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1373E7-16EF-4A08-9284-E3D98417548C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BB2BB4-0C04-40CD-90E0-A0B1784EDF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404664"/>
            <a:ext cx="7342584" cy="1800199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В</a:t>
            </a:r>
            <a:r>
              <a:rPr lang="uk-UA" dirty="0" err="1" smtClean="0"/>
              <a:t>ідстані</a:t>
            </a:r>
            <a:r>
              <a:rPr lang="uk-UA" dirty="0" smtClean="0"/>
              <a:t> та кути у просторі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3888432"/>
          </a:xfrm>
          <a:noFill/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b="1" dirty="0"/>
          </a:p>
          <a:p>
            <a:r>
              <a:rPr lang="uk-UA" b="1" dirty="0" smtClean="0"/>
              <a:t>    Тема</a:t>
            </a:r>
            <a:r>
              <a:rPr lang="uk-UA" b="1" dirty="0" smtClean="0"/>
              <a:t>:</a:t>
            </a:r>
            <a:r>
              <a:rPr lang="en-US" b="1" smtClean="0"/>
              <a:t> </a:t>
            </a:r>
            <a:r>
              <a:rPr lang="ru-RU" b="1" smtClean="0"/>
              <a:t>Кут </a:t>
            </a: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площинами</a:t>
            </a:r>
            <a:r>
              <a:rPr lang="ru-RU" b="1" dirty="0" smtClean="0"/>
              <a:t>. </a:t>
            </a:r>
            <a:r>
              <a:rPr lang="ru-RU" b="1" dirty="0" err="1" smtClean="0"/>
              <a:t>Двогранний</a:t>
            </a:r>
            <a:r>
              <a:rPr lang="ru-RU" b="1" dirty="0" smtClean="0"/>
              <a:t> кут.</a:t>
            </a:r>
            <a:endParaRPr lang="uk-UA" b="1" dirty="0"/>
          </a:p>
          <a:p>
            <a:endParaRPr lang="uk-UA" dirty="0" smtClean="0"/>
          </a:p>
          <a:p>
            <a:endParaRPr lang="uk-UA" sz="2000" dirty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4244136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3008313" cy="5983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КУТ МІЖ ПЛОЩИНАМИ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51520" y="836712"/>
            <a:ext cx="4392488" cy="5544616"/>
          </a:xfrm>
        </p:spPr>
        <p:txBody>
          <a:bodyPr>
            <a:noAutofit/>
          </a:bodyPr>
          <a:lstStyle/>
          <a:p>
            <a:r>
              <a:rPr lang="ru-RU" sz="1500" b="1" dirty="0" smtClean="0"/>
              <a:t>Кут </a:t>
            </a:r>
            <a:r>
              <a:rPr lang="ru-RU" sz="1500" b="1" dirty="0" err="1" smtClean="0"/>
              <a:t>між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площинами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дорівнює</a:t>
            </a:r>
            <a:r>
              <a:rPr lang="ru-RU" sz="1500" b="1" dirty="0" smtClean="0"/>
              <a:t> куту </a:t>
            </a:r>
            <a:r>
              <a:rPr lang="ru-RU" sz="1500" b="1" dirty="0" err="1" smtClean="0"/>
              <a:t>між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прямими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що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перпендикулярні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цим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площинам</a:t>
            </a:r>
            <a:r>
              <a:rPr lang="ru-RU" sz="1500" b="1" dirty="0" smtClean="0"/>
              <a:t>, і </a:t>
            </a:r>
            <a:r>
              <a:rPr lang="ru-RU" sz="1500" b="1" dirty="0" err="1" smtClean="0"/>
              <a:t>знаходиться</a:t>
            </a:r>
            <a:r>
              <a:rPr lang="ru-RU" sz="1500" b="1" dirty="0" smtClean="0"/>
              <a:t> в межах </a:t>
            </a:r>
            <a:r>
              <a:rPr lang="ru-RU" sz="1500" b="1" dirty="0" err="1" smtClean="0"/>
              <a:t>від</a:t>
            </a:r>
            <a:r>
              <a:rPr lang="ru-RU" sz="1500" b="1" dirty="0" smtClean="0"/>
              <a:t> 0° до 90°</a:t>
            </a:r>
          </a:p>
          <a:p>
            <a:endParaRPr lang="uk-UA" sz="1500" b="1" dirty="0"/>
          </a:p>
          <a:p>
            <a:r>
              <a:rPr lang="ru-RU" sz="1500" b="1" dirty="0" smtClean="0"/>
              <a:t>Кут </a:t>
            </a:r>
            <a:r>
              <a:rPr lang="ru-RU" sz="1500" b="1" dirty="0" err="1" smtClean="0"/>
              <a:t>між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паралельними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площинами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дорівнює</a:t>
            </a:r>
            <a:r>
              <a:rPr lang="ru-RU" sz="1500" b="1" dirty="0" smtClean="0"/>
              <a:t> 0°</a:t>
            </a:r>
          </a:p>
          <a:p>
            <a:endParaRPr lang="uk-UA" sz="1500" b="1" dirty="0"/>
          </a:p>
          <a:p>
            <a:r>
              <a:rPr lang="ru-RU" sz="1500" b="1" dirty="0" smtClean="0"/>
              <a:t>Кутом </a:t>
            </a:r>
            <a:r>
              <a:rPr lang="ru-RU" sz="1500" b="1" dirty="0" err="1" smtClean="0"/>
              <a:t>між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даними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площинами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називається</a:t>
            </a:r>
            <a:r>
              <a:rPr lang="ru-RU" sz="1500" b="1" dirty="0" smtClean="0"/>
              <a:t> кут </a:t>
            </a:r>
            <a:r>
              <a:rPr lang="ru-RU" sz="1500" b="1" dirty="0" err="1" smtClean="0"/>
              <a:t>між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двома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прямими</a:t>
            </a:r>
            <a:r>
              <a:rPr lang="ru-RU" sz="1500" b="1" dirty="0" smtClean="0"/>
              <a:t>, по </a:t>
            </a:r>
            <a:r>
              <a:rPr lang="ru-RU" sz="1500" b="1" dirty="0" err="1" smtClean="0"/>
              <a:t>яких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дані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площини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перетинає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площина</a:t>
            </a:r>
            <a:r>
              <a:rPr lang="ru-RU" sz="1500" b="1" dirty="0" smtClean="0"/>
              <a:t>, перпендикулярна до </a:t>
            </a:r>
            <a:r>
              <a:rPr lang="ru-RU" sz="1500" b="1" dirty="0" err="1" smtClean="0"/>
              <a:t>прямої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перетину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цих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площин</a:t>
            </a:r>
            <a:r>
              <a:rPr lang="ru-RU" sz="1500" b="1" dirty="0" smtClean="0"/>
              <a:t>. Даний кут не </a:t>
            </a:r>
            <a:r>
              <a:rPr lang="ru-RU" sz="1500" b="1" dirty="0" err="1" smtClean="0"/>
              <a:t>залежить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від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вибору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січної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площини</a:t>
            </a:r>
            <a:r>
              <a:rPr lang="ru-RU" sz="1500" b="1" dirty="0" smtClean="0"/>
              <a:t>.</a:t>
            </a:r>
          </a:p>
          <a:p>
            <a:endParaRPr lang="ru-RU" sz="1500" b="1" dirty="0" smtClean="0"/>
          </a:p>
          <a:p>
            <a:r>
              <a:rPr lang="ru-RU" sz="1500" b="1" dirty="0" smtClean="0"/>
              <a:t>Кут </a:t>
            </a:r>
            <a:r>
              <a:rPr lang="ru-RU" sz="1500" b="1" dirty="0" err="1" smtClean="0"/>
              <a:t>між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похилою</a:t>
            </a:r>
            <a:r>
              <a:rPr lang="ru-RU" sz="1500" b="1" dirty="0" smtClean="0"/>
              <a:t> і </a:t>
            </a:r>
            <a:r>
              <a:rPr lang="ru-RU" sz="1500" b="1" dirty="0" err="1" smtClean="0"/>
              <a:t>площиною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найменший</a:t>
            </a:r>
            <a:r>
              <a:rPr lang="ru-RU" sz="1500" b="1" dirty="0" smtClean="0"/>
              <a:t> з </a:t>
            </a:r>
            <a:r>
              <a:rPr lang="ru-RU" sz="1500" b="1" dirty="0" err="1" smtClean="0"/>
              <a:t>усіх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кутів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які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похила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утворює</a:t>
            </a:r>
            <a:r>
              <a:rPr lang="ru-RU" sz="1500" b="1" dirty="0" smtClean="0"/>
              <a:t> з </a:t>
            </a:r>
            <a:r>
              <a:rPr lang="ru-RU" sz="1500" b="1" dirty="0" err="1" smtClean="0"/>
              <a:t>прямими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проведеними</a:t>
            </a:r>
            <a:r>
              <a:rPr lang="ru-RU" sz="1500" b="1" dirty="0" smtClean="0"/>
              <a:t> на </a:t>
            </a:r>
            <a:r>
              <a:rPr lang="ru-RU" sz="1500" b="1" dirty="0" err="1" smtClean="0"/>
              <a:t>площині</a:t>
            </a:r>
            <a:r>
              <a:rPr lang="ru-RU" sz="1500" b="1" dirty="0" smtClean="0"/>
              <a:t> через основу </a:t>
            </a:r>
            <a:r>
              <a:rPr lang="ru-RU" sz="1500" b="1" dirty="0" err="1" smtClean="0"/>
              <a:t>похилої</a:t>
            </a:r>
            <a:r>
              <a:rPr lang="ru-RU" sz="1500" b="1" dirty="0" smtClean="0"/>
              <a:t>.</a:t>
            </a:r>
          </a:p>
          <a:p>
            <a:endParaRPr lang="ru-RU" sz="1500" b="1" dirty="0" smtClean="0"/>
          </a:p>
          <a:p>
            <a:r>
              <a:rPr lang="ru-RU" sz="1500" b="1" dirty="0" err="1" smtClean="0"/>
              <a:t>Зверніть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увагу</a:t>
            </a:r>
            <a:r>
              <a:rPr lang="ru-RU" sz="1500" b="1" dirty="0" smtClean="0"/>
              <a:t>!</a:t>
            </a:r>
          </a:p>
          <a:p>
            <a:endParaRPr lang="ru-RU" sz="1500" b="1" dirty="0" smtClean="0"/>
          </a:p>
          <a:p>
            <a:r>
              <a:rPr lang="ru-RU" sz="1500" b="1" dirty="0" smtClean="0"/>
              <a:t>Пряма, </a:t>
            </a:r>
            <a:r>
              <a:rPr lang="ru-RU" sz="1500" b="1" dirty="0" err="1" smtClean="0"/>
              <a:t>що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перетинає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паралельні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площини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перетинає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їх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під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рівними</a:t>
            </a:r>
            <a:r>
              <a:rPr lang="ru-RU" sz="1500" b="1" dirty="0" smtClean="0"/>
              <a:t> кутами.</a:t>
            </a:r>
          </a:p>
          <a:p>
            <a:endParaRPr lang="ru-RU" sz="1500" b="1" dirty="0" smtClean="0"/>
          </a:p>
          <a:p>
            <a:r>
              <a:rPr lang="ru-RU" sz="1500" b="1" dirty="0" err="1" smtClean="0"/>
              <a:t>Площина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що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перетинає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паралельні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прямі</a:t>
            </a:r>
            <a:r>
              <a:rPr lang="ru-RU" sz="1500" b="1" dirty="0" smtClean="0"/>
              <a:t>, </a:t>
            </a:r>
            <a:r>
              <a:rPr lang="ru-RU" sz="1500" b="1" dirty="0" err="1" smtClean="0"/>
              <a:t>перетинає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їх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під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рівними</a:t>
            </a:r>
            <a:r>
              <a:rPr lang="ru-RU" sz="1500" b="1" dirty="0" smtClean="0"/>
              <a:t> кутами.</a:t>
            </a:r>
            <a:endParaRPr lang="ru-RU" sz="15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duotone>
              <a:prstClr val="black"/>
              <a:schemeClr val="accent2">
                <a:lumMod val="20000"/>
                <a:lumOff val="8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1412776"/>
            <a:ext cx="4032448" cy="3528392"/>
          </a:xfrm>
        </p:spPr>
      </p:pic>
    </p:spTree>
    <p:extLst>
      <p:ext uri="{BB962C8B-B14F-4D97-AF65-F5344CB8AC3E}">
        <p14:creationId xmlns:p14="http://schemas.microsoft.com/office/powerpoint/2010/main" xmlns="" val="373036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3008313" cy="526380"/>
          </a:xfrm>
        </p:spPr>
        <p:txBody>
          <a:bodyPr>
            <a:normAutofit/>
          </a:bodyPr>
          <a:lstStyle/>
          <a:p>
            <a:r>
              <a:rPr lang="ru-RU" dirty="0" smtClean="0"/>
              <a:t>ДВОГРАННИЙ КУТ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980728"/>
            <a:ext cx="4330824" cy="5145435"/>
          </a:xfrm>
        </p:spPr>
        <p:txBody>
          <a:bodyPr>
            <a:normAutofit/>
          </a:bodyPr>
          <a:lstStyle/>
          <a:p>
            <a:r>
              <a:rPr lang="ru-RU" sz="1600" b="1" dirty="0" err="1" smtClean="0"/>
              <a:t>Двогранним</a:t>
            </a:r>
            <a:r>
              <a:rPr lang="ru-RU" sz="1600" b="1" dirty="0" smtClean="0"/>
              <a:t> </a:t>
            </a:r>
            <a:r>
              <a:rPr lang="ru-RU" sz="1600" b="1" dirty="0"/>
              <a:t>кутом </a:t>
            </a:r>
            <a:r>
              <a:rPr lang="ru-RU" sz="1600" b="1" dirty="0" err="1"/>
              <a:t>називається</a:t>
            </a:r>
            <a:r>
              <a:rPr lang="ru-RU" sz="1600" b="1" dirty="0"/>
              <a:t> </a:t>
            </a:r>
            <a:r>
              <a:rPr lang="ru-RU" sz="1600" b="1" dirty="0" err="1"/>
              <a:t>фігура</a:t>
            </a:r>
            <a:r>
              <a:rPr lang="ru-RU" sz="1600" b="1" dirty="0"/>
              <a:t>, </a:t>
            </a:r>
            <a:r>
              <a:rPr lang="ru-RU" sz="1600" b="1" dirty="0" err="1"/>
              <a:t>утворена</a:t>
            </a:r>
            <a:r>
              <a:rPr lang="ru-RU" sz="1600" b="1" dirty="0"/>
              <a:t> </a:t>
            </a:r>
            <a:r>
              <a:rPr lang="ru-RU" sz="1600" b="1" dirty="0" err="1"/>
              <a:t>двома</a:t>
            </a:r>
            <a:r>
              <a:rPr lang="ru-RU" sz="1600" b="1" dirty="0"/>
              <a:t> </a:t>
            </a:r>
            <a:r>
              <a:rPr lang="ru-RU" sz="1600" b="1" dirty="0" err="1"/>
              <a:t>півплощинами</a:t>
            </a:r>
            <a:r>
              <a:rPr lang="ru-RU" sz="1600" b="1" dirty="0"/>
              <a:t> (</a:t>
            </a:r>
            <a:r>
              <a:rPr lang="el-GR" sz="1600" b="1" dirty="0"/>
              <a:t>αβ), </a:t>
            </a:r>
            <a:r>
              <a:rPr lang="ru-RU" sz="1600" b="1" dirty="0" err="1"/>
              <a:t>зі</a:t>
            </a:r>
            <a:r>
              <a:rPr lang="ru-RU" sz="1600" b="1" dirty="0"/>
              <a:t> </a:t>
            </a:r>
            <a:r>
              <a:rPr lang="ru-RU" sz="1600" b="1" dirty="0" err="1"/>
              <a:t>спільною</a:t>
            </a:r>
            <a:r>
              <a:rPr lang="ru-RU" sz="1600" b="1" dirty="0"/>
              <a:t> прямою </a:t>
            </a:r>
            <a:r>
              <a:rPr lang="en-US" sz="1600" b="1" dirty="0"/>
              <a:t>p,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їх</a:t>
            </a:r>
            <a:r>
              <a:rPr lang="ru-RU" sz="1600" b="1" dirty="0"/>
              <a:t> </a:t>
            </a:r>
            <a:r>
              <a:rPr lang="ru-RU" sz="1600" b="1" dirty="0" err="1"/>
              <a:t>обмежує</a:t>
            </a:r>
            <a:r>
              <a:rPr lang="ru-RU" sz="1600" b="1" dirty="0"/>
              <a:t>. </a:t>
            </a:r>
            <a:r>
              <a:rPr lang="ru-RU" sz="1600" b="1" dirty="0" err="1"/>
              <a:t>Півплощини</a:t>
            </a:r>
            <a:r>
              <a:rPr lang="ru-RU" sz="1600" b="1" dirty="0"/>
              <a:t>, </a:t>
            </a:r>
            <a:r>
              <a:rPr lang="ru-RU" sz="1600" b="1" dirty="0" err="1"/>
              <a:t>які</a:t>
            </a:r>
            <a:r>
              <a:rPr lang="ru-RU" sz="1600" b="1" dirty="0"/>
              <a:t> </a:t>
            </a:r>
            <a:r>
              <a:rPr lang="ru-RU" sz="1600" b="1" dirty="0" err="1"/>
              <a:t>утворюють</a:t>
            </a:r>
            <a:r>
              <a:rPr lang="ru-RU" sz="1600" b="1" dirty="0"/>
              <a:t> </a:t>
            </a:r>
            <a:r>
              <a:rPr lang="ru-RU" sz="1600" b="1" dirty="0" err="1"/>
              <a:t>двогранний</a:t>
            </a:r>
            <a:r>
              <a:rPr lang="ru-RU" sz="1600" b="1" dirty="0"/>
              <a:t> кут, </a:t>
            </a:r>
            <a:r>
              <a:rPr lang="ru-RU" sz="1600" b="1" dirty="0" err="1"/>
              <a:t>називають</a:t>
            </a:r>
            <a:r>
              <a:rPr lang="ru-RU" sz="1600" b="1" dirty="0"/>
              <a:t> гранями, а </a:t>
            </a:r>
            <a:r>
              <a:rPr lang="ru-RU" sz="1600" b="1" dirty="0" err="1"/>
              <a:t>пряму,що</a:t>
            </a:r>
            <a:r>
              <a:rPr lang="ru-RU" sz="1600" b="1" dirty="0"/>
              <a:t> </a:t>
            </a:r>
            <a:r>
              <a:rPr lang="ru-RU" sz="1600" b="1" dirty="0" err="1"/>
              <a:t>їх</a:t>
            </a:r>
            <a:r>
              <a:rPr lang="ru-RU" sz="1600" b="1" dirty="0"/>
              <a:t> </a:t>
            </a:r>
            <a:r>
              <a:rPr lang="ru-RU" sz="1600" b="1" dirty="0" err="1"/>
              <a:t>обмежує</a:t>
            </a:r>
            <a:r>
              <a:rPr lang="ru-RU" sz="1600" b="1" dirty="0"/>
              <a:t>, — ребром </a:t>
            </a:r>
            <a:r>
              <a:rPr lang="ru-RU" sz="1600" b="1" dirty="0" err="1"/>
              <a:t>двогранного</a:t>
            </a:r>
            <a:r>
              <a:rPr lang="ru-RU" sz="1600" b="1" dirty="0"/>
              <a:t> кута.</a:t>
            </a:r>
          </a:p>
          <a:p>
            <a:r>
              <a:rPr lang="ru-RU" sz="1600" b="1" dirty="0"/>
              <a:t>На </a:t>
            </a:r>
            <a:r>
              <a:rPr lang="ru-RU" sz="1600" b="1" dirty="0" err="1"/>
              <a:t>ребрі</a:t>
            </a:r>
            <a:r>
              <a:rPr lang="ru-RU" sz="1600" b="1" dirty="0"/>
              <a:t> </a:t>
            </a:r>
            <a:r>
              <a:rPr lang="ru-RU" sz="1600" b="1" dirty="0" err="1"/>
              <a:t>двогранного</a:t>
            </a:r>
            <a:r>
              <a:rPr lang="ru-RU" sz="1600" b="1" dirty="0"/>
              <a:t> кута </a:t>
            </a:r>
            <a:r>
              <a:rPr lang="ru-RU" sz="1600" b="1" dirty="0" err="1"/>
              <a:t>вибираємо</a:t>
            </a:r>
            <a:r>
              <a:rPr lang="ru-RU" sz="1600" b="1" dirty="0"/>
              <a:t> точку </a:t>
            </a:r>
            <a:r>
              <a:rPr lang="en-US" sz="1600" b="1" i="1" dirty="0"/>
              <a:t>C</a:t>
            </a:r>
            <a:r>
              <a:rPr lang="en-US" sz="1600" b="1" dirty="0"/>
              <a:t> </a:t>
            </a:r>
            <a:r>
              <a:rPr lang="ru-RU" sz="1600" b="1" dirty="0"/>
              <a:t>і через </a:t>
            </a:r>
            <a:r>
              <a:rPr lang="ru-RU" sz="1600" b="1" dirty="0" err="1"/>
              <a:t>цю</a:t>
            </a:r>
            <a:r>
              <a:rPr lang="ru-RU" sz="1600" b="1" dirty="0"/>
              <a:t> точку в </a:t>
            </a:r>
            <a:r>
              <a:rPr lang="ru-RU" sz="1600" b="1" dirty="0" err="1"/>
              <a:t>його</a:t>
            </a:r>
            <a:r>
              <a:rPr lang="ru-RU" sz="1600" b="1" dirty="0"/>
              <a:t> гранях проводимо </a:t>
            </a:r>
            <a:r>
              <a:rPr lang="ru-RU" sz="1600" b="1" dirty="0" err="1"/>
              <a:t>промені</a:t>
            </a:r>
            <a:r>
              <a:rPr lang="ru-RU" sz="1600" b="1" dirty="0"/>
              <a:t> </a:t>
            </a:r>
            <a:r>
              <a:rPr lang="en-US" sz="1600" b="1" i="1" dirty="0"/>
              <a:t>CA</a:t>
            </a:r>
            <a:r>
              <a:rPr lang="en-US" sz="1600" b="1" dirty="0"/>
              <a:t> </a:t>
            </a:r>
            <a:r>
              <a:rPr lang="ru-RU" sz="1600" b="1" dirty="0"/>
              <a:t>і </a:t>
            </a:r>
            <a:r>
              <a:rPr lang="en-US" sz="1600" b="1" i="1" dirty="0"/>
              <a:t>CB</a:t>
            </a:r>
            <a:r>
              <a:rPr lang="en-US" sz="1600" b="1" dirty="0"/>
              <a:t> </a:t>
            </a:r>
            <a:r>
              <a:rPr lang="ru-RU" sz="1600" b="1" dirty="0"/>
              <a:t>перпендикулярно до ребра </a:t>
            </a:r>
            <a:r>
              <a:rPr lang="en-US" sz="1600" b="1" dirty="0"/>
              <a:t>p.</a:t>
            </a:r>
          </a:p>
          <a:p>
            <a:r>
              <a:rPr lang="ru-RU" sz="1600" b="1" dirty="0"/>
              <a:t>Кут </a:t>
            </a:r>
            <a:r>
              <a:rPr lang="en-US" sz="1600" b="1" i="1" dirty="0"/>
              <a:t>ACB</a:t>
            </a:r>
            <a:r>
              <a:rPr lang="en-US" sz="1600" b="1" dirty="0"/>
              <a:t>, </a:t>
            </a:r>
            <a:r>
              <a:rPr lang="ru-RU" sz="1600" b="1" dirty="0" err="1"/>
              <a:t>утворений</a:t>
            </a:r>
            <a:r>
              <a:rPr lang="ru-RU" sz="1600" b="1" dirty="0"/>
              <a:t> </a:t>
            </a:r>
            <a:r>
              <a:rPr lang="ru-RU" sz="1600" b="1" dirty="0" err="1"/>
              <a:t>цими</a:t>
            </a:r>
            <a:r>
              <a:rPr lang="ru-RU" sz="1600" b="1" dirty="0"/>
              <a:t> </a:t>
            </a:r>
            <a:r>
              <a:rPr lang="ru-RU" sz="1600" b="1" dirty="0" err="1"/>
              <a:t>променями</a:t>
            </a:r>
            <a:r>
              <a:rPr lang="ru-RU" sz="1600" b="1" dirty="0"/>
              <a:t>, </a:t>
            </a:r>
            <a:r>
              <a:rPr lang="ru-RU" sz="1600" b="1" dirty="0" err="1"/>
              <a:t>називають</a:t>
            </a:r>
            <a:r>
              <a:rPr lang="ru-RU" sz="1600" b="1" dirty="0"/>
              <a:t> </a:t>
            </a:r>
            <a:r>
              <a:rPr lang="ru-RU" sz="1600" b="1" dirty="0" err="1"/>
              <a:t>лінійним</a:t>
            </a:r>
            <a:r>
              <a:rPr lang="ru-RU" sz="1600" b="1" dirty="0"/>
              <a:t> </a:t>
            </a:r>
            <a:r>
              <a:rPr lang="ru-RU" sz="1600" b="1" dirty="0" err="1"/>
              <a:t>кутом</a:t>
            </a:r>
            <a:r>
              <a:rPr lang="ru-RU" sz="1600" b="1" dirty="0"/>
              <a:t> </a:t>
            </a:r>
            <a:r>
              <a:rPr lang="ru-RU" sz="1600" b="1" dirty="0" err="1"/>
              <a:t>цього</a:t>
            </a:r>
            <a:r>
              <a:rPr lang="ru-RU" sz="1600" b="1" dirty="0"/>
              <a:t> </a:t>
            </a:r>
            <a:r>
              <a:rPr lang="ru-RU" sz="1600" b="1" dirty="0" err="1"/>
              <a:t>двогранного</a:t>
            </a:r>
            <a:r>
              <a:rPr lang="ru-RU" sz="1600" b="1" dirty="0"/>
              <a:t> кута.</a:t>
            </a:r>
          </a:p>
          <a:p>
            <a:r>
              <a:rPr lang="ru-RU" sz="1600" b="1" dirty="0" err="1"/>
              <a:t>Міра</a:t>
            </a:r>
            <a:r>
              <a:rPr lang="ru-RU" sz="1600" b="1" dirty="0"/>
              <a:t> </a:t>
            </a:r>
            <a:r>
              <a:rPr lang="ru-RU" sz="1600" b="1" dirty="0" err="1"/>
              <a:t>лінійного</a:t>
            </a:r>
            <a:r>
              <a:rPr lang="ru-RU" sz="1600" b="1" dirty="0"/>
              <a:t> кута не </a:t>
            </a:r>
            <a:r>
              <a:rPr lang="ru-RU" sz="1600" b="1" dirty="0" err="1"/>
              <a:t>залежить</a:t>
            </a:r>
            <a:r>
              <a:rPr lang="ru-RU" sz="1600" b="1" dirty="0"/>
              <a:t> </a:t>
            </a:r>
            <a:r>
              <a:rPr lang="ru-RU" sz="1600" b="1" dirty="0" err="1"/>
              <a:t>від</a:t>
            </a:r>
            <a:r>
              <a:rPr lang="ru-RU" sz="1600" b="1" dirty="0"/>
              <a:t> </a:t>
            </a:r>
            <a:r>
              <a:rPr lang="ru-RU" sz="1600" b="1" dirty="0" err="1"/>
              <a:t>вибору</a:t>
            </a:r>
            <a:r>
              <a:rPr lang="ru-RU" sz="1600" b="1" dirty="0"/>
              <a:t> </a:t>
            </a:r>
            <a:r>
              <a:rPr lang="ru-RU" sz="1600" b="1" dirty="0" err="1"/>
              <a:t>його</a:t>
            </a:r>
            <a:r>
              <a:rPr lang="ru-RU" sz="1600" b="1" dirty="0"/>
              <a:t> </a:t>
            </a:r>
            <a:r>
              <a:rPr lang="ru-RU" sz="1600" b="1" dirty="0" err="1"/>
              <a:t>вершини</a:t>
            </a:r>
            <a:r>
              <a:rPr lang="ru-RU" sz="1600" b="1" dirty="0"/>
              <a:t> (точка </a:t>
            </a:r>
            <a:r>
              <a:rPr lang="en-US" sz="1600" b="1" i="1" dirty="0"/>
              <a:t>C</a:t>
            </a:r>
            <a:r>
              <a:rPr lang="en-US" sz="1600" b="1" dirty="0"/>
              <a:t>) </a:t>
            </a:r>
            <a:r>
              <a:rPr lang="ru-RU" sz="1600" b="1" dirty="0"/>
              <a:t>на </a:t>
            </a:r>
            <a:r>
              <a:rPr lang="ru-RU" sz="1600" b="1" dirty="0" err="1"/>
              <a:t>ребрі</a:t>
            </a:r>
            <a:r>
              <a:rPr lang="ru-RU" sz="1600" b="1" dirty="0"/>
              <a:t> </a:t>
            </a:r>
            <a:r>
              <a:rPr lang="ru-RU" sz="1600" b="1" dirty="0" err="1"/>
              <a:t>двогранного</a:t>
            </a:r>
            <a:r>
              <a:rPr lang="ru-RU" sz="1600" b="1" dirty="0"/>
              <a:t> кута.</a:t>
            </a:r>
          </a:p>
          <a:p>
            <a:r>
              <a:rPr lang="ru-RU" sz="1600" b="1" dirty="0"/>
              <a:t>За </a:t>
            </a:r>
            <a:r>
              <a:rPr lang="ru-RU" sz="1600" b="1" dirty="0" err="1"/>
              <a:t>міру</a:t>
            </a:r>
            <a:r>
              <a:rPr lang="ru-RU" sz="1600" b="1" dirty="0"/>
              <a:t> </a:t>
            </a:r>
            <a:r>
              <a:rPr lang="ru-RU" sz="1600" b="1" dirty="0" err="1"/>
              <a:t>двогранного</a:t>
            </a:r>
            <a:r>
              <a:rPr lang="ru-RU" sz="1600" b="1" dirty="0"/>
              <a:t> кута </a:t>
            </a:r>
            <a:r>
              <a:rPr lang="ru-RU" sz="1600" b="1" dirty="0" err="1"/>
              <a:t>приймають</a:t>
            </a:r>
            <a:r>
              <a:rPr lang="ru-RU" sz="1600" b="1" dirty="0"/>
              <a:t> </a:t>
            </a:r>
            <a:r>
              <a:rPr lang="ru-RU" sz="1600" b="1" dirty="0" err="1"/>
              <a:t>міру</a:t>
            </a:r>
            <a:r>
              <a:rPr lang="ru-RU" sz="1600" b="1" dirty="0"/>
              <a:t> </a:t>
            </a:r>
            <a:r>
              <a:rPr lang="ru-RU" sz="1600" b="1" dirty="0" err="1"/>
              <a:t>його</a:t>
            </a:r>
            <a:r>
              <a:rPr lang="ru-RU" sz="1600" b="1" dirty="0"/>
              <a:t> </a:t>
            </a:r>
            <a:r>
              <a:rPr lang="ru-RU" sz="1600" b="1" dirty="0" err="1"/>
              <a:t>лінійного</a:t>
            </a:r>
            <a:r>
              <a:rPr lang="ru-RU" sz="1600" b="1" dirty="0"/>
              <a:t> кута.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1412775"/>
            <a:ext cx="3816424" cy="3893515"/>
          </a:xfrm>
        </p:spPr>
      </p:pic>
    </p:spTree>
    <p:extLst>
      <p:ext uri="{BB962C8B-B14F-4D97-AF65-F5344CB8AC3E}">
        <p14:creationId xmlns:p14="http://schemas.microsoft.com/office/powerpoint/2010/main" xmlns="" val="3197981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55776" y="404664"/>
            <a:ext cx="6408712" cy="5904656"/>
          </a:xfrm>
        </p:spPr>
        <p:txBody>
          <a:bodyPr>
            <a:normAutofit/>
          </a:bodyPr>
          <a:lstStyle/>
          <a:p>
            <a:r>
              <a:rPr lang="ru-RU" b="1" dirty="0"/>
              <a:t>З </a:t>
            </a:r>
            <a:r>
              <a:rPr lang="ru-RU" b="1" dirty="0" err="1"/>
              <a:t>двох</a:t>
            </a:r>
            <a:r>
              <a:rPr lang="ru-RU" b="1" dirty="0"/>
              <a:t> </a:t>
            </a:r>
            <a:r>
              <a:rPr lang="ru-RU" b="1" dirty="0" err="1"/>
              <a:t>двогранних</a:t>
            </a:r>
            <a:r>
              <a:rPr lang="ru-RU" b="1" dirty="0"/>
              <a:t> </a:t>
            </a:r>
            <a:r>
              <a:rPr lang="ru-RU" b="1" dirty="0" err="1"/>
              <a:t>кутів</a:t>
            </a:r>
            <a:r>
              <a:rPr lang="ru-RU" b="1" dirty="0"/>
              <a:t> </a:t>
            </a:r>
            <a:r>
              <a:rPr lang="ru-RU" b="1" dirty="0" err="1"/>
              <a:t>уважають</a:t>
            </a:r>
            <a:r>
              <a:rPr lang="ru-RU" b="1" dirty="0"/>
              <a:t> </a:t>
            </a:r>
            <a:r>
              <a:rPr lang="ru-RU" b="1" dirty="0" err="1"/>
              <a:t>більшим</a:t>
            </a:r>
            <a:r>
              <a:rPr lang="ru-RU" b="1" dirty="0"/>
              <a:t> той, </a:t>
            </a:r>
            <a:r>
              <a:rPr lang="ru-RU" b="1" dirty="0" err="1"/>
              <a:t>лінійний</a:t>
            </a:r>
            <a:r>
              <a:rPr lang="ru-RU" b="1" dirty="0"/>
              <a:t> кут </a:t>
            </a:r>
            <a:r>
              <a:rPr lang="ru-RU" b="1" dirty="0" err="1"/>
              <a:t>якого</a:t>
            </a:r>
            <a:r>
              <a:rPr lang="ru-RU" b="1" dirty="0"/>
              <a:t> </a:t>
            </a:r>
            <a:r>
              <a:rPr lang="ru-RU" b="1" dirty="0" err="1"/>
              <a:t>більший</a:t>
            </a:r>
            <a:r>
              <a:rPr lang="ru-RU" b="1" dirty="0"/>
              <a:t>.</a:t>
            </a:r>
          </a:p>
          <a:p>
            <a:endParaRPr lang="ru-RU" b="1" dirty="0"/>
          </a:p>
          <a:p>
            <a:r>
              <a:rPr lang="ru-RU" b="1" dirty="0" err="1"/>
              <a:t>Міра</a:t>
            </a:r>
            <a:r>
              <a:rPr lang="ru-RU" b="1" dirty="0"/>
              <a:t> </a:t>
            </a:r>
            <a:r>
              <a:rPr lang="ru-RU" b="1" dirty="0" err="1"/>
              <a:t>двогранного</a:t>
            </a:r>
            <a:r>
              <a:rPr lang="ru-RU" b="1" dirty="0"/>
              <a:t> кута </a:t>
            </a:r>
            <a:r>
              <a:rPr lang="ru-RU" b="1" dirty="0" err="1"/>
              <a:t>знаходиться</a:t>
            </a:r>
            <a:r>
              <a:rPr lang="ru-RU" b="1" dirty="0"/>
              <a:t> в межах </a:t>
            </a:r>
            <a:r>
              <a:rPr lang="ru-RU" b="1" dirty="0" err="1"/>
              <a:t>від</a:t>
            </a:r>
            <a:r>
              <a:rPr lang="ru-RU" b="1" dirty="0"/>
              <a:t> 0° до 180°.</a:t>
            </a:r>
          </a:p>
          <a:p>
            <a:endParaRPr lang="ru-RU" b="1" dirty="0"/>
          </a:p>
          <a:p>
            <a:r>
              <a:rPr lang="ru-RU" b="1" dirty="0" err="1"/>
              <a:t>Вертикальні</a:t>
            </a:r>
            <a:r>
              <a:rPr lang="ru-RU" b="1" dirty="0"/>
              <a:t> </a:t>
            </a:r>
            <a:r>
              <a:rPr lang="ru-RU" b="1" dirty="0" err="1"/>
              <a:t>двогранні</a:t>
            </a:r>
            <a:r>
              <a:rPr lang="ru-RU" b="1" dirty="0"/>
              <a:t> кути </a:t>
            </a:r>
            <a:r>
              <a:rPr lang="ru-RU" b="1" dirty="0" err="1"/>
              <a:t>рівні</a:t>
            </a:r>
            <a:r>
              <a:rPr lang="ru-RU" b="1" dirty="0"/>
              <a:t>.</a:t>
            </a:r>
          </a:p>
          <a:p>
            <a:endParaRPr lang="ru-RU" b="1" dirty="0"/>
          </a:p>
          <a:p>
            <a:r>
              <a:rPr lang="ru-RU" b="1" dirty="0" err="1"/>
              <a:t>Двогранні</a:t>
            </a:r>
            <a:r>
              <a:rPr lang="ru-RU" b="1" dirty="0"/>
              <a:t> кути з </a:t>
            </a:r>
            <a:r>
              <a:rPr lang="ru-RU" b="1" dirty="0" err="1"/>
              <a:t>відповідно</a:t>
            </a:r>
            <a:r>
              <a:rPr lang="ru-RU" b="1" dirty="0"/>
              <a:t> </a:t>
            </a:r>
            <a:r>
              <a:rPr lang="ru-RU" b="1" dirty="0" err="1"/>
              <a:t>паралельними</a:t>
            </a:r>
            <a:r>
              <a:rPr lang="ru-RU" b="1" dirty="0"/>
              <a:t> й </a:t>
            </a:r>
            <a:r>
              <a:rPr lang="ru-RU" b="1" dirty="0" err="1"/>
              <a:t>однаково</a:t>
            </a:r>
            <a:r>
              <a:rPr lang="ru-RU" b="1" dirty="0"/>
              <a:t> (</a:t>
            </a:r>
            <a:r>
              <a:rPr lang="ru-RU" b="1" dirty="0" err="1"/>
              <a:t>протилежно</a:t>
            </a:r>
            <a:r>
              <a:rPr lang="ru-RU" b="1" dirty="0"/>
              <a:t>) </a:t>
            </a:r>
            <a:r>
              <a:rPr lang="ru-RU" b="1" dirty="0" err="1"/>
              <a:t>направленими</a:t>
            </a:r>
            <a:r>
              <a:rPr lang="ru-RU" b="1" dirty="0"/>
              <a:t> гранями </a:t>
            </a:r>
            <a:r>
              <a:rPr lang="ru-RU" b="1" dirty="0" err="1"/>
              <a:t>рівні</a:t>
            </a:r>
            <a:r>
              <a:rPr lang="ru-RU" b="1" dirty="0"/>
              <a:t>.</a:t>
            </a:r>
          </a:p>
          <a:p>
            <a:endParaRPr lang="ru-RU" b="1" dirty="0"/>
          </a:p>
          <a:p>
            <a:r>
              <a:rPr lang="ru-RU" b="1" dirty="0" err="1"/>
              <a:t>Усі</a:t>
            </a:r>
            <a:r>
              <a:rPr lang="ru-RU" b="1" dirty="0"/>
              <a:t> </a:t>
            </a:r>
            <a:r>
              <a:rPr lang="ru-RU" b="1" dirty="0" err="1"/>
              <a:t>прямі</a:t>
            </a:r>
            <a:r>
              <a:rPr lang="ru-RU" b="1" dirty="0"/>
              <a:t> </a:t>
            </a:r>
            <a:r>
              <a:rPr lang="ru-RU" b="1" dirty="0" err="1"/>
              <a:t>двогранні</a:t>
            </a:r>
            <a:r>
              <a:rPr lang="ru-RU" b="1" dirty="0"/>
              <a:t> кути </a:t>
            </a:r>
            <a:r>
              <a:rPr lang="ru-RU" b="1" dirty="0" err="1"/>
              <a:t>рівні</a:t>
            </a:r>
            <a:r>
              <a:rPr lang="ru-RU" b="1" dirty="0"/>
              <a:t>.</a:t>
            </a:r>
          </a:p>
          <a:p>
            <a:endParaRPr lang="ru-RU" b="1" dirty="0"/>
          </a:p>
          <a:p>
            <a:r>
              <a:rPr lang="ru-RU" b="1" dirty="0" err="1"/>
              <a:t>Бісектриса</a:t>
            </a:r>
            <a:r>
              <a:rPr lang="ru-RU" b="1" dirty="0"/>
              <a:t> кожного </a:t>
            </a:r>
            <a:r>
              <a:rPr lang="ru-RU" b="1" dirty="0" err="1"/>
              <a:t>лінійного</a:t>
            </a:r>
            <a:r>
              <a:rPr lang="ru-RU" b="1" dirty="0"/>
              <a:t> кута </a:t>
            </a:r>
            <a:r>
              <a:rPr lang="ru-RU" b="1" dirty="0" err="1"/>
              <a:t>належить</a:t>
            </a:r>
            <a:r>
              <a:rPr lang="ru-RU" b="1" dirty="0"/>
              <a:t> </a:t>
            </a:r>
            <a:r>
              <a:rPr lang="ru-RU" b="1" dirty="0" err="1"/>
              <a:t>бісектрисі</a:t>
            </a:r>
            <a:r>
              <a:rPr lang="ru-RU" b="1" dirty="0"/>
              <a:t> </a:t>
            </a:r>
            <a:r>
              <a:rPr lang="ru-RU" b="1" dirty="0" err="1"/>
              <a:t>заданого</a:t>
            </a:r>
            <a:r>
              <a:rPr lang="ru-RU" b="1" dirty="0"/>
              <a:t> </a:t>
            </a:r>
            <a:r>
              <a:rPr lang="ru-RU" b="1" dirty="0" err="1"/>
              <a:t>двогранного</a:t>
            </a:r>
            <a:r>
              <a:rPr lang="ru-RU" b="1" dirty="0"/>
              <a:t> кута.</a:t>
            </a:r>
          </a:p>
          <a:p>
            <a:endParaRPr lang="ru-RU" b="1" dirty="0"/>
          </a:p>
          <a:p>
            <a:r>
              <a:rPr lang="ru-RU" b="1" dirty="0" err="1"/>
              <a:t>Бісектриса</a:t>
            </a:r>
            <a:r>
              <a:rPr lang="ru-RU" b="1" dirty="0"/>
              <a:t> </a:t>
            </a:r>
            <a:r>
              <a:rPr lang="ru-RU" b="1" dirty="0" err="1"/>
              <a:t>двогранного</a:t>
            </a:r>
            <a:r>
              <a:rPr lang="ru-RU" b="1" dirty="0"/>
              <a:t> кута є </a:t>
            </a:r>
            <a:r>
              <a:rPr lang="ru-RU" b="1" dirty="0" err="1"/>
              <a:t>геометричним</a:t>
            </a:r>
            <a:r>
              <a:rPr lang="ru-RU" b="1" dirty="0"/>
              <a:t> </a:t>
            </a:r>
            <a:r>
              <a:rPr lang="ru-RU" b="1" dirty="0" err="1"/>
              <a:t>місцем</a:t>
            </a:r>
            <a:r>
              <a:rPr lang="ru-RU" b="1" dirty="0"/>
              <a:t> </a:t>
            </a:r>
            <a:r>
              <a:rPr lang="ru-RU" b="1" dirty="0" err="1"/>
              <a:t>точок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лежать </a:t>
            </a:r>
            <a:r>
              <a:rPr lang="ru-RU" b="1" dirty="0" err="1"/>
              <a:t>усередині</a:t>
            </a:r>
            <a:r>
              <a:rPr lang="ru-RU" b="1" dirty="0"/>
              <a:t> </a:t>
            </a:r>
            <a:r>
              <a:rPr lang="ru-RU" b="1" dirty="0" err="1"/>
              <a:t>цього</a:t>
            </a:r>
            <a:r>
              <a:rPr lang="ru-RU" b="1" dirty="0"/>
              <a:t> кута й </a:t>
            </a:r>
            <a:r>
              <a:rPr lang="ru-RU" b="1" dirty="0" err="1"/>
              <a:t>рівновіддалені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площин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граней.</a:t>
            </a:r>
          </a:p>
        </p:txBody>
      </p:sp>
    </p:spTree>
    <p:extLst>
      <p:ext uri="{BB962C8B-B14F-4D97-AF65-F5344CB8AC3E}">
        <p14:creationId xmlns:p14="http://schemas.microsoft.com/office/powerpoint/2010/main" xmlns="" val="132346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51520" y="260648"/>
            <a:ext cx="3888482" cy="5865515"/>
          </a:xfrm>
        </p:spPr>
        <p:txBody>
          <a:bodyPr>
            <a:normAutofit/>
          </a:bodyPr>
          <a:lstStyle/>
          <a:p>
            <a:r>
              <a:rPr lang="ru-RU" sz="1600" b="1" i="1" u="sng" dirty="0" err="1"/>
              <a:t>Двогранний</a:t>
            </a:r>
            <a:r>
              <a:rPr lang="ru-RU" sz="1600" b="1" i="1" u="sng" dirty="0"/>
              <a:t> кут </a:t>
            </a:r>
            <a:r>
              <a:rPr lang="ru-RU" sz="1600" b="1" i="1" u="sng" dirty="0" err="1"/>
              <a:t>між</a:t>
            </a:r>
            <a:r>
              <a:rPr lang="ru-RU" sz="1600" b="1" i="1" u="sng" dirty="0"/>
              <a:t> </a:t>
            </a:r>
            <a:r>
              <a:rPr lang="ru-RU" sz="1600" b="1" i="1" u="sng" dirty="0" err="1"/>
              <a:t>площинами</a:t>
            </a:r>
            <a:r>
              <a:rPr lang="ru-RU" sz="1600" b="1" i="1" u="sng" dirty="0"/>
              <a:t> </a:t>
            </a:r>
            <a:endParaRPr lang="ru-RU" sz="1600" b="1" i="1" u="sng" dirty="0" smtClean="0"/>
          </a:p>
          <a:p>
            <a:r>
              <a:rPr lang="ru-RU" sz="1600" b="1" dirty="0" err="1" smtClean="0"/>
              <a:t>дорівнює</a:t>
            </a:r>
            <a:r>
              <a:rPr lang="ru-RU" sz="1600" b="1" dirty="0" smtClean="0"/>
              <a:t> </a:t>
            </a:r>
            <a:r>
              <a:rPr lang="ru-RU" sz="1600" b="1" dirty="0"/>
              <a:t>куту </a:t>
            </a:r>
            <a:r>
              <a:rPr lang="ru-RU" sz="1600" b="1" dirty="0" err="1"/>
              <a:t>утвореному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r>
              <a:rPr lang="ru-RU" sz="1600" b="1" dirty="0" err="1" smtClean="0"/>
              <a:t>нормальними</a:t>
            </a:r>
            <a:r>
              <a:rPr lang="ru-RU" sz="1600" b="1" dirty="0" smtClean="0"/>
              <a:t> </a:t>
            </a:r>
            <a:r>
              <a:rPr lang="ru-RU" sz="1600" b="1" dirty="0"/>
              <a:t>векторами </a:t>
            </a:r>
            <a:r>
              <a:rPr lang="ru-RU" sz="1600" b="1" dirty="0" err="1"/>
              <a:t>цих</a:t>
            </a:r>
            <a:r>
              <a:rPr lang="ru-RU" sz="1600" b="1" dirty="0"/>
              <a:t> </a:t>
            </a:r>
            <a:r>
              <a:rPr lang="ru-RU" sz="1600" b="1" dirty="0" err="1"/>
              <a:t>площин</a:t>
            </a:r>
            <a:r>
              <a:rPr lang="ru-RU" sz="1600" b="1" dirty="0" smtClean="0"/>
              <a:t>.</a:t>
            </a:r>
          </a:p>
          <a:p>
            <a:endParaRPr lang="ru-RU" sz="1600" b="1" dirty="0"/>
          </a:p>
          <a:p>
            <a:r>
              <a:rPr lang="ru-RU" sz="1600" b="1" i="1" u="sng" dirty="0" err="1"/>
              <a:t>Двогранний</a:t>
            </a:r>
            <a:r>
              <a:rPr lang="ru-RU" sz="1600" b="1" i="1" u="sng" dirty="0"/>
              <a:t> кут </a:t>
            </a:r>
            <a:r>
              <a:rPr lang="ru-RU" sz="1600" b="1" i="1" u="sng" dirty="0" err="1"/>
              <a:t>між</a:t>
            </a:r>
            <a:r>
              <a:rPr lang="ru-RU" sz="1600" b="1" i="1" u="sng" dirty="0"/>
              <a:t> </a:t>
            </a:r>
            <a:r>
              <a:rPr lang="ru-RU" sz="1600" b="1" i="1" u="sng" dirty="0" err="1"/>
              <a:t>площинами</a:t>
            </a:r>
            <a:r>
              <a:rPr lang="ru-RU" sz="1600" b="1" i="1" u="sng" dirty="0"/>
              <a:t> </a:t>
            </a:r>
            <a:r>
              <a:rPr lang="ru-RU" sz="1600" b="1" dirty="0" err="1"/>
              <a:t>дорівнює</a:t>
            </a:r>
            <a:r>
              <a:rPr lang="ru-RU" sz="1600" b="1" dirty="0"/>
              <a:t> куту </a:t>
            </a:r>
            <a:r>
              <a:rPr lang="ru-RU" sz="1600" b="1" dirty="0" err="1"/>
              <a:t>утвореними</a:t>
            </a:r>
            <a:r>
              <a:rPr lang="ru-RU" sz="1600" b="1" dirty="0"/>
              <a:t> </a:t>
            </a:r>
            <a:r>
              <a:rPr lang="ru-RU" sz="1600" b="1" dirty="0" err="1"/>
              <a:t>прямими</a:t>
            </a:r>
            <a:r>
              <a:rPr lang="ru-RU" sz="1600" b="1" dirty="0"/>
              <a:t> </a:t>
            </a:r>
            <a:r>
              <a:rPr lang="en-US" sz="1600" b="1" dirty="0" smtClean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лежать в </a:t>
            </a:r>
            <a:r>
              <a:rPr lang="ru-RU" sz="1600" b="1" dirty="0" err="1"/>
              <a:t>відповідних</a:t>
            </a:r>
            <a:r>
              <a:rPr lang="ru-RU" sz="1600" b="1" dirty="0"/>
              <a:t> </a:t>
            </a:r>
            <a:r>
              <a:rPr lang="ru-RU" sz="1600" b="1" dirty="0" err="1"/>
              <a:t>площинах</a:t>
            </a:r>
            <a:r>
              <a:rPr lang="ru-RU" sz="1600" b="1" dirty="0"/>
              <a:t> і </a:t>
            </a:r>
            <a:r>
              <a:rPr lang="ru-RU" sz="1600" b="1" dirty="0" err="1"/>
              <a:t>перпендикулярні</a:t>
            </a:r>
            <a:r>
              <a:rPr lang="ru-RU" sz="1600" b="1" dirty="0"/>
              <a:t> </a:t>
            </a:r>
            <a:r>
              <a:rPr lang="ru-RU" sz="1600" b="1" dirty="0" err="1"/>
              <a:t>лінії</a:t>
            </a:r>
            <a:r>
              <a:rPr lang="ru-RU" sz="1600" b="1" dirty="0"/>
              <a:t> </a:t>
            </a:r>
            <a:r>
              <a:rPr lang="ru-RU" sz="1600" b="1" dirty="0" err="1"/>
              <a:t>перетину</a:t>
            </a:r>
            <a:r>
              <a:rPr lang="ru-RU" sz="1600" b="1" dirty="0"/>
              <a:t> </a:t>
            </a:r>
            <a:r>
              <a:rPr lang="ru-RU" sz="1600" b="1" dirty="0" err="1"/>
              <a:t>площин</a:t>
            </a:r>
            <a:r>
              <a:rPr lang="ru-RU" sz="1600" b="1" dirty="0" smtClean="0"/>
              <a:t>.</a:t>
            </a:r>
          </a:p>
          <a:p>
            <a:r>
              <a:rPr lang="ru-RU" sz="1600" b="1" dirty="0" err="1"/>
              <a:t>Якщо</a:t>
            </a:r>
            <a:r>
              <a:rPr lang="ru-RU" sz="1600" b="1" dirty="0"/>
              <a:t> </a:t>
            </a:r>
            <a:r>
              <a:rPr lang="ru-RU" sz="1600" b="1" dirty="0" err="1"/>
              <a:t>задані</a:t>
            </a:r>
            <a:r>
              <a:rPr lang="ru-RU" sz="1600" b="1" dirty="0"/>
              <a:t> </a:t>
            </a:r>
            <a:r>
              <a:rPr lang="ru-RU" sz="1600" b="1" dirty="0" err="1"/>
              <a:t>рівняння</a:t>
            </a:r>
            <a:r>
              <a:rPr lang="ru-RU" sz="1600" b="1" dirty="0"/>
              <a:t> </a:t>
            </a:r>
            <a:r>
              <a:rPr lang="ru-RU" sz="1600" b="1" dirty="0" err="1" smtClean="0"/>
              <a:t>площин</a:t>
            </a:r>
            <a:r>
              <a:rPr lang="ru-RU" sz="1600" b="1" dirty="0" smtClean="0"/>
              <a:t>  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sz="1600" b="1" dirty="0" smtClean="0"/>
              <a:t>то </a:t>
            </a:r>
            <a:r>
              <a:rPr lang="ru-RU" sz="1600" b="1" dirty="0"/>
              <a:t>кут </a:t>
            </a:r>
            <a:r>
              <a:rPr lang="ru-RU" sz="1600" b="1" dirty="0" err="1"/>
              <a:t>між</a:t>
            </a:r>
            <a:r>
              <a:rPr lang="ru-RU" sz="1600" b="1" dirty="0"/>
              <a:t> </a:t>
            </a:r>
            <a:r>
              <a:rPr lang="ru-RU" sz="1600" b="1" dirty="0" err="1"/>
              <a:t>площинами</a:t>
            </a:r>
            <a:r>
              <a:rPr lang="ru-RU" sz="1600" b="1" dirty="0"/>
              <a:t> </a:t>
            </a:r>
            <a:r>
              <a:rPr lang="ru-RU" sz="1600" b="1" dirty="0" err="1"/>
              <a:t>можна</a:t>
            </a:r>
            <a:r>
              <a:rPr lang="ru-RU" sz="1600" b="1" dirty="0"/>
              <a:t> </a:t>
            </a:r>
            <a:r>
              <a:rPr lang="ru-RU" sz="1600" b="1" dirty="0" err="1"/>
              <a:t>знайти</a:t>
            </a:r>
            <a:r>
              <a:rPr lang="ru-RU" sz="1600" b="1" dirty="0"/>
              <a:t>, </a:t>
            </a:r>
            <a:r>
              <a:rPr lang="ru-RU" sz="1600" b="1" dirty="0" err="1"/>
              <a:t>використавши</a:t>
            </a:r>
            <a:r>
              <a:rPr lang="ru-RU" sz="1600" b="1" dirty="0"/>
              <a:t> </a:t>
            </a:r>
            <a:r>
              <a:rPr lang="ru-RU" sz="1600" b="1" dirty="0" err="1"/>
              <a:t>наступну</a:t>
            </a:r>
            <a:r>
              <a:rPr lang="ru-RU" sz="1600" b="1" dirty="0"/>
              <a:t> формулу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908720"/>
            <a:ext cx="4099127" cy="4320480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787" y="4733827"/>
            <a:ext cx="390341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216" y="2924944"/>
            <a:ext cx="3677343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49275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5094"/>
          <a:stretch>
            <a:fillRect/>
          </a:stretch>
        </p:blipFill>
        <p:spPr bwMode="auto">
          <a:xfrm>
            <a:off x="928662" y="332656"/>
            <a:ext cx="8001056" cy="6192688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82451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</TotalTime>
  <Words>278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         Відстані та кути у просторі </vt:lpstr>
      <vt:lpstr>КУТ МІЖ ПЛОЩИНАМИ </vt:lpstr>
      <vt:lpstr>ДВОГРАННИЙ КУТ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 Відстані та кути у просторі </dc:title>
  <dc:creator>Юра</dc:creator>
  <cp:lastModifiedBy>Элизиум</cp:lastModifiedBy>
  <cp:revision>10</cp:revision>
  <dcterms:created xsi:type="dcterms:W3CDTF">2013-04-23T12:01:10Z</dcterms:created>
  <dcterms:modified xsi:type="dcterms:W3CDTF">2014-06-04T12:43:39Z</dcterms:modified>
</cp:coreProperties>
</file>