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16016" y="3933056"/>
            <a:ext cx="3929090" cy="19050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Виконала</a:t>
            </a:r>
            <a:br>
              <a:rPr lang="uk-UA" dirty="0" smtClean="0"/>
            </a:br>
            <a:r>
              <a:rPr lang="uk-UA" dirty="0" smtClean="0"/>
              <a:t>учениця 11-А класу</a:t>
            </a:r>
            <a:br>
              <a:rPr lang="uk-UA" dirty="0" smtClean="0"/>
            </a:br>
            <a:r>
              <a:rPr lang="uk-UA" dirty="0" smtClean="0"/>
              <a:t>Новоград-Волинської ЗОШ №7</a:t>
            </a:r>
            <a:br>
              <a:rPr lang="uk-UA" dirty="0" smtClean="0"/>
            </a:br>
            <a:r>
              <a:rPr lang="uk-UA" dirty="0" err="1" smtClean="0"/>
              <a:t>Бучинська</a:t>
            </a:r>
            <a:r>
              <a:rPr lang="uk-UA" dirty="0" smtClean="0"/>
              <a:t> Дарія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2594604" y="692696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Піраміда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8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66" y="1642813"/>
            <a:ext cx="3738372" cy="40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2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1568"/>
            <a:ext cx="3179564" cy="23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807456"/>
              </p:ext>
            </p:extLst>
          </p:nvPr>
        </p:nvGraphicFramePr>
        <p:xfrm>
          <a:off x="827584" y="908720"/>
          <a:ext cx="7416824" cy="5084064"/>
        </p:xfrm>
        <a:graphic>
          <a:graphicData uri="http://schemas.openxmlformats.org/drawingml/2006/table">
            <a:tbl>
              <a:tblPr/>
              <a:tblGrid>
                <a:gridCol w="2669350"/>
                <a:gridCol w="2404317"/>
                <a:gridCol w="2343157"/>
              </a:tblGrid>
              <a:tr h="355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Назва формули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Формула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Позначення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Площа повної поверхні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S+S</a:t>
                      </a: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площа основи;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площа бічної поверхні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Площа бічної поверхні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½·P·l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 cos </a:t>
                      </a:r>
                      <a:r>
                        <a:rPr kumimoji="0" lang="el-G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 – периметр основи;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 – 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апофема;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двогранний кут при основі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єм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довільної зрізаної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піраміди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 = ⅓·H·(S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+√S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площі основ;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2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єм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правильної зрізаної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піраміди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 = ½·(P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)·l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периметри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основ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uk-UA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єм</a:t>
                      </a: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піраміди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=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⅓·S·H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5"/>
          <a:stretch/>
        </p:blipFill>
        <p:spPr>
          <a:xfrm>
            <a:off x="4191566" y="836712"/>
            <a:ext cx="4225499" cy="417646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2093074"/>
            <a:ext cx="3528392" cy="190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uk-UA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uk-UA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Пірамідою</a:t>
            </a:r>
            <a:r>
              <a:rPr kumimoji="0" lang="uk-UA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називається многогранник, який складається із плоского многокутника – основи піраміди, точки, яка не лежить в площині основи, - вершини піраміди і всіх відрізків, що сполучають вершину піраміди з точками основи.</a:t>
            </a: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altLang="ru-RU" b="1" i="1" kern="0" dirty="0">
                <a:solidFill>
                  <a:srgbClr val="CC00CC"/>
                </a:solidFill>
                <a:latin typeface="Arial"/>
              </a:rPr>
              <a:t>Елементи піраміди</a:t>
            </a:r>
            <a:endParaRPr lang="en-US" b="1" i="1" dirty="0">
              <a:solidFill>
                <a:srgbClr val="CC00CC"/>
              </a:solidFill>
            </a:endParaRPr>
          </a:p>
        </p:txBody>
      </p:sp>
      <p:pic>
        <p:nvPicPr>
          <p:cNvPr id="5" name="Picture 4" descr="no18_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08720"/>
            <a:ext cx="3435350" cy="4464050"/>
          </a:xfr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14891" y="1052736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ABCD </a:t>
            </a:r>
            <a:r>
              <a:rPr lang="uk-UA" altLang="ru-RU" dirty="0"/>
              <a:t>– основа піраміди</a:t>
            </a:r>
            <a:endParaRPr lang="ru-RU" altLang="ru-RU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14891" y="1556792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S</a:t>
            </a:r>
            <a:r>
              <a:rPr lang="uk-UA" altLang="ru-RU" dirty="0"/>
              <a:t> – вершина піраміди</a:t>
            </a:r>
            <a:endParaRPr lang="ru-RU" altLang="ru-RU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7980" y="2086770"/>
            <a:ext cx="4392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AB, BC, CD, DA - </a:t>
            </a:r>
            <a:r>
              <a:rPr lang="uk-UA" altLang="ru-RU" dirty="0"/>
              <a:t> ребра основи</a:t>
            </a:r>
            <a:endParaRPr lang="ru-RU" altLang="ru-RU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39952" y="2636912"/>
            <a:ext cx="511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SA, SB, SC, SD - </a:t>
            </a:r>
            <a:r>
              <a:rPr lang="uk-UA" altLang="ru-RU" dirty="0"/>
              <a:t> бічні ребра піраміди</a:t>
            </a:r>
            <a:endParaRPr lang="ru-RU" altLang="ru-RU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291995" y="3068706"/>
            <a:ext cx="41045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SO - </a:t>
            </a:r>
            <a:r>
              <a:rPr lang="uk-UA" altLang="ru-RU" dirty="0"/>
              <a:t> висота </a:t>
            </a:r>
            <a:r>
              <a:rPr lang="uk-UA" altLang="ru-RU" dirty="0" smtClean="0"/>
              <a:t>піраміди</a:t>
            </a:r>
            <a:br>
              <a:rPr lang="uk-UA" altLang="ru-RU" dirty="0" smtClean="0"/>
            </a:br>
            <a:r>
              <a:rPr lang="uk-UA" altLang="ru-RU" b="1" dirty="0" smtClean="0">
                <a:solidFill>
                  <a:srgbClr val="9900CC"/>
                </a:solidFill>
              </a:rPr>
              <a:t>Висота </a:t>
            </a:r>
            <a:r>
              <a:rPr lang="uk-UA" altLang="ru-RU" b="1" dirty="0">
                <a:solidFill>
                  <a:srgbClr val="9900CC"/>
                </a:solidFill>
              </a:rPr>
              <a:t>піраміди</a:t>
            </a:r>
            <a:r>
              <a:rPr lang="uk-UA" altLang="ru-RU" dirty="0"/>
              <a:t> </a:t>
            </a:r>
            <a:r>
              <a:rPr lang="uk-UA" altLang="ru-RU" dirty="0" err="1"/>
              <a:t>–перпендикуляр</a:t>
            </a:r>
            <a:r>
              <a:rPr lang="uk-UA" altLang="ru-RU" dirty="0"/>
              <a:t>, опущений з вершини піраміди на площину основи.</a:t>
            </a:r>
            <a:endParaRPr lang="ru-RU" altLang="ru-RU" dirty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399597" y="4581128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Трикутники 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ASB, BSC, CSD, DSA - </a:t>
            </a:r>
            <a:r>
              <a:rPr kumimoji="0" lang="uk-UA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бічні грані піраміди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800600" y="980728"/>
            <a:ext cx="3505472" cy="368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 i="1" dirty="0">
                <a:latin typeface="Times New Roman" pitchFamily="18" charset="0"/>
              </a:rPr>
              <a:t>Піраміди, в яких бічні ребра нахилені до площини основи під рівними кутами.</a:t>
            </a:r>
          </a:p>
          <a:p>
            <a:pPr>
              <a:spcBef>
                <a:spcPct val="50000"/>
              </a:spcBef>
            </a:pPr>
            <a:r>
              <a:rPr lang="uk-UA" altLang="ru-RU" sz="2800" dirty="0">
                <a:latin typeface="Times New Roman" pitchFamily="18" charset="0"/>
              </a:rPr>
              <a:t>Якщо </a:t>
            </a:r>
            <a:r>
              <a:rPr lang="en-US" altLang="ru-RU" sz="2800" dirty="0">
                <a:latin typeface="Times New Roman" pitchFamily="18" charset="0"/>
              </a:rPr>
              <a:t>SO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┴</a:t>
            </a:r>
            <a:r>
              <a:rPr lang="uk-UA" altLang="ru-RU" sz="2800" dirty="0">
                <a:latin typeface="Times New Roman" pitchFamily="18" charset="0"/>
              </a:rPr>
              <a:t> </a:t>
            </a:r>
            <a:r>
              <a:rPr lang="en-US" altLang="ru-RU" sz="2800" dirty="0">
                <a:latin typeface="Times New Roman" pitchFamily="18" charset="0"/>
              </a:rPr>
              <a:t> (ABC),</a:t>
            </a:r>
          </a:p>
          <a:p>
            <a:pPr>
              <a:spcBef>
                <a:spcPct val="50000"/>
              </a:spcBef>
            </a:pPr>
            <a:r>
              <a:rPr lang="uk-UA" altLang="ru-RU" sz="2800" dirty="0">
                <a:latin typeface="Times New Roman" pitchFamily="18" charset="0"/>
              </a:rPr>
              <a:t>то </a:t>
            </a:r>
            <a:r>
              <a:rPr lang="en-US" altLang="ru-RU" sz="2800" dirty="0">
                <a:latin typeface="Times New Roman" pitchFamily="18" charset="0"/>
              </a:rPr>
              <a:t>AS=BS=CS</a:t>
            </a:r>
          </a:p>
          <a:p>
            <a:pPr>
              <a:spcBef>
                <a:spcPct val="50000"/>
              </a:spcBef>
            </a:pPr>
            <a:r>
              <a:rPr lang="uk-UA" altLang="ru-RU" sz="2400" dirty="0">
                <a:latin typeface="Times New Roman" pitchFamily="18" charset="0"/>
              </a:rPr>
              <a:t>  </a:t>
            </a:r>
            <a:r>
              <a:rPr lang="en-US" altLang="ru-RU" sz="2400" dirty="0">
                <a:latin typeface="Times New Roman" pitchFamily="18" charset="0"/>
              </a:rPr>
              <a:t>  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685800" y="4267200"/>
            <a:ext cx="82296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ru-RU" sz="24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SAO=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SBO=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SCO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ASO=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BSO=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CSO</a:t>
            </a:r>
          </a:p>
          <a:p>
            <a:pPr>
              <a:spcBef>
                <a:spcPct val="50000"/>
              </a:spcBef>
            </a:pP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AO=BO=CO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, тоді точка О – центр кола, </a:t>
            </a:r>
            <a:r>
              <a:rPr lang="uk-UA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описаного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навколо </a:t>
            </a:r>
            <a:r>
              <a:rPr lang="el-GR" altLang="ru-RU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ABC.</a:t>
            </a:r>
            <a:endParaRPr lang="ar-SA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8" descr="Рисунок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74826"/>
            <a:ext cx="4127500" cy="31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555588" y="836712"/>
            <a:ext cx="408275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 i="1" dirty="0">
                <a:latin typeface="Times New Roman" pitchFamily="18" charset="0"/>
              </a:rPr>
              <a:t>Піраміди, в яких усі двогранні кути при основі рівні між собою</a:t>
            </a:r>
            <a:r>
              <a:rPr lang="en-US" altLang="ru-RU" sz="2800" i="1" dirty="0" smtClean="0">
                <a:latin typeface="Times New Roman" pitchFamily="18" charset="0"/>
              </a:rPr>
              <a:t>.</a:t>
            </a:r>
            <a:r>
              <a:rPr lang="en-US" altLang="ru-RU" sz="2800" dirty="0" smtClean="0">
                <a:latin typeface="Times New Roman" pitchFamily="18" charset="0"/>
              </a:rPr>
              <a:t/>
            </a:r>
            <a:br>
              <a:rPr lang="en-US" altLang="ru-RU" sz="2800" dirty="0" smtClean="0">
                <a:latin typeface="Times New Roman" pitchFamily="18" charset="0"/>
              </a:rPr>
            </a:br>
            <a:r>
              <a:rPr lang="uk-UA" altLang="ru-RU" sz="2800" dirty="0" smtClean="0">
                <a:latin typeface="Times New Roman" pitchFamily="18" charset="0"/>
              </a:rPr>
              <a:t>Якщо </a:t>
            </a:r>
            <a:r>
              <a:rPr lang="en-US" altLang="ru-RU" sz="2800" dirty="0">
                <a:latin typeface="Times New Roman" pitchFamily="18" charset="0"/>
              </a:rPr>
              <a:t>SO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┴ (ABC),</a:t>
            </a:r>
            <a:endParaRPr lang="uk-UA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ON ┴ AB, OK ┴ BC, OM ┴ AC,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SKO=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SMO=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SNO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317088" y="4467157"/>
            <a:ext cx="692732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>
                <a:latin typeface="Times New Roman" pitchFamily="18" charset="0"/>
              </a:rPr>
              <a:t>SK=SM=SN, ON=OM=OK</a:t>
            </a:r>
            <a:r>
              <a:rPr lang="uk-UA" altLang="ru-RU" sz="2800" dirty="0">
                <a:latin typeface="Times New Roman" pitchFamily="18" charset="0"/>
              </a:rPr>
              <a:t>,</a:t>
            </a:r>
            <a:endParaRPr lang="en-US" altLang="ru-RU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</a:rPr>
              <a:t>KSO=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</a:rPr>
              <a:t>MSO=</a:t>
            </a:r>
            <a:r>
              <a:rPr lang="ar-SA" altLang="ru-RU" sz="2800" dirty="0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en-US" altLang="ru-RU" sz="2800" dirty="0">
                <a:latin typeface="Times New Roman" pitchFamily="18" charset="0"/>
              </a:rPr>
              <a:t>NSO,</a:t>
            </a:r>
            <a:r>
              <a:rPr lang="uk-UA" altLang="ru-RU" sz="2800" dirty="0">
                <a:latin typeface="Times New Roman" pitchFamily="18" charset="0"/>
              </a:rPr>
              <a:t> тоді точка О – центр кола, </a:t>
            </a:r>
            <a:r>
              <a:rPr lang="uk-UA" altLang="ru-RU" sz="2800" dirty="0">
                <a:solidFill>
                  <a:srgbClr val="C00000"/>
                </a:solidFill>
                <a:latin typeface="Times New Roman" pitchFamily="18" charset="0"/>
              </a:rPr>
              <a:t>вписаного</a:t>
            </a:r>
            <a:r>
              <a:rPr lang="uk-UA" altLang="ru-RU" sz="2800" dirty="0">
                <a:latin typeface="Times New Roman" pitchFamily="18" charset="0"/>
              </a:rPr>
              <a:t> в </a:t>
            </a:r>
            <a:r>
              <a:rPr lang="el-GR" altLang="ru-RU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6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36712"/>
            <a:ext cx="3668719" cy="3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246659" y="707311"/>
            <a:ext cx="44683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 i="1" dirty="0">
                <a:latin typeface="Times New Roman" pitchFamily="18" charset="0"/>
              </a:rPr>
              <a:t>Піраміди, в яких дві суміжні бічні грані перпендикулярні до площини основи.</a:t>
            </a:r>
          </a:p>
          <a:p>
            <a:pPr>
              <a:spcBef>
                <a:spcPct val="50000"/>
              </a:spcBef>
            </a:pPr>
            <a:r>
              <a:rPr lang="uk-UA" altLang="ru-RU" sz="2800" dirty="0">
                <a:latin typeface="Times New Roman" pitchFamily="18" charset="0"/>
              </a:rPr>
              <a:t>Якщо (</a:t>
            </a:r>
            <a:r>
              <a:rPr lang="en-US" altLang="ru-RU" sz="2800" dirty="0">
                <a:latin typeface="Times New Roman" pitchFamily="18" charset="0"/>
              </a:rPr>
              <a:t>SAB)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┴ (ABC),</a:t>
            </a:r>
          </a:p>
          <a:p>
            <a:pPr>
              <a:spcBef>
                <a:spcPct val="50000"/>
              </a:spcBef>
            </a:pP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(SAC) ┴ (ABC),</a:t>
            </a:r>
          </a:p>
          <a:p>
            <a:pPr>
              <a:spcBef>
                <a:spcPct val="50000"/>
              </a:spcBef>
            </a:pP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SA ┴ (ABC).</a:t>
            </a:r>
          </a:p>
          <a:p>
            <a:pPr>
              <a:spcBef>
                <a:spcPct val="50000"/>
              </a:spcBef>
            </a:pP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Висотою піраміди буде спільне ребро перпендикулярних граней.  </a:t>
            </a: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Рисун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1453"/>
            <a:ext cx="4176464" cy="52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851920" y="908720"/>
            <a:ext cx="460851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 i="1" dirty="0">
                <a:latin typeface="Times New Roman" pitchFamily="18" charset="0"/>
              </a:rPr>
              <a:t>Піраміди, в яких одна бічна грань перпендикулярна до площини основи.</a:t>
            </a:r>
          </a:p>
          <a:p>
            <a:pPr>
              <a:spcBef>
                <a:spcPct val="50000"/>
              </a:spcBef>
            </a:pPr>
            <a:r>
              <a:rPr lang="uk-UA" altLang="ru-RU" sz="2800" dirty="0">
                <a:latin typeface="Times New Roman" pitchFamily="18" charset="0"/>
              </a:rPr>
              <a:t>Якщо </a:t>
            </a:r>
            <a:r>
              <a:rPr lang="en-US" altLang="ru-RU" sz="2800" dirty="0">
                <a:latin typeface="Times New Roman" pitchFamily="18" charset="0"/>
              </a:rPr>
              <a:t>(SAB)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┴ (ABC),</a:t>
            </a:r>
          </a:p>
          <a:p>
            <a:pPr>
              <a:spcBef>
                <a:spcPct val="50000"/>
              </a:spcBef>
            </a:pP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SO ┴ AB (O 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AB),</a:t>
            </a:r>
          </a:p>
          <a:p>
            <a:pPr>
              <a:spcBef>
                <a:spcPct val="50000"/>
              </a:spcBef>
            </a:pP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SO ┴ (ABC).</a:t>
            </a:r>
            <a:r>
              <a:rPr lang="uk-UA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4" y="4797152"/>
            <a:ext cx="82057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1" descr="Рисунок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51790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631406" y="1030969"/>
            <a:ext cx="3886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Правильною пірамідою </a:t>
            </a: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називається піраміда, в основі якої лежить правильний многокутник, а основа висоти піраміди збігається з центром многокутника.</a:t>
            </a:r>
            <a:endParaRPr lang="ru-RU" altLang="ru-RU" sz="2400" b="1" dirty="0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6" name="Picture 29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904252" cy="31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744813" y="4038600"/>
            <a:ext cx="8382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400" dirty="0">
                <a:latin typeface="Times New Roman" pitchFamily="18" charset="0"/>
              </a:rPr>
              <a:t>Пряма, яка містить висоту піраміди, називається </a:t>
            </a:r>
            <a:r>
              <a:rPr lang="uk-UA" altLang="ru-RU" sz="2400" b="1" dirty="0">
                <a:latin typeface="Monotype Corsiva" pitchFamily="66" charset="0"/>
              </a:rPr>
              <a:t>віссю </a:t>
            </a:r>
            <a:r>
              <a:rPr lang="uk-UA" altLang="ru-RU" sz="2400" dirty="0">
                <a:latin typeface="Times New Roman" pitchFamily="18" charset="0"/>
              </a:rPr>
              <a:t>правильної піраміди. </a:t>
            </a:r>
          </a:p>
          <a:p>
            <a:pPr>
              <a:spcBef>
                <a:spcPct val="50000"/>
              </a:spcBef>
            </a:pPr>
            <a:r>
              <a:rPr lang="uk-UA" altLang="ru-RU" sz="2400" dirty="0">
                <a:latin typeface="Times New Roman" pitchFamily="18" charset="0"/>
              </a:rPr>
              <a:t>Висота бічної грані правильної піраміди, яка проведена з вершини піраміди, називається </a:t>
            </a:r>
            <a:r>
              <a:rPr lang="uk-UA" altLang="ru-RU" sz="2400" b="1" dirty="0">
                <a:latin typeface="Monotype Corsiva" pitchFamily="66" charset="0"/>
              </a:rPr>
              <a:t>апофемою.</a:t>
            </a:r>
            <a:endParaRPr lang="ru-RU" alt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479088" y="764704"/>
            <a:ext cx="39813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Зрізаною пірамідою</a:t>
            </a: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 називається частина піраміди, що обмежена основою і січною площиною, яка паралельна основі.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Паралельні грані зрізаної піраміди називають її </a:t>
            </a:r>
            <a:r>
              <a:rPr lang="uk-UA" alt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основами,</a:t>
            </a: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 а всі інші – </a:t>
            </a:r>
            <a:r>
              <a:rPr lang="uk-UA" alt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бічними </a:t>
            </a: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гранями.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9" name="Picture 25" descr="Рисунок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2" y="599355"/>
            <a:ext cx="3822700" cy="43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27584" y="494116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000000"/>
                </a:solidFill>
                <a:latin typeface="Monotype Corsiva" pitchFamily="66" charset="0"/>
              </a:rPr>
              <a:t>Висотою </a:t>
            </a:r>
            <a:r>
              <a:rPr lang="en-US" altLang="ru-RU" sz="24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зрізаної </a:t>
            </a:r>
            <a:r>
              <a:rPr lang="uk-UA" altLang="ru-RU" sz="2400" dirty="0">
                <a:solidFill>
                  <a:srgbClr val="000000"/>
                </a:solidFill>
                <a:latin typeface="Times New Roman" pitchFamily="18" charset="0"/>
              </a:rPr>
              <a:t>піраміди називають перпендикуляр, проведений з будь-якої точки однієї основи на площину другої </a:t>
            </a:r>
            <a:r>
              <a:rPr lang="uk-UA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основи</a:t>
            </a:r>
            <a:r>
              <a:rPr lang="en-US" altLang="ru-RU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9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147</TotalTime>
  <Words>414</Words>
  <Application>Microsoft Office PowerPoint</Application>
  <PresentationFormat>Екран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TS101908703</vt:lpstr>
      <vt:lpstr>Презентація PowerPoint</vt:lpstr>
      <vt:lpstr>Презентація PowerPoint</vt:lpstr>
      <vt:lpstr>Елементи піраміди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>Шаблон оформления</dc:subject>
  <dc:creator>Я</dc:creator>
  <dc:description>Шаблон оформления
Корпорация Майкрософт</dc:description>
  <cp:lastModifiedBy>Я</cp:lastModifiedBy>
  <cp:revision>10</cp:revision>
  <dcterms:created xsi:type="dcterms:W3CDTF">2014-11-17T15:50:55Z</dcterms:created>
  <dcterms:modified xsi:type="dcterms:W3CDTF">2014-11-24T22:32:16Z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