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7A9886C-2FD1-40D7-BD7A-819CCFB1E07B}">
          <p14:sldIdLst>
            <p14:sldId id="256"/>
            <p14:sldId id="267"/>
          </p14:sldIdLst>
        </p14:section>
        <p14:section name="Раздел без заголовка" id="{C503054E-22A5-418D-8000-0D111F257B32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1" y="13963"/>
            <a:ext cx="91280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64926" y="188640"/>
            <a:ext cx="33618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Геометрія </a:t>
            </a:r>
            <a:endParaRPr lang="ru-RU" sz="40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Куб 8"/>
          <p:cNvSpPr/>
          <p:nvPr/>
        </p:nvSpPr>
        <p:spPr>
          <a:xfrm>
            <a:off x="179512" y="896526"/>
            <a:ext cx="936104" cy="1338245"/>
          </a:xfrm>
          <a:prstGeom prst="cub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араллелограмм 9"/>
          <p:cNvSpPr/>
          <p:nvPr/>
        </p:nvSpPr>
        <p:spPr>
          <a:xfrm>
            <a:off x="1475656" y="1000833"/>
            <a:ext cx="1296144" cy="1224136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3249723" y="764704"/>
            <a:ext cx="1296144" cy="1956410"/>
          </a:xfrm>
          <a:prstGeom prst="flowChartMagneticDisk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Блок-схема: ручное управление 11"/>
          <p:cNvSpPr/>
          <p:nvPr/>
        </p:nvSpPr>
        <p:spPr>
          <a:xfrm>
            <a:off x="4978067" y="920915"/>
            <a:ext cx="1224136" cy="1800199"/>
          </a:xfrm>
          <a:prstGeom prst="flowChartManualOperati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6516216" y="875550"/>
            <a:ext cx="1512168" cy="1596370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Блок-схема: извлечение 16"/>
          <p:cNvSpPr/>
          <p:nvPr/>
        </p:nvSpPr>
        <p:spPr>
          <a:xfrm>
            <a:off x="8028384" y="764704"/>
            <a:ext cx="864096" cy="1643989"/>
          </a:xfrm>
          <a:prstGeom prst="flowChartExtract">
            <a:avLst/>
          </a:prstGeom>
          <a:solidFill>
            <a:srgbClr val="00206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60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24" y="15621"/>
            <a:ext cx="9144000" cy="686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813395"/>
            <a:ext cx="1822450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188640"/>
            <a:ext cx="92482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Ознаки рівності прямокутного </a:t>
            </a:r>
            <a:r>
              <a:rPr lang="uk-UA" sz="3200" b="1" i="1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трикутнка</a:t>
            </a:r>
            <a:endParaRPr lang="ru-RU" sz="3200" b="1" i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7" y="1196753"/>
            <a:ext cx="209426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067944" y="755138"/>
            <a:ext cx="4880403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1885950" lvl="3" indent="-514350" algn="ctr">
              <a:buAutoNum type="arabicParenR"/>
            </a:pPr>
            <a:r>
              <a:rPr lang="uk-UA" sz="20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Якщо катети одного прямокутного</a:t>
            </a:r>
          </a:p>
          <a:p>
            <a:pPr algn="ctr"/>
            <a:r>
              <a:rPr lang="uk-UA" sz="20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трикутника відповідно дорівнюють катетам</a:t>
            </a:r>
          </a:p>
          <a:p>
            <a:pPr algn="ctr"/>
            <a:r>
              <a:rPr lang="uk-UA" sz="2000" b="1" i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другого </a:t>
            </a:r>
            <a:r>
              <a:rPr lang="uk-UA" sz="20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прямокутного </a:t>
            </a:r>
            <a:r>
              <a:rPr lang="uk-UA" sz="20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трикутника </a:t>
            </a:r>
            <a:r>
              <a:rPr lang="uk-UA" sz="20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,то такі</a:t>
            </a:r>
          </a:p>
          <a:p>
            <a:pPr algn="ctr"/>
            <a:r>
              <a:rPr lang="uk-UA" sz="20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uk-UA" sz="2000" b="1" i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рикутники рівні.</a:t>
            </a:r>
            <a:endParaRPr lang="ru-RU" sz="2000" b="1" i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80528" y="3258850"/>
            <a:ext cx="438100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Якщо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катет і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прилеглий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нього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гострий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кут 1-го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прямокутного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трикутника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відповідно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дорівнюють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катету  і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прелеглому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0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нього</a:t>
            </a:r>
            <a:r>
              <a:rPr lang="ru-RU" sz="2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гострому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куту 2-го </a:t>
            </a:r>
            <a:r>
              <a:rPr lang="ru-RU" sz="2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прямокутного</a:t>
            </a:r>
            <a:r>
              <a:rPr lang="ru-RU" sz="2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трикутника,то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такі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трикутники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рівні</a:t>
            </a: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endParaRPr lang="ru-RU" sz="2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96245" y="3179583"/>
            <a:ext cx="4924440" cy="26622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1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3)</a:t>
            </a:r>
            <a:r>
              <a:rPr lang="uk-UA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</a:t>
            </a:r>
            <a:r>
              <a:rPr lang="uk-UA" sz="2100" b="1" i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кщо гіпотенуза 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прилеглий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неї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кут 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1-го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прямокутного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трикутника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відповідно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дорівнюють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гіпотенузі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прелеглому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 </a:t>
            </a:r>
            <a:r>
              <a:rPr lang="ru-RU" sz="2100" b="1" i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неї</a:t>
            </a:r>
            <a:r>
              <a:rPr lang="ru-RU" sz="21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куту 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2-го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прямокутного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трикутника,то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такі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трикутники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100" b="1" i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рівні</a:t>
            </a:r>
            <a:r>
              <a:rPr lang="ru-RU" sz="2100" b="1" i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 algn="ctr"/>
            <a:endParaRPr lang="ru-RU" sz="2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6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1720"/>
            <a:ext cx="9396536" cy="686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784838"/>
            <a:ext cx="1822450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260648"/>
            <a:ext cx="6116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Роботу виконала </a:t>
            </a:r>
            <a:endParaRPr lang="ru-RU" sz="5400" b="1" cap="none" spc="0" dirty="0">
              <a:ln w="1905">
                <a:solidFill>
                  <a:srgbClr val="FFFF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52536" y="4077072"/>
            <a:ext cx="54006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Учениця 7-А класу </a:t>
            </a:r>
          </a:p>
          <a:p>
            <a:pPr algn="ctr"/>
            <a:r>
              <a:rPr lang="uk-UA" sz="3200" b="1" dirty="0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НВК:Гайсинська СЗШ –</a:t>
            </a:r>
          </a:p>
          <a:p>
            <a:pPr algn="ctr"/>
            <a:r>
              <a:rPr lang="uk-UA" sz="3200" b="1" cap="none" spc="0" dirty="0" err="1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Інтернат-І-ІІІ</a:t>
            </a:r>
            <a:r>
              <a:rPr lang="uk-UA" sz="3200" b="1" cap="none" spc="0" dirty="0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ступенів </a:t>
            </a:r>
            <a:r>
              <a:rPr lang="uk-UA" sz="3200" b="1" cap="none" spc="0" dirty="0" err="1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–гімназії</a:t>
            </a:r>
            <a:endParaRPr lang="uk-UA" sz="3200" b="1" cap="none" spc="0" dirty="0" smtClean="0">
              <a:ln w="1905">
                <a:solidFill>
                  <a:srgbClr val="FFFF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uk-UA" sz="3200" b="1" dirty="0" err="1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Шоломицька</a:t>
            </a:r>
            <a:r>
              <a:rPr lang="uk-UA" sz="3200" b="1" dirty="0" smtClean="0">
                <a:ln w="1905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Ірина </a:t>
            </a:r>
            <a:endParaRPr lang="ru-RU" sz="3200" b="1" cap="none" spc="0" dirty="0">
              <a:ln w="1905">
                <a:solidFill>
                  <a:srgbClr val="FFFF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988840"/>
            <a:ext cx="604867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</a:t>
            </a:r>
            <a:endParaRPr lang="ru-RU" sz="4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44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solidFill>
                  <a:srgbClr val="00B0F0"/>
                </a:solidFill>
                <a:hlinkClick r:id="rId2" action="ppaction://hlinksldjump"/>
              </a:rPr>
              <a:t>Геометрія</a:t>
            </a:r>
            <a:endParaRPr lang="uk-UA" sz="2800" b="1" i="1" dirty="0" smtClean="0">
              <a:solidFill>
                <a:srgbClr val="00B0F0"/>
              </a:solidFill>
            </a:endParaRPr>
          </a:p>
          <a:p>
            <a:r>
              <a:rPr lang="uk-UA" sz="2800" b="1" i="1" dirty="0" smtClean="0">
                <a:solidFill>
                  <a:srgbClr val="00B0F0"/>
                </a:solidFill>
                <a:hlinkClick r:id="rId3" action="ppaction://hlinksldjump"/>
              </a:rPr>
              <a:t>Медіана,Бісектриса,Висота</a:t>
            </a:r>
            <a:endParaRPr lang="uk-UA" sz="2800" b="1" i="1" dirty="0" smtClean="0">
              <a:solidFill>
                <a:srgbClr val="00B0F0"/>
              </a:solidFill>
            </a:endParaRPr>
          </a:p>
          <a:p>
            <a:r>
              <a:rPr lang="uk-UA" sz="2800" b="1" i="1" dirty="0" smtClean="0">
                <a:solidFill>
                  <a:srgbClr val="00B0F0"/>
                </a:solidFill>
                <a:hlinkClick r:id="rId4" action="ppaction://hlinksldjump"/>
              </a:rPr>
              <a:t>Трикутники за  сторонами</a:t>
            </a:r>
            <a:endParaRPr lang="uk-UA" sz="2800" b="1" i="1" dirty="0" smtClean="0">
              <a:solidFill>
                <a:srgbClr val="00B0F0"/>
              </a:solidFill>
            </a:endParaRPr>
          </a:p>
          <a:p>
            <a:r>
              <a:rPr lang="uk-UA" sz="2800" b="1" i="1" dirty="0" smtClean="0">
                <a:solidFill>
                  <a:srgbClr val="00B0F0"/>
                </a:solidFill>
                <a:hlinkClick r:id="rId5" action="ppaction://hlinksldjump"/>
              </a:rPr>
              <a:t>Прямокутний трикутник</a:t>
            </a:r>
            <a:endParaRPr lang="uk-UA" sz="2800" b="1" i="1" dirty="0" smtClean="0">
              <a:solidFill>
                <a:srgbClr val="00B0F0"/>
              </a:solidFill>
            </a:endParaRPr>
          </a:p>
          <a:p>
            <a:r>
              <a:rPr lang="uk-UA" sz="2800" b="1" i="1" dirty="0" smtClean="0">
                <a:solidFill>
                  <a:srgbClr val="00B0F0"/>
                </a:solidFill>
                <a:hlinkClick r:id="rId6" action="ppaction://hlinksldjump"/>
              </a:rPr>
              <a:t>Ознаки рівності прямокутного трикутника </a:t>
            </a:r>
            <a:endParaRPr lang="uk-UA" sz="2800" b="1" i="1" dirty="0" smtClean="0">
              <a:solidFill>
                <a:srgbClr val="00B0F0"/>
              </a:solidFill>
            </a:endParaRPr>
          </a:p>
          <a:p>
            <a:endParaRPr lang="uk-UA" sz="2800" b="1" i="1" dirty="0" smtClean="0">
              <a:solidFill>
                <a:srgbClr val="00B0F0"/>
              </a:solidFill>
            </a:endParaRPr>
          </a:p>
          <a:p>
            <a:endParaRPr lang="uk-UA" sz="2800" b="1" i="1" dirty="0" smtClean="0">
              <a:solidFill>
                <a:srgbClr val="00B0F0"/>
              </a:solidFill>
            </a:endParaRPr>
          </a:p>
          <a:p>
            <a:endParaRPr lang="ru-RU" sz="28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AutoShape 2" descr="data:image/jpeg;base64,/9j/4AAQSkZJRgABAQAAAQABAAD/2wCEAAkGBhQSEBQUEhQVFRUWFBgYFBQVFRQUFxQYFhcVGBQXGBgXGyYeFxkjGRcVHy8gIycpLSwsFx4xNTAqNSYrLCkBCQoKDgwOFw8PGS0lHx8sKS8pLCosKi0sLDUpLCksLC0sKSwsNCwsLCksLS0qKSksKSwpLCosLCwsLC0vLSwpLP/AABEIANYA6wMBIgACEQEDEQH/xAAcAAEAAgIDAQAAAAAAAAAAAAAABgcEBQEDCAL/xABIEAABAwIDAwgFCAkEAQUBAAABAAIDBBEFEiEGMUEHEyJRYXGBoRQyQlKRFSNicoKxssEIJDNDY5KiwvBTc9HhszRUk6PiFv/EABsBAQACAwEBAAAAAAAAAAAAAAADBAEFBgIH/8QAOREAAgECAwQHBgUEAwEAAAAAAAECAxEEITEFEkFRBhNhcYGRoSIyscHR8BRDkuHxMzRygkJSwiP/2gAMAwEAAhEDEQA/ALxREQBERAEREAREQBERAEREARFiYqyUwSCBzWyljuac4Zmh9jlJHEXsgNVtdtvS4bFnqH2JHQibYySW91vV2mwHWqsPKtjL3emRURNEdGx8253RGucvb07/AErZezioPg+OQMrpJMYjnnnbIQS4te1jmkg54zbNYjQA2HUrxwTbalkp2yRPc8EmwDHNII0sb2tZAdOynLTQ1lmSO9GlOmSYgNJ6myeqfGx7FPw6+5VPtVBRVgcZaNhNiTLfJILak5o7X+1dZf6P0b/kx73OeWuqHiJrnFwYxrWizb7ulm3dSAs5ERAEREAREQBERAEREAREQBERAEREAREQBdUtS1paHODS52VoJAzOsTlF95sCbdhXaqZ5X8Ynmro4KN1n0MfpbrbzKLFje0iMOdbjmIWVFydkC5kWn2R2jZX0cNTHukb0m+48aPb4OB8luFgBERAERcEoCgv0gNiubmbXxN6EtmT29mQDoP8AtNFu9vatPyV1l4ZovdeHjueLHzb5q2eVfayihpJKWovLLOzKynj1kJPqP+hZ1iCdSRoCqQ2CD6bEHQTNdG9zHNcxwIcHAB4uOBsD8UBOtqavm6Kd38Mgd7+iPxKxeSnDuYwajbaxMXOHvlcZP7gqw23wueoo3MponyuzNL2sGYhjbm9hqell3XUz2W5YsPyR08pkpHxsazJUMLQMoDQMw0Gg9rKgLJRdVLVslYHxua9jhdrmODmkdhGhXagCIiAIiIAiIgCIiAIiIAiIgCIiAIiIDGxGvZBDJLIbMjY57z1NaCT5BUTsJXPmq5auT15nOlPYHPAY3uDRYKY8uePZaWKjYbPq5LOtvEUZDn/E5R3AqK7Gx2Mltwa0D4m33Lb7No72/UfDLz/b4mbey2b7Yyp+S8XkoXaU1beak6mSbnxjq3EfZZ1q2lVu3GAuq6APhuKmntPTuHrZmWL2jtIFx2taplsJtU3EKCKoFsxGWVo9iRujx3X1HY4LW1YbkmjxF3JAiIoj0FodvMVfTYbVTRnK+OFxY6wOVx0abHTeQt8oLy2VOTBKn6Rjb8ZWf8ICteTfbPC4X87Vc96a83kqpxzwud+RzbmPvIv220W2222adV19NiOGZKloyio5mRjiMhADrXvrGbEb+j2qjl30VdJC8Pie+Nw3OY4sI8W6oD1Fs1DzLZXy9CxaOldu6547+C1G1ro6+KWLmWOtFIWyPYHSAhhylhOrOlZRzZjG5qqihknkdI+zhmcddHuHxsBqpfgVP0S4+0beA/7QGPyAVufBw3/Snkb4OIkH4yrJVQfo/wAnNnEaY/uqhpA787D/AOMK30AREQBERAEREAREQBERAEREAREQBcFcqL8pW03oOGTzA2eW83F/uSdFpHdq77KApna7G/TsXqJgbxQfq8PV0b53DvdmPc4Ld7Ht0lPa0eRKhuDUnNwtB3kZnd7tfuspxsi35p563/c0f8rrMPS6rDqPF5vxJJq1MnWDTfNj6J/7/NRfApfknHHU50pMR6cPBsc/Fo6rklv2o+pb/BH+sO4/ksbb3Zo11A9jP28J52ncN4e3XKDwzC478vUtNjKebKqdrMsVFT2C8ttTJS84MNln5lobPLHIAMwAzuyhhLeuysLZHbemxGLnKd9yPXidYSRnqc3q7RcHrWsJjfqsP0harLhTG+/UxjwDZHH8IVnqmv0kqm1PRx+9LI7+RjR/egKFRAEQFwcnYzUEIG/M8f8A2OVnQxZWho4ABV3yPw5qRh4MfIfG+n3lWDFVsc7K1wJAubai3fuQEM5OH8ztLiMO4Ssc8DrOaOQeUjlc6r3kqoYy6smkYDWNq5Yppjq8tBBjDfcZkLRYW9VWEgCL5kkDQSSAALkk2AA3kngFEtl+U6kr6qanhd0o9Y3GwE7R67mdgPXvGu5AS9ERAEREAREQBERAEREAUN2r5WKCge6OWRz5m74Y2lzhcAi5Nmt0I3lTJUVi/Q2orNGm8DDZzWuB6EPBwsvMpbquR1aipwc3wMXH/wBIqofcUcDIhwfKedf3hos0HvzKBVG0dXiU7BVTyStDs2UmzG23kMFmg8L24q5cQ2Gw/E2/sxTVHvwgMJ7cvqvHhftUEreSquw97nxRiriItmi0kA3/ALM637sykw1SnKpHfeV8zzRr06qTTyOlTDZVtqfve78h+SgDcajzFryY3jQskaWOB6jdTzZqvi9HYBLGT0iRnZcXceF12E61OcfZkn4lqs045Enwl9pR2gj8/wAlIKd9nf54KHR4vDG5rnSxNAIJvIwafFd2JcpeHw3vUteR7MQdKfi0W81qcU43zZVSurGraz5Jx4EdGlxLTqbHOD5dJ3wl7FttpuTQOl9Lw6T0Osbc5mdGOQ8Q9o3X4kCx4g71EdodqZcdjFNQ0Ty0SNd6VKcgic32gW3a3QkesTru3K3sLjkbBGJ3NdKGNEjm3DXOAAc4A66nVc9WajK8WRSbjZ8SL7LcqJ50UeKx+iVQsGuOkM/AFrtzSe+x4HgoT+klU3qKNnuxSO/mc0D8JVqbQ7NU9dCYqmMPb7J3OYetjt7T9/G688cqGDSUlWynkqHVDY4W8yX+vHG5z8sbjxsQfAjduWYTUianUUjA2Bo+cr47i4YHPPHc0gX8SF27dbJOo5WvaPmJrujPukHpRntG8dhHUttyU0fTnl6mtYO9xLj+EfFXPWbIR19K+ml0HNjI62scgtkeO4304gkcVISnm6PaSobTejMkLIS4uc1vRLy62jiNSNN25W9ybYrzlNTknUAxO729EeWUqF8pmwDsOhoXEAF8BZMW6jnmOLib8bteB9hdvJTiVuehvqMsjfwu/sQFtbJTczjVZDwqaeKob9aMmKS3abtPgrAfIGgkkAAXJJsABvJPBVji9UIa/DKskBpldTyHcMtSzoXPAB7fNRLlN5THV73UdG61M02mmH7+x9Vv8O/83dvxJqKuySlSnVmoQV2znlJ5SnYg91LSOLaRptLKNDUEey3+H9+/da+lp8If6PDPSnm6mncXRObpmAcTkPXx39ZHFaeKEMaGtFgP817VNNnx+rs+1+IrQY7FzjaceD+p29HZNKjh3Tnm5av6dxauwG2jMSpGytGWRvQni4xyDfp7p3g+G8FSZefvTZMMqxX04JYejWQjdIy+rx9Ib79eu4uV64TisdTCyaFwfHI0OY4cQevqINwRwIIW4w2IjiKanH+DjcVhpYao4S8O0zERFYKwREQBERAEREAVG7Wsy7TyH3qRp/paP7VeSpTlAZl2lhPvUX3GYf2rxU9xlXGK9CfczMa4ggg2IOhGhCleCbTB9mTaO3B+4O7+oqJotanY5OjXlSd15E/xLBIKgWnhjlH8RjXfAkXCjFZyN4XJr6OWH+HLK3yLiPJduC7SmOzJbuZwdvLf+QpdHIHAFpBBFwRqCp4zfBm/oYlVFeL8CvhyE4bfdP3c7/8AlbbC+SnDYDdtM1565XOl8nHL5KWos78uZP1knxPiKINaGtAa0aBrQAB3AaBfaIvJ5C80csdZzmMVHUwRsH2Y2k+ZK9LryZtnWc7iNXJ71RLbuDyB5AKais2T0Fm2WJyU4falYf8AVmc7wbZo/CVOavlOgw+sEFSyRrJGNcKgAlrSS67S21yALatva+5azYXD+bihZ7kIv9ZwF/MlWBNs3BU04jqY2yscLlrxe1+IO8HtBBVllpkb5U8PjxLBZJIHNl5sCeJ7CHA83fOAR9AvFutefNicQ5muhJOjjzbu5+g88p8FcPJJjEVLg87p3MZEKqYOL9xBbGMv0iRpbeVRVYWCZ5hJyB7ubJ0dlDjkv1G1lUo4uFapOnFO8HZu2Xgz242Vy99sKL0jBp273RtzjviIf+DMqto4mtY3LuIB7Tcbyrf2RrW1NPr6s0QJH1hlePMqoaaAx5onetFI+M97HELGLT3UzoujsoqvOLWbWXg/n8jtUzwIfq8fcfxFQwKa4KP1eP6v5lc9jv6a7zsK2iMxzbix1B3jrXTsTtEcIquYlP6hUv6DjuppTwJ4Mdx8DwN+9Y9fQsmjdHILtcLH8iOogqtgsW8NUvweqNPj8HHFU7cVoy7+dHWPiuOfb1j4qpeTjad7H/J1U68rG3ppD++iG5t/faPIdmtiL3jOkdfDVHTdJdju7NcHp96HG/h7NqWq1Nr6S3rC+2vBFwtOtpS+oO5W9jbaq4+tKE4pJK+V+aI6lNQVzuREXUEIRFA9tuV6nw2cwSwzvkyhwytYGFrtxDnO11uN28FATxU3ynttj9C73qV7fgZj+a1eI/pJSn9hRsb1GWRz/Jgb96isG3VRiWKUslTzYLMzWiNmUAOa6+8knXrK8T91kGJV6M+5/AsJERaw4oLY4Tjb4D7zDvZ+Y6itciJ2PUJyg96LzLFoq5krczDccesdhHArJa2+5Q3Yx360BwLXXHXYXCsMBW6cN9XOmwb/ABFPfeXAwm0rj2LtbR9ZWSinVOKL6pRRi1LmxRveRoxrnHuaCT9y8cYbCaiqjadTJK2/2nXd+a9YcoVbzWFVr+qnkA73tLR5uXmfk6o89ew8I2Of5ZR5uXtKxIkloXvs7BcOI9pwaP8APFWAG2AHconstTfs/Fx/L8lLSsmTx8ylfKXMe93MslkLWX0zE2cQOB0AJ7Fj45RhpaWgAWtp2bvJbekGsn+9J+IrrxSDPE4cRqPD/q613WuNa3C52UNm0pbNvBe00pX45Z2+RNuSDFbwhhOschb9mTVv9WZarbWj5rFKkcJQyYfaFn/1ArS8mOI83Vll9JGG31mdJvlm+KmvKvTfOUdQNzg+Jx7wHx+edXK8d6m0c9sur1WLpy5u3nkQ4Kb4SPmI/qBQhTnDR8zH9Rv3Llsf7i7z6HW0RkoiErUlY12NYVzzQWOLJoznhkGhY8ajXqNhdTvYXa702AiQZKiI5KiPdZ3BwHuu3jxCg1PiL6h5joojUOBs54OWGP68h08G3Kl2yewRp5zVTy56hzMhEY5uJrfdtvk73dQ00Cjx6p/h9yu7SWcf+3dbgn22zzV8zmdpTozmnTd5cbaefNExW1pvUb3LVLa03qt7lP0T/uKn+PzRpa+iO1ERfQSoFWvLlsZ6XQ+kRtvNTXfpvdF+9b22tnH1T1qyl8ubcWOo4hAeIluNjnWr6f8A3B5ghbflS2O+TsQfG0Whk+cgPDK46s+y647rdaj+AVTY6qF7zZrZWlx6gDqdF5lmmRVlenJdjLwRfMcoc0OaQQRcEG4I4EHivpas4gIiIDc7Hn9cj7n/AISrHCrXZQ/rkXe78DlZIV7D+6dNsn+i+/5I5REVg2xX/LnW83gsw4yPiZ/WHHyYVUXJRR35+TrLIx5uP9qn36R9ZajpovfqC63+2wj+9aTkpw+1NDp68j5D3A2HkwfFAW/s9Ba56gGj/PALdFYODR2iv1kn8vyWcUB40rq58dRMGuIHOyaaEeueBXZDtAfbYD2jTyVm7OclNLXwSTSPmZIaidpLHNy9GVwHRc08O1fVX+j6391Vkdj4g7za4fctBW2xs+NWVOq7OLaeT4dqNlh8Xi6CXVzduWq8mVNh1fzNRHK29mSBw7gdR8NFdW21Pz+DPc3UwObK3uY4XP8AI8nwVbbbcm8+GtY+R7JGPcWhzMwsQLgODhxF7WJ3FWRyd1Iq8N5p2uaF0Tu8Ax/hLStzQr08RTU6TvF8Sg24yvoyuw64v16qe0QtEz6jfwhVThgqnS8xEx8r2kt5sNLiMpyndqAD4KzdkdkZcTiElVPkgaSw00F2vzM0c2Zx1adPV10I3Lntp0VRgp1JWinrr4W5+nadjLbtGpBbqe9y/fl92Op+O55OZpY3VM3uRatb2vf6rQpBhXJrJNZ+JS5hvFLCS2Idkjh0pPu7SpthGCQ0sYjp42xsHBo39pO9x7SsfaPamnoYucqJA0H1WjV7yODG7z9w4kLlJ7RnUkqeEi03x1k+7l4Z9pp8RjKtb33Zclp48/vIz6OiZEwMiY1jGizWtAa0dwC71TVRyxV1U8tw+kAb77gZHdhJBDGdxJWfS1G0b2h2anAPsuEQPkPzVqHRfaNWO+0lfm/on8TXuvBZFrLa0/qt7gqaG0mPwXMtFFUMG8w6u8Mjyf6VI9luWqjncIalr6ObRuWb1L9Wewy/aDVvdhbJxOArTdZKzWVn2kVWpGaVix0XDXX3LldWQBERAQXlf2N9Pw92QXngvJD1usPnI/tNHxa1eWl7esvMHLPsZ6DXl8bbQVF5I7DRrr/Os8Ccw7HDqQGg2X2wkpDlN3wk9Jl9W33lh4Hs3FWrh2JRzxiSJwc0/EHiCOB7FRS2GCY7LSyZ4j9Zp9V46iPz3hQVaKlmtTWYzZ8a3tQyl8fvmXei1Oz20sVWy7NHj14yek3tHvN7VtlRaadmcxOEqcnGSs0bTZg/rcP1j+FyswKsNnj+tw/XH3FWcFcw/us6LZH9KXf8kcrS4xtdBTyCJxdJO5uZsELTJIW3tmIGjG/ScQF9bX40aShqKhoDnRROc0OvYuHq3twvZebpcNnmp34o+qfz5JkuLg9FxZo4Hom+gAFgNFZNwbzl22oZVy0rGNkYY43mSORpa9j3uaLEbjoy4LSQQdCpxsXQc3Gxv+nCxviQL+YKhr699fh1K6qbG+V07GxyZAH253U3HWxj7gaHqVm7MU97fSf5Df8AmgJrSx5WNHUAuwrla7GdoaekZmqZo4hwzuAJ7hvd4BAQrk1/9JL2VlT/AOZylih3JZUNko5XsN2urKhzTqLh0hINju0IUxXyDav97W/yfxNhT91EV5TcHFThk7NMzW85Hew6UfSsL8SMw8VWHIviuWWSEniHt8eg7zyHwWkxVgGNyNxIv5o1D+dzF4+bJdkc3LrltltZbWTFMPhxGk+Tg5relHOXCQXLy0Rn5w30Ou4bl9H2JgHg8Nbf3lKzXZdLtzKdSW89DV7ZSSYfjU0kByO5znWHgRKA5wI4tJLgQphSbbRskixCAFvPubHXUtjle6+USxu3ZweveDrrcrZ8p2Ox09O1zqSKY1LHx868NBj6OmuUuNsxIFxuUAwSDNBQs/1KyIfGV1/JbHF0qdSjKNRXTTujxFtPIv8Ax7G46SnknlNmRtv2uO5rR2k2A715ymxp2JVzpao3JB5uO/QaBqGDsAv3m91O+X3GyPR6Vp0N5pB126Mf95+CgGy7AQbxC41bLbyuePctP0N2ZBKNeSW9PnyXDx18ixUleW6WvszRCKnbYAZula2mvqi3db4qcQvu0G1tN3Uo1SHIGWt0QLAjTQWUmheS0EixI1HUvoOKzsUr3dzOph0Vqtp9jqavjLaiMF1ujK2wlZ9V++3YbjsW1pj0fFdy1cldu5Wk2pFf7C4vPhda3Cq15khkF6CoN9bfujfd1ZeB0Fw5qtcKtOVrD8+HOmZpLSvZPE7i0tcA7wsb/ZCnuCYmKmmhnaLCWJklurO0Ot4Xsqco7rsWqct5GciIvJ7CivKTsgMRoJIQBzrfnID1SNBsO5wJafrdilSxqyewtxKr4nEQw1KVWpovv1MpXdkeK5Ii0lrgQQbEHeCN4PavlescW2YpaofrEEcna5ozfzDpD4qD4xyEUklzBJJAeAvzrB4O6X9S53D9KMLUyqxcfVemfoTOhJaFGUdY+J4fG4tc03DhvH+dStHZTbZlTaOWzJurc2T6vUfo/BajGORKvhuYubnb9B2V3i19te4lQzEMInpnWmikidwzsczd1EjXvC3lPE4bFr/5TT7nn5amvxeCjXjaSs+DPQGBm1TD/uN+9WkF5p2C5RgyaFlY6wa9pE54AEftLdntfFWbi3L5hsVxGZZz/Djyt/mkLdO4FT0YOF0yrs+hOgpwnz8yd45g8dVTywSglkrC11jY68R2g2PgvOdZyW10BmjqHujooXlxluSx7dLPawHfa177jfepe/lsxCq0oMOJHB7xJL4nKGtHiVEeUHGca5gDEJBHFM4gQN5pubLZ2rWXJAOXeTwWXiKSmqbkt58Lq/kbSz1MrZ7Fo6ieGGna4Q0rHOD32u85ebbpw9dx18lYOKbZxYVBDJJG+Vz7tjjYQC5xFySTuABtoDvGirnkmw75uR/GSRrB3N1Pm7yVj0bBNjJ4to6UAdktQ6/gRGwfzKPG4pYShOtJX3V/HqZjHediPzbTY/ielPEKGE+2eg6313gvP2GhdmGciDHP52vqZamQ6uAJaCe17iXu+IVnqK7Uco9LRHmyTNOdGwQ9N9zuDraN8dewrgp7c2hjpdXQVuyOvi+HfkWlShHNm9wjBoaWIRU8YjYCSGtvvO8knUlazH9vKKjuJ5mh/wDpsu+Tuyt3eNlGI8MxbEtamT5Ppz+5i/buH0nb2+NvqqTbPbBUdHYwwtL+MsnzkhPXmdu8LLWTo0KTcsTUc5cVF385vLyUu893b0RGZdr66scDQ4ZYexUVgDLDra3Q27iVWfKNs5WU1Q2orDEZJyXZobhoczKLeqOlbKe3XtXoTGPSOb/VeZ5z+Nny/wBGqpflBw/G522qoQ+Jjsw9GY17QQCM2l5BoTvW92Jio9etxQhHRpt7z8X255WRFUjlnckWyuztPjGDsdUySiWOVwkl511wW6jovJY0Fj27gNyj2LbOYDS3DqyplcPYhfHIb/WbGGg97ljcl9RztFitEf3lKZox9KIG9u3VnwVcrrq+EnVqqfWyjG2kbedyupJLQ2GNzwOlvTNlbGBb557ZHk3OtwABw01W52XqpHMLSLsaLNceB90dY+5RZbjZ2rcJLGQMjGpDiLHsF+Pct3s6XU1Yq7tpr8bmYvMvKjmzMY4cWtPkFIsNmc5l3denC/WoDslirXx83mBtcsINw4cQO4qVUM5D2guIbfXXSy3lendZEEluuxI4Zcp7FmA3Wsjna71SDbfZdrJCNy1UoXI5Q3s0a7lAeBhVaTu9GkHiW2HmQsvkov8AItFm38z5ZnZfKyh3K/jDjRspIxearlZGxo3lrXNJ+LubHirOwLCxTUsEDTpFEyO/XkaAT4kXVGr71j3Ti4rMz0RcKIlOHvABJWqllzG6766e5yjhvWKvnPSPafX1fw9N+zDXtf7ad9y5RhZXYREXKE4XXPTte0te0Oad7XAOB8DouxFlNrNGCJYjyVYdM7MaZrDe55pzogewtabfAArY4ZsRRU9uapYWke0WB7v5n3Pmt4itSxuJlHclUk1yuzG6uRwBZUHy6YvzmIMhB0giFx9OQ5nf05FfpXmrlaojHi9RfXPkkaexzG/cQR4Le9F4RljG5aqLa9F8GRV/dJ/yZwMFPStDm9Jrn7xqbku+FxfuW32PxqGGmq8QqJGxsqKqRzXHjHH83E1o3uPRdoFXdXgjaCjop2TyNrnxnJTWMgc2fMDZo1j6L+254XUs2N5KpJWQyYoS5sbAIKS9mxjf85bid5aN/Encur6QOksOoVp7qbTaXvO3BLvtm8kQUr3ujtdtDX4y4soAaSjvZ1U713jiG23dzfFw3KW7KbAUtALxszyn1p5LOkN99j7I7B43Uhhgaxoaxoa0Cwa0AAAbgANAF2L5/iNoOUeqorchyWr/AMnq/h2FtR4vUIiLWHsIiICi20IwvaWMWtBO8gdXNVIcwt7mvJH2QtptHyCDV1FNbqim1HcJGi/xB71ueWvZ8y0bamMfOUzs1xvyOIzfyuDXeBU6wTExU00M4/exMf4uaMw8HXHgu4rbWrrZ9HEUpe1F7suN8uPfb1KqprfaZ5ex7ZGqozaohewcH2zMPc9vR8LrUL2HJEHAhwBB3ggEHvB3qDbR8jtDU3dG008h9qIDJftjPR+FlNg+lVOVo4mNu1Zry1+JiVB8ClsI2m5psTGsN2kDNmtqTv3dqtHC9qGPIZKWsk4a2Du3sUfrOQOqafmqiF9t2YPjPkHAfFY1PyNYnG/O0wF2upkcb30N7tXZYbpRgt1KdVNZW4WXdZEbpyas0WfR13Ng2AN7cVzjm2tNRwiSd4DiLtiGsjyOAbwF/aOihVNycYwRlNXFEw78jnkjuswH4EKabKcidLTSNmqXvq5wc2aX1A7gQy5zEfSJ7lYW18Li3L8NLea1ff8AwROm46mBydbMz1lX8rV7MmlqKA3+bYb2eQewm19SXF3UrWC4AXKhbvmzIXRVTZR28F3ONgtVPLmN/gtBtzaX4KhaL9uWS7Ob8OHaS0obzOtERfLdS8ERFgBERAEREAVQ8suy0tRW0boI+cfK10ZFtPm3BwLjwbZ7rk7gFby4LVe2fjZYKsq0Veyfqvtnicd5WInsnsG2meamodz9Y/1pSOjHpbJE32WgaX6hwGilqIocTiauJqOpVldsyopKyCIirnoIiIAtbj+CNq4HQukljDvaieY3DxG8dhuCtkobtZsjW1lR83XPpqfI0GOMOzF2uY3Bb2cTuVvCRTqpuahbO7u/RHmWmhD6ioq8EBgqi2sw+QFlswEsbX3Fg1xuNCdNW9RatxyX7Y0sdCYZKmNogmkbGZHCMvicc8brO19pwtwssig5EqJpzTumqHcTJJlBPcyx+JK0u2/Iu39vh7QC2xdTOJLX29wk6E+6TrwIXULFbPxMXh5zac7Xmo7sW1o7Xdm803ZLmQbs45on/wD/AHVB/wC8p/8A5Wf8rdxyBwDmkEEAgjcQdxVYbCYThVa0tdRMiqov28D+cu0g2zNDnXy34HUbjwvaAC53H0KWHn1cN6613reFrfEmi28zlERa49hbkLTLdLueiP5/+v8A6KtfgERF3BWMGun9keP/AAsNbI0TTw81x6A3t+K4XaWxMfjK8qsnHsV3kuHDz7SzCpGKsa5FsDh7e3yXycOHWVqn0ax6/wCK80SddEwUWb8ndvkuDh30vJRPo9tBfl+sfqZ62HMw0WWcOPWF8/J7usKF7Ex6/Kfp9TPWx5mMiyPQHdnxXBondXmonsrGr8mXkzPWR5nQi7vRHdX3Lj0Z3UVC8BilrSl+l/Qzvx5nUi+zA73T8FxzZ6j8FE8PWjrB+TF0fKLnKepcKJxa1Rm4REXkyEREASyIgOtlMwOc8NaHOtmcAA51t1zvNu1diIstt6mAiIsGQN63S0zd4W5Xd9Evdrf6/Mq1+AREXbFYIiIAiIgCIiAIiIAlkRALLiy5RAcWSy5RALLjKiLFgcZB1LgwjqHwCIvDpQesV5GbnBp2+6Pgvn0RvUFyiheDw8tacf0r6DefM+TRN6vMrj0Fvb8URRPZmDetGP6UZ35czj0Bvb8V8nD29Z8kRQy2PgX+UjPWS5nBw8dZXHyf9LyRFC9g7Pl+V6y+pnrZ8zgYeb7/ACWciK7g9n0MFvKhG29rm3p3nmU3LUIiK8e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3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1" y="160338"/>
            <a:ext cx="880196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200" dirty="0" smtClean="0">
                <a:ln w="29210">
                  <a:solidFill>
                    <a:srgbClr val="FF0000"/>
                  </a:solidFill>
                </a:ln>
                <a:solidFill>
                  <a:srgbClr val="FF0000">
                    <a:alpha val="50000"/>
                  </a:srgb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Геометрія – це наука про геометричні </a:t>
            </a:r>
          </a:p>
          <a:p>
            <a:pPr algn="ctr"/>
            <a:r>
              <a:rPr lang="uk-UA" sz="3200" b="1" spc="200" dirty="0" smtClean="0">
                <a:ln w="29210">
                  <a:solidFill>
                    <a:srgbClr val="FF0000"/>
                  </a:solidFill>
                </a:ln>
                <a:solidFill>
                  <a:srgbClr val="FF0000">
                    <a:alpha val="50000"/>
                  </a:srgb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Фігури та їх властивості.</a:t>
            </a:r>
            <a:endParaRPr lang="ru-RU" sz="3200" b="1" cap="none" spc="200" dirty="0">
              <a:ln w="29210">
                <a:solidFill>
                  <a:srgbClr val="FF0000"/>
                </a:solidFill>
              </a:ln>
              <a:solidFill>
                <a:srgbClr val="FF0000">
                  <a:alpha val="50000"/>
                </a:srgb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62" y="1412776"/>
            <a:ext cx="9060301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>
                <a:solidFill>
                  <a:srgbClr val="00B0F0"/>
                </a:solidFill>
              </a:rPr>
              <a:t>Геометрія</a:t>
            </a:r>
            <a:r>
              <a:rPr lang="ru-RU" sz="2400" b="1" i="1" dirty="0">
                <a:solidFill>
                  <a:srgbClr val="00B0F0"/>
                </a:solidFill>
              </a:rPr>
              <a:t> – одна з </a:t>
            </a:r>
            <a:r>
              <a:rPr lang="ru-RU" sz="2400" b="1" i="1" dirty="0" err="1">
                <a:solidFill>
                  <a:srgbClr val="00B0F0"/>
                </a:solidFill>
              </a:rPr>
              <a:t>найдавніших</a:t>
            </a:r>
            <a:r>
              <a:rPr lang="ru-RU" sz="2400" b="1" i="1" dirty="0">
                <a:solidFill>
                  <a:srgbClr val="00B0F0"/>
                </a:solidFill>
              </a:rPr>
              <a:t> наук</a:t>
            </a:r>
            <a:r>
              <a:rPr lang="ru-RU" sz="2400" b="1" i="1" dirty="0" smtClean="0">
                <a:solidFill>
                  <a:srgbClr val="00B0F0"/>
                </a:solidFill>
              </a:rPr>
              <a:t>.</a:t>
            </a:r>
          </a:p>
          <a:p>
            <a:r>
              <a:rPr lang="ru-RU" sz="2400" b="1" i="1" dirty="0" err="1" smtClean="0">
                <a:solidFill>
                  <a:srgbClr val="00B0F0"/>
                </a:solidFill>
              </a:rPr>
              <a:t>Уперекладі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>
                <a:solidFill>
                  <a:srgbClr val="00B0F0"/>
                </a:solidFill>
              </a:rPr>
              <a:t>з </a:t>
            </a:r>
            <a:r>
              <a:rPr lang="ru-RU" sz="2400" b="1" i="1" dirty="0" err="1">
                <a:solidFill>
                  <a:srgbClr val="00B0F0"/>
                </a:solidFill>
              </a:rPr>
              <a:t>грецької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мови</a:t>
            </a:r>
            <a:r>
              <a:rPr lang="ru-RU" sz="2400" b="1" i="1" dirty="0">
                <a:solidFill>
                  <a:srgbClr val="00B0F0"/>
                </a:solidFill>
              </a:rPr>
              <a:t> слово “</a:t>
            </a:r>
            <a:r>
              <a:rPr lang="ru-RU" sz="2400" b="1" i="1" dirty="0" err="1">
                <a:solidFill>
                  <a:srgbClr val="00B0F0"/>
                </a:solidFill>
              </a:rPr>
              <a:t>геометрія</a:t>
            </a:r>
            <a:r>
              <a:rPr lang="ru-RU" sz="2400" b="1" i="1" dirty="0">
                <a:solidFill>
                  <a:srgbClr val="00B0F0"/>
                </a:solidFill>
              </a:rPr>
              <a:t>” </a:t>
            </a:r>
            <a:endParaRPr lang="ru-RU" sz="2400" b="1" i="1" dirty="0" smtClean="0">
              <a:solidFill>
                <a:srgbClr val="00B0F0"/>
              </a:solidFill>
            </a:endParaRPr>
          </a:p>
          <a:p>
            <a:r>
              <a:rPr lang="ru-RU" sz="2400" b="1" i="1" dirty="0" err="1" smtClean="0">
                <a:solidFill>
                  <a:srgbClr val="00B0F0"/>
                </a:solidFill>
              </a:rPr>
              <a:t>означає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>
                <a:solidFill>
                  <a:srgbClr val="00B0F0"/>
                </a:solidFill>
              </a:rPr>
              <a:t>“</a:t>
            </a:r>
            <a:r>
              <a:rPr lang="ru-RU" sz="2400" b="1" i="1" dirty="0" err="1">
                <a:solidFill>
                  <a:srgbClr val="00B0F0"/>
                </a:solidFill>
              </a:rPr>
              <a:t>землемірство</a:t>
            </a:r>
            <a:r>
              <a:rPr lang="ru-RU" sz="2400" b="1" i="1" dirty="0">
                <a:solidFill>
                  <a:srgbClr val="00B0F0"/>
                </a:solidFill>
              </a:rPr>
              <a:t>”.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</a:p>
          <a:p>
            <a:r>
              <a:rPr lang="ru-RU" sz="2400" b="1" i="1" dirty="0" err="1" smtClean="0">
                <a:solidFill>
                  <a:srgbClr val="00B0F0"/>
                </a:solidFill>
              </a:rPr>
              <a:t>Така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назва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пояснюється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тим</a:t>
            </a:r>
            <a:r>
              <a:rPr lang="ru-RU" sz="2400" b="1" i="1" dirty="0">
                <a:solidFill>
                  <a:srgbClr val="00B0F0"/>
                </a:solidFill>
              </a:rPr>
              <a:t>, </a:t>
            </a:r>
            <a:r>
              <a:rPr lang="ru-RU" sz="2400" b="1" i="1" dirty="0" err="1">
                <a:solidFill>
                  <a:srgbClr val="00B0F0"/>
                </a:solidFill>
              </a:rPr>
              <a:t>що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зародження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геометрії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endParaRPr lang="ru-RU" sz="2400" b="1" i="1" dirty="0" smtClean="0">
              <a:solidFill>
                <a:srgbClr val="00B0F0"/>
              </a:solidFill>
            </a:endParaRPr>
          </a:p>
          <a:p>
            <a:r>
              <a:rPr lang="ru-RU" sz="2400" b="1" i="1" dirty="0" err="1" smtClean="0">
                <a:solidFill>
                  <a:srgbClr val="00B0F0"/>
                </a:solidFill>
              </a:rPr>
              <a:t>пов’язане</a:t>
            </a:r>
            <a:r>
              <a:rPr lang="ru-RU" sz="2400" b="1" i="1" dirty="0" smtClean="0">
                <a:solidFill>
                  <a:srgbClr val="00B0F0"/>
                </a:solidFill>
              </a:rPr>
              <a:t>  </a:t>
            </a:r>
            <a:r>
              <a:rPr lang="ru-RU" sz="2400" b="1" i="1" dirty="0">
                <a:solidFill>
                  <a:srgbClr val="00B0F0"/>
                </a:solidFill>
              </a:rPr>
              <a:t>з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різнимивимірювальними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>
                <a:solidFill>
                  <a:srgbClr val="00B0F0"/>
                </a:solidFill>
              </a:rPr>
              <a:t>роботами, </a:t>
            </a:r>
            <a:r>
              <a:rPr lang="ru-RU" sz="2400" b="1" i="1" dirty="0" err="1">
                <a:solidFill>
                  <a:srgbClr val="00B0F0"/>
                </a:solidFill>
              </a:rPr>
              <a:t>які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endParaRPr lang="ru-RU" sz="2400" b="1" i="1" dirty="0" smtClean="0">
              <a:solidFill>
                <a:srgbClr val="00B0F0"/>
              </a:solidFill>
            </a:endParaRPr>
          </a:p>
          <a:p>
            <a:r>
              <a:rPr lang="ru-RU" sz="2400" b="1" i="1" dirty="0" smtClean="0">
                <a:solidFill>
                  <a:srgbClr val="00B0F0"/>
                </a:solidFill>
              </a:rPr>
              <a:t>доводилось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виконувати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>
                <a:solidFill>
                  <a:srgbClr val="00B0F0"/>
                </a:solidFill>
              </a:rPr>
              <a:t>при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розмітціземельних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ділянок</a:t>
            </a:r>
            <a:r>
              <a:rPr lang="ru-RU" sz="2400" b="1" i="1" dirty="0" smtClean="0">
                <a:solidFill>
                  <a:srgbClr val="00B0F0"/>
                </a:solidFill>
              </a:rPr>
              <a:t>,</a:t>
            </a:r>
          </a:p>
          <a:p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прокладанні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доріг,спорудженні</a:t>
            </a:r>
            <a:r>
              <a:rPr lang="ru-RU" sz="2400" b="1" i="1" dirty="0" smtClean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будівель</a:t>
            </a:r>
            <a:r>
              <a:rPr lang="ru-RU" sz="2400" b="1" i="1" dirty="0">
                <a:solidFill>
                  <a:srgbClr val="00B0F0"/>
                </a:solidFill>
              </a:rPr>
              <a:t> та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іншихспоруд</a:t>
            </a:r>
            <a:r>
              <a:rPr lang="ru-RU" sz="2400" dirty="0">
                <a:solidFill>
                  <a:srgbClr val="00B0F0"/>
                </a:solidFill>
              </a:rPr>
              <a:t>.</a:t>
            </a:r>
          </a:p>
          <a:p>
            <a:endParaRPr lang="ru-RU" sz="2400" b="1" i="1" dirty="0">
              <a:solidFill>
                <a:srgbClr val="FFC000"/>
              </a:solidFill>
            </a:endParaRPr>
          </a:p>
        </p:txBody>
      </p:sp>
      <p:sp>
        <p:nvSpPr>
          <p:cNvPr id="6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6876256" y="5373216"/>
            <a:ext cx="1800200" cy="1008112"/>
          </a:xfrm>
          <a:prstGeom prst="flowChartAlternate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dirty="0" err="1" smtClean="0">
                <a:solidFill>
                  <a:srgbClr val="FFFF00"/>
                </a:solidFill>
                <a:hlinkClick r:id="rId3" action="ppaction://hlinksldjump"/>
              </a:rPr>
              <a:t>Зміст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7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63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64148" y="260648"/>
            <a:ext cx="393005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i="1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Трикутники</a:t>
            </a:r>
            <a:r>
              <a:rPr lang="uk-UA" sz="4000" b="1" i="1" cap="none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4000" b="1" i="1" cap="none" spc="300" dirty="0">
              <a:ln w="1143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107222" y="1495431"/>
            <a:ext cx="6267420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effectLst/>
              </a:rPr>
              <a:t>Замкнута </a:t>
            </a:r>
            <a:r>
              <a:rPr lang="ru-RU" sz="2400" b="1" cap="none" spc="0" dirty="0" err="1" smtClean="0">
                <a:ln w="50800"/>
                <a:effectLst/>
              </a:rPr>
              <a:t>ламана</a:t>
            </a:r>
            <a:r>
              <a:rPr lang="ru-RU" sz="2400" b="1" cap="none" spc="0" dirty="0" smtClean="0">
                <a:ln w="50800"/>
                <a:effectLst/>
              </a:rPr>
              <a:t> ,яка </a:t>
            </a:r>
            <a:r>
              <a:rPr lang="ru-RU" sz="2400" b="1" cap="none" spc="0" dirty="0" err="1" smtClean="0">
                <a:ln w="50800"/>
                <a:effectLst/>
              </a:rPr>
              <a:t>складається</a:t>
            </a:r>
            <a:r>
              <a:rPr lang="ru-RU" sz="2400" b="1" cap="none" spc="0" dirty="0" smtClean="0">
                <a:ln w="50800"/>
                <a:effectLst/>
              </a:rPr>
              <a:t> з 3-ох </a:t>
            </a:r>
          </a:p>
          <a:p>
            <a:pPr algn="ctr"/>
            <a:r>
              <a:rPr lang="uk-UA" sz="2400" b="1" dirty="0">
                <a:ln w="50800"/>
              </a:rPr>
              <a:t>л</a:t>
            </a:r>
            <a:r>
              <a:rPr lang="uk-UA" sz="2400" b="1" dirty="0" smtClean="0">
                <a:ln w="50800"/>
              </a:rPr>
              <a:t>анок називається </a:t>
            </a:r>
            <a:r>
              <a:rPr lang="uk-UA" sz="2800" b="1" dirty="0" smtClean="0">
                <a:ln w="50800"/>
                <a:solidFill>
                  <a:srgbClr val="00B0F0"/>
                </a:solidFill>
              </a:rPr>
              <a:t>Трикутником</a:t>
            </a:r>
            <a:endParaRPr lang="ru-RU" sz="2800" b="1" cap="none" spc="0" dirty="0" smtClean="0">
              <a:ln w="50800"/>
              <a:solidFill>
                <a:srgbClr val="00B0F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79634" y="2967335"/>
            <a:ext cx="184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000" b="1" cap="none" spc="0" dirty="0">
              <a:ln w="19050">
                <a:solidFill>
                  <a:srgbClr val="7030A0"/>
                </a:solidFill>
                <a:prstDash val="solid"/>
              </a:ln>
              <a:noFill/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2708921"/>
            <a:ext cx="587187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Висота трикутника </a:t>
            </a:r>
            <a:r>
              <a:rPr lang="uk-UA" sz="36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– </a:t>
            </a:r>
            <a:r>
              <a:rPr lang="uk-UA" sz="20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перпендикуляр,опущений з </a:t>
            </a:r>
            <a:r>
              <a:rPr lang="uk-UA" sz="2000" b="1" dirty="0" err="1" smtClean="0">
                <a:ln w="24500" cmpd="dbl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цого</a:t>
            </a:r>
            <a:r>
              <a:rPr lang="uk-UA" sz="20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вершини на </a:t>
            </a:r>
          </a:p>
          <a:p>
            <a:pPr algn="ctr"/>
            <a:r>
              <a:rPr lang="uk-UA" sz="20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протилежну  сторону .</a:t>
            </a:r>
          </a:p>
          <a:p>
            <a:pPr algn="ctr"/>
            <a:endParaRPr lang="ru-RU" sz="2000" b="1" cap="none" spc="0" dirty="0">
              <a:ln w="24500" cmpd="dbl">
                <a:noFill/>
                <a:prstDash val="solid"/>
                <a:miter lim="800000"/>
              </a:ln>
              <a:solidFill>
                <a:srgbClr val="7030A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8" name="Picture 4" descr="http://im3-tub-ua.yandex.net/i?id=238696262-5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2" y="968534"/>
            <a:ext cx="2855514" cy="210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919640" y="4267046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19640" y="4019580"/>
            <a:ext cx="503799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Бісектриса </a:t>
            </a:r>
            <a:r>
              <a:rPr lang="uk-UA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кута</a:t>
            </a:r>
            <a:r>
              <a:rPr lang="uk-UA" sz="24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-це його внутрішній</a:t>
            </a:r>
          </a:p>
          <a:p>
            <a:pPr algn="ctr"/>
            <a:r>
              <a:rPr lang="uk-UA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r>
              <a:rPr lang="uk-UA" sz="2400" b="1" cap="none" spc="0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ромінь,який ділить його навпіл.</a:t>
            </a:r>
            <a:endParaRPr lang="ru-RU" sz="20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65166"/>
            <a:ext cx="3329536" cy="191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hlinkClick r:id="rId5" action="ppaction://hlinksldjump" tooltip="зміс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89240"/>
            <a:ext cx="182245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24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4" y="-1280"/>
            <a:ext cx="9136468" cy="684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27784" y="332656"/>
            <a:ext cx="31566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Медіана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utoShape 4" descr="data:image/jpeg;base64,/9j/4AAQSkZJRgABAQAAAQABAAD/2wBDAAkGBwgHBgkIBwgKCgkLDRYPDQwMDRsUFRAWIB0iIiAdHx8kKDQsJCYxJx8fLT0tMTU3Ojo6Iys/RD84QzQ5Ojf/2wBDAQoKCg0MDRoPDxo3JR8lNzc3Nzc3Nzc3Nzc3Nzc3Nzc3Nzc3Nzc3Nzc3Nzc3Nzc3Nzc3Nzc3Nzc3Nzc3Nzc3Nzf/wAARCACyARsDASIAAhEBAxEB/8QAHAABAQADAQEBAQAAAAAAAAAAAAYBBQcDBAII/8QASBAAAQMDAQQDCwsDAgUFAQAAAQACAwQFEQYSITFBBxdREyJVVmFxgZKU0dIUMjQ1UnJ0kaGxshVCYoLBFiMkM0MlY6Lh8PH/xAAYAQEAAwEAAAAAAAAAAAAAAAAAAQMEAv/EAC0RAQACAQIEAwgDAQEAAAAAAAABAgMRMQQSIVEykdEFExQiMzRhcUGBoSTh/9oADAMBAAIRAxEAPwDuKIiAiIgIiICIiAiIgIiICIiAiIgIiICIiAiIgIiICIiAiIgIiICIiAiIgIiICIiAiIgIiICIiAiIgIiICIiAiIgLBOEcQ1pJIAHElcL6RNaxauuE1jtFXKLRTNzUTwkAVEmd2Hc2DefKRngAVFpisaysxYrZbxSu8u6ZCyuVdFWuKh0ztKarkkivNK8sgfUDDpmgbmk83gcD/cMHfxPVAcqVcxoyiIgIiICIiAiIgIiICIiAiIgIiICIiAiIgIiICIiAiIgIiICIiAsE4WSuZdK2u5rfs6a0y98uoKshhEA2nQNdy8jzy7Bv3big1/SVqu4328P0HpGMS1U4MddUZGyxpHfNzyAB748vmjevzqXSlJo/Qlvt1KRJMaovqKjZ2TM/YfvPkGcAch6VUdGehKTSNsbLM0TXepYDVVDsEtJ37DT9kHj9o7+wDx6XxixUf4k/wcq8vgls9n/c0/b5uknQTtUWykuVpcyG90TA6F25vdgMEMLuRB3tJ3Ak545H0dF2vH6mhntd5i+TX2g72ojcA3uuDguDeIIO5wxgHHbgXFJ9Fi+4P2XMelPRFQyYav0iJYL1SuEkrKcb5gOLgObgOI37QyMHnZDJbeXVEUn0e63odZWoSwkRV0IAqaYnew/aHa08j6FWIgREQEREBERAREQEREBERAREQEREBERAREQEREBERAREQEyimNf6xodHWZ9VUva6rla5tJT8XSv82R3oyCT/ALkINb0na6bpGhip6GP5ReK3LaWEDa2eW24Ded5wBzPmK+Hor0HPYxPfdQbM19ryXv2gCacOJLhn7Tie+xu5DnnVdF2jam61h1rrISVFyqH7dLDO0YjHJ+z/ABGAGgZ5gjrYGEGVBdMH1HR/iT/ByvVBdMH1HR/iT/Byry+CWz2f91T9rek+jQ/cH7L2XjSfRofuD9l7KyGS28uN9IOm7lou+ya70k9rY85uFIQA3ZcRtHAxlrjjI4g98P8AHpGj9S0eqrFBdKIhof3ssJcHOheOLXY/Pygg81uZYmSxvjlY17Hgtc1wyHA8QR2LiV+ttZ0T6rbqCxwTS6bq8Mq6Zr90ZJPe+ji0nnlud+8h3BFr7HeKK+2ynuNsnE1NO3LXDiO0EciDuIWwQEREBERAREQEREBERAREQEREBERAREQEREBERARYyvku1zo7Pbp7hcZ2QUsDdqSR/Ae8k7gBvJKD5NVahotMWOoutwce5RABrG42pHHcGt8p/QZPAFcv0Tpy46+1I3W2rIGMom/QaJzcte0Z2Tg/2gnOT847+HH47RRVvTBqqW53f5RFpeheRTQY2RJv+bkH5xGC5wzjgMbsdvpoIaWCOCmiZFDG0NZGxoa1oG4AAcAg9AMIiICgumD6jo/xJ/g5XqgumD6jo/xJ/g5V5fBLZ7P+6p+1vSfRofuD9l7LxpPo0P3B+y9lZDJbeRfNcqGnuVDUUNZEJaaojdFKwnG00jBG5fSiIcNgnuPQ5qmKiqJ3VelbjJljn5Jg3gE7huc0YzgYcOWeHbaWeKqp46inlZLDK0PjkY7LXtO8EHmF8OobHb9Q2qa3XSAS08o8xYeTmnkRyK5LpC+V3RffHaU1QHf0ieUvoq3eWsBP8TzH9pJPA5QdtRYysoCIiAiIgIiICIiAiIgIiICIiAiIgIiICwVlflxwg0jtU2qO8z2qao7lUQt2nOk71nDaIDj2DeuUXKe49MmoW0Vva+k0xb5dqSpc3vpHdu/+4jg3kDk9i9tT3ePXGum2nTNHHVxU8Lm1Fa0d64g83cCwbgDjeScZGM/VpLUc+j6aS1vszG00MpM/c2lkjXuPFx4E8hnlgA4Cqm/LOlm+nBxnxxbDPWN4nf8Ap1q20FLbKKGioIGQU0LdiONgwGj/APc+a+pTtm1nZbsWsiqRDM44EU/eOJ8nI+gqhacjcrImJ2Y8mO+OdLxpLKIilwKC6YPqOj/En+DleqC6YPqOj/En+DlXl8Etns/7mn7W9J9Gh+4P2XsvGk+ixfcH7L2VkMlt5ERflxwiH6U3rrSNv1jZnUNbmOVhL6eoaMuhfjGccx2jmOw4I9LzrCzWguZPVCWZpwYYe/cD5eQ9KmH6m1PqNwZp23GlpyT/ANRJg5x/kRsj0AlcTkiOjVj4PLeOaY0jvPSGn6ONXV9guNVo/WUpbJQgilqpA7Dmjg0uI3tI3tJ5buwLoWmdS02ovlTqSGZjKd4btSAYeDnBH5cOW5c1q9G6nrLjURTZmlZGXipqJHGN5xkNDuPE44bt58+46I9W917rpO8UQoLzQ7WWbOyJgOJP+W/J7RvHPEUta09Y0hbxGDh8NIit+a09todPRYHBZVjAIiICIiAiIgIiICIiAiIgIiICIiDB4LknSZquvvdzfoTSUJmrJ/8Al1s43Njbuy3PIYPfO5cOPDY9LGu5rSyPT2m3ulv9Y4M2YW7ToGuG7H+Z3YHIb927O06M9BU2kaA1FQflF5qm5qql2/Zzv2G+TPE8XEZPIANloLSNJo+xRUEAZJUO76pqA3Bmf7hnAHZ5SVRGNhBBaCDxyOK/aIJe86Gstz2nsg+STH/yU+Gj1eH6Kf8A6Jq/TJzZqwV1I3OIHb9kY+yT/E8vLhdHwmFxOOJ6tePjctY5bfNHaeqDt3SNCJhTXyhmopuDnAEtHlLT3w58irC3XOiuUIloaqKdhGcsdkjzjiPSs3G10Nzh7lX0sU7OID2g48x5KNuPR22GX5Tp64TUUw4Ne8keYOG8Dz5UfPH5d/8AJm70nzj1XuVB9L/1HR/iT/By+QX/AFfpzH9aoPltMN3dW8eH2m5/Udqh+krpQp7tNFbaS3v+TwYkfJI/DjIWkbIAyMDPHmf1i089ZiN3eHDPDZqZbTE113jq7zSn/pYvuD9lmoqIaaMy1EzIoxxc9waP1XM6HpCuOpqZkWkrXMP7DNM0EtIAz/iOPMnlu5L7qbQ1yu0zanVF0fJvLjBE7OPTwHoHpUzedohXXhqac+W8RE/3Pl6vuuvSJb4ZO4WqCW4Tl2y3Yy1h8x4n0D3rW/0/WmpjmuqDa6RxJ7mMtI8myDtH/URwVrabBa7Q3Fvo44nfbxtPP+o7/wBVsgMJyTPilPxOLF9GnXvPWfSErZNB2a2Bj5Yflk44vn3j0N4fuqljGsaGsaGtAwABuCzhZXcViNmXJmyZZ1vOrBHkXOOlTQsl3a3UVgdLBf6Focwwk5na3eAOxw5EceB5Y6QsEZUq0N0Xa7h1baxBWSMjvVK3FVBs7O0AcB7R2cM9h3YAxm6XJek3RtfQXiLW2kI2tuFKe6VVOxm+XGcvwOJIyHDmN/HObTQWr6TWNjZX0zRFOw7FRTlwJifj9jxB5+goKZERAREQEREBERAREQEREBERAUR0ma7j0hQxQUkRqbvWZbSwBpIG/G07HEZO4DeTu7StlrzV9Fo+xy1lU9rqp7XNpKfnLJjdu+yN2TyHlIBh+jLR9Vea5uuNYOfUV87u6UcErSBEB81+D/8AEcAMHjjAbPoo0HPZO7X7UTRLfK0l5L++dAHZLhn7RzvPozxXSkRAREQFjIXxXG60NsiMtfVRQMH23bz5hxPoUdcOkF9TUGj03bpauYnZbI9pxnt2Rvx5SRzXM3iu6/Dw2XN1rHTv/HmvJJGRsL3uDWgZJccAKWvevLPbdqOnkNbUA7Pc4OGewu4fllaOPSuo9RvE2o7g6nhcQfkzDnA+6O9HpyeKqrLpOz2ZrTTUrXzDf3abD358h5ejC51vbaNF/uuGw/UtzT2jbz9EoarWOq2kUsQtlA842ySxxb5/nH0AcfyjekXozpLbSU9ykuE0lVNKWTYjAa47Jdtdud3MnK7yAoTpg+oqP8Sf4OXNo5azbXqtwZoz5q4uWIprtHru1du0jqbStDFHpm4mopGjaEDyMknee9d3vHsI4+lbGh6Qn0swpdR22akm3d8xpxw4lp3/AJZ4q6pd9LF9wfsvKut9HcIHQ11PHPGRgtkbn/8Ai65ZjrWVMcTjt8uWkTHeOk/+vO2Xi33SISUFZFO3sad484O8cR+a+7IULc+jijfK6os9XNRTA5a3JLQfIfnD8yvh/qestMfWVMLlRtIzK3vjjyOG8f6h2dqc8x4oT8Ljy/Rv17T0n0l0nKKTs2vbLcQ1k8vyOYje2fc3Pkdw/ZVMcjJGh0bmuaeBacgruLROzLkw5MU6XjR+0RFKtghcU1tp+s6N7/Fq7SUUgtsj8XCjZ/22AkbscmO343d67GOIA7YvxNFHPE+KZjZI3tLXseMhwO4gjmEGt0zqC3amtENytU/dIJNxadz43Di1w5Ef/YyCCtquG3CluPQ7qaS6W+I1WmLjIGzQjG1Gd5Dc8iMu2TwIyDv3rtVvrqa5UcNZQzMnppmh8cjDkOBQfQiIgIiICIiAiIgIiIC1GqdQ0OmLNPdbi53cYgAGsGXPceDR5SV9d0uNJaqCeuuNQynpYG7UkjzuA/3PLHEk4XGLZS13TDqiW4XJ00Gl7fKWwQAFvdf8c8NojBcc5AIA45AfTozT1x6QdTf8aaqpmttzfoVFJlzXAfN3H+0Hf2OOd2MrtIG5eVNBDSU8VPTRsihiYGRxsGGsaBgADkAFiqq4KSF01VNHDE35z3uAAQiNekPbKxnHEqKu3SJQxOMFnp5a+oOA0taQwk/qeXAc+K1v9M1lqc/+pVAttG7AdEO9yPug5P8AqPZ2KuckbR1ba8DeI5ss8kfnfy3VF61jZrRtNmqxNM3/AMMHfu9w9JUw/UeqdSOLLBQmkpSdn5Q8bx5do7vyB/Vb+y6EslrLHugNVM05D58EA+RvD9FThgAAG4BNLW3nRPveGxfTrzT3n09ULQdHjJaj5XqCvlrqgnLg1xAPkJO8/pwVjbrdR22n7hQ00cEf2WNxnz9vpX1YWV1WkV2UZeJy5fHPTt/HkYREXSgUF0wfUdH+JP8AByvVBdMH1HR/iT/Byry+CWz2f9zT9rek+ixfcH7L2XjSfRYvuD9l7LuGS28iwVlYKlDQ3nSNmu+XVFI2OU5/50HeOJxxOOPpyph+j9QWF7pdM3Nz4gcinkIbx8h70/pw9C6LhMLicdZ6tWLjM2OOXXWO09Yc+pNf1dvmbS6ntc1PJw7pG3G0c4zsnl5ieCrrRf7ZeGA0FZHI8jJjJw9vnad6+2qo6esiMVVBFNGeLZGBw/IqQvHR1bahxltkslDNkkBuXM/LOR6D2qNL1/Kzm4XN4omk/jrHlutMr9Lmxqta6Y+kxi6UbBkv3vIA/wAvnD0grcWjpDs9a7udXt0Mn/vb25zw2h/vhIyRtPRzfgcsRzU+aO8df83Ul4tdFerbPb7nTsqKWduy+N/PsIPIg7wRvBXGrNX1vRDquS0Xh9RLpiueTS1HzhHvHfbhxHBzRjk4A7s9thnjnjD4ZGPY4bnMcCCtVqvT1Fqix1FquAPc5cFsjQNqN43hzc8x+oJHNWMbbU88VRBHNBKyWKRocyRjg5rgeBBG4hei41oXUNx0LqEaI1bNEaTGbfWOdgAEnZGfsk5xn5pBHDGOyA5QZREQEREBERAXnPNHBC+aZ4ZHG0uc48AAMkr9nguI9KeqarUkj7NYatjLQzvamoYfpDwTlrSOLBjzE54gb4taKxrKzFhvmty0jWXldau4dMWpI7famyU2mLfJtS1D8jup7SPtEZDRxAJJxnC6nNc9P6SoIaBskNLDBHiKliG07Hm47zzPE5PauP2O/wBNSW8Wa13mgstDF/3C+b/mSvONpznAZc445YGBjdwVJaH9HVI7utx1JSXCYnJMjiGerz9JK457W8MNXw2HF9a/XtHWfPZuZta3i9vfBpa1yEbgZ5ACW+j5o9JPNfql0HcLnN8p1TdJZn5GIon5/UjA58Bz4rZwa/0TTsEcN9t8bBwaw4H5YXr1j6O8YaH1z7k93r4p1J4zk6YK8v53nz9G4tNjt1nYWW6kjhz85w3ud5yd5WxwpbrH0b4w0Prn3J1j6N8YaH1z7l3ERGzFa1rTradZVIWVK9Y+jfGGh9c+5OsfRvjDQ+ufcpQqkUr1j6N8YaH1z7k6x9G+MND659yCqRSvWPo3xhofXPuTrH0b4w0Prn3IKpQXTB9R0f4k/wAHLZ9Y+jfGGh9c+5SfSLqmxX+101PZrnT1k0cxe9kTskN2XDP5kKvL4JbfZ/3VP26hSfRovuD9l7KQp+kTSDII2P1BQhzWgEbZ3HHmXr1j6N8YaH1z7l3DHbeVUilesfRvjDQ+ufcnWPo3xhofXPuUoVSKV6x9G+MND659ydY+jfGGh9c+5BVLBClusfRvjDQ+ufcnWPo3xhofXPuQVOFp7xpm03jJraJhk34lZ3r/AMx/utd1j6N8YaH1z7k6x9G+MND659yiYid3VL2pOtZ0lpJdE3myPdUaYusmBhxgkdslx8v9p9IHH0pFri72eVsGp7S9ueEsTdkkcCcfNPoI5LddY2jvGGh9c+5ec+v9EVETop77b5I3DDmPOQfOMLj3enhnRs+N950z1i352nz9Wt1VQac6SbI6lp6mAXGNrjSSP7ySJ/YQRksO7Iwe3iAtP0X60qaCrGitXtkprtTO7lTSzOz3Yf2sJ7cY2TwcMc+P5uz+jiseZaHUdJb5sggxOJYP9PL0EKH1O+irZ6WSTUtLWS0oDKWop6kiSMbWRxAO47xvOO1Oe1fFCY4fDl+jfSe1un+7P6SBGFlQnRxrH+swi2XSqhkukUe217e9NRH9vHAEc8efdyugu4mJjWGPJjtjtNLbwyiIpcCIiDDuCkX9GmkZGva60Bsb3FxjZUzNbk8cND8AeQblXomiYtMbSiOqbQ/gNvtU/wAadU2h/Abfap/jVuiIRHVNofwG32qf406pdD+A2+1T/GrdEER1S6H8Bt9pn+NOqXQ/gNvtM/xq3RBEdUuh/AbfaZ/jTql0P4Db7TP8at0QRHVLofwG32mf406pdD+A2+0z/GrdEER1S6H8Bt9pn+NOqXQ/gNvtM/xq3RBEdUuh/AbfaZ/jXyXPoqsccDf+HKaO31BcNuR0kkm0zmMOceeD6F0JYwomImNJd48lsdovXeESOifRJ3vsjXOPE/KZhk+unVLofwG32mf41bYWVLiZ1RHVLofwG32mf406pdD+A2+0z/GrdEER1S6H8Bt9pn+NOqXQ/gNvtM/xq3RBEdUuh/AbfaZ/jTql0P4Db7TP8at0QRHVLofwG32mf406pdD+A2+0z/GrdEER1S6H8Bt9pm+NOqXQ/gNvtU/xq3RBEdU2h/AbfaZ/jTqm0P4Db7VP8at0QTVh0JprT1f8utFqZBU7BYJO6yPIaeONpxxw4qlREBERAREQEREBERAREQEREBERAREQEREBERAREQEREBERAREQEREBERAR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435215"/>
            <a:ext cx="3471937" cy="427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162470" y="1290835"/>
            <a:ext cx="4892822" cy="1877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>
                  <a:noFill/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Медіана </a:t>
            </a:r>
            <a:r>
              <a:rPr lang="uk-UA" sz="3200" b="1" cap="none" spc="50" dirty="0" err="1" smtClean="0">
                <a:ln w="11430">
                  <a:noFill/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трикутника-</a:t>
            </a:r>
            <a:r>
              <a:rPr lang="uk-UA" sz="3200" b="1" cap="none" spc="50" dirty="0" smtClean="0">
                <a:ln w="11430">
                  <a:noFill/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800" b="1" spc="50" dirty="0" smtClean="0">
                <a:ln w="1143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відрізок,який сполучає </a:t>
            </a:r>
          </a:p>
          <a:p>
            <a:pPr algn="ctr"/>
            <a:r>
              <a:rPr lang="uk-UA" sz="2800" b="1" spc="50" dirty="0">
                <a:ln w="1143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uk-UA" sz="2800" b="1" cap="none" spc="50" dirty="0" smtClean="0">
                <a:ln w="1143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ершину із серединою протилежної сторони.</a:t>
            </a:r>
            <a:endParaRPr lang="ru-RU" sz="2800" b="1" cap="none" spc="50" dirty="0">
              <a:ln w="11430">
                <a:solidFill>
                  <a:srgbClr val="00B0F0"/>
                </a:solidFill>
              </a:ln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06133" y="357301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У </a:t>
            </a:r>
            <a:r>
              <a:rPr lang="ru-RU" sz="3600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рівнобедреному</a:t>
            </a:r>
            <a:r>
              <a:rPr lang="ru-RU" sz="3600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3600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трикутнику</a:t>
            </a:r>
            <a:r>
              <a:rPr lang="ru-RU" sz="3600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3600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висота</a:t>
            </a:r>
            <a:r>
              <a:rPr lang="ru-RU" sz="3600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3600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являється</a:t>
            </a:r>
            <a:r>
              <a:rPr lang="ru-RU" sz="3600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3600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медіаною</a:t>
            </a:r>
            <a:r>
              <a:rPr lang="ru-RU" sz="3600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 і </a:t>
            </a:r>
            <a:r>
              <a:rPr lang="ru-RU" sz="3600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бісектрисою</a:t>
            </a:r>
            <a:endParaRPr lang="ru-RU" sz="3600" dirty="0">
              <a:ln>
                <a:solidFill>
                  <a:srgbClr val="FFFF00"/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2054" name="Picture 6">
            <a:hlinkClick r:id="rId4" action="ppaction://hlinksldjump" tooltip="зміс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17232"/>
            <a:ext cx="182245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294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8849"/>
            <a:ext cx="9144000" cy="687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9402" y="476672"/>
            <a:ext cx="84852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i="1" dirty="0" smtClean="0">
                <a:ln w="1905"/>
                <a:solidFill>
                  <a:srgbClr val="FFC000"/>
                </a:solidFill>
              </a:rPr>
              <a:t>Трикутники за сторонами</a:t>
            </a:r>
            <a:endParaRPr lang="ru-RU" sz="4400" b="1" i="1" cap="none" spc="0" dirty="0">
              <a:ln w="1905"/>
              <a:solidFill>
                <a:srgbClr val="FFC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1660835">
            <a:off x="1099248" y="1177376"/>
            <a:ext cx="864096" cy="1329243"/>
          </a:xfrm>
          <a:prstGeom prst="downArrow">
            <a:avLst>
              <a:gd name="adj1" fmla="val 45724"/>
              <a:gd name="adj2" fmla="val 50000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3777728" y="1476948"/>
            <a:ext cx="1438639" cy="869984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3090090">
            <a:off x="6372991" y="1312254"/>
            <a:ext cx="1590460" cy="870296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651697"/>
            <a:ext cx="168309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Рівносторонні( всі сторони рівні ) </a:t>
            </a:r>
            <a:endParaRPr lang="ru-RU" sz="2400" b="1" cap="none" spc="0" dirty="0">
              <a:ln w="1905">
                <a:solidFill>
                  <a:srgbClr val="FFC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52931" y="2708920"/>
            <a:ext cx="20882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905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Рівнобедрені( дві сторони рівні)</a:t>
            </a:r>
            <a:endParaRPr lang="ru-RU" sz="2400" b="1" cap="none" spc="0" dirty="0">
              <a:ln w="1905">
                <a:solidFill>
                  <a:srgbClr val="FFC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21695" y="2702241"/>
            <a:ext cx="22929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Різносторонні (всі сторони рівні )</a:t>
            </a:r>
            <a:endParaRPr lang="ru-RU" sz="2400" b="1" cap="none" spc="0" dirty="0">
              <a:ln w="1905">
                <a:solidFill>
                  <a:srgbClr val="FFC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1363"/>
            <a:ext cx="1373789" cy="134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472" y="4431363"/>
            <a:ext cx="1405583" cy="1229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4221357"/>
            <a:ext cx="1624575" cy="121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>
            <a:hlinkClick r:id="rId6" action="ppaction://hlinksldjump" tooltip="зміст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635539"/>
            <a:ext cx="182245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86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60648"/>
            <a:ext cx="8366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uk-UA" sz="5400" b="1" i="1" cap="none" spc="0" dirty="0" smtClean="0">
                <a:ln w="1905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рикутники за кутами</a:t>
            </a:r>
            <a:endParaRPr lang="ru-RU" sz="5400" b="1" cap="none" spc="0" dirty="0">
              <a:ln w="1905">
                <a:solidFill>
                  <a:srgbClr val="FF00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100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733256"/>
            <a:ext cx="182245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17773"/>
            <a:ext cx="10175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1595">
            <a:off x="3347867" y="1086603"/>
            <a:ext cx="10175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14701">
            <a:off x="6182021" y="1041291"/>
            <a:ext cx="10175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6220" y="2708920"/>
            <a:ext cx="159343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905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Гострокутній(всі кути гострі)</a:t>
            </a:r>
            <a:endParaRPr lang="ru-RU" sz="2800" b="1" cap="none" spc="0" dirty="0">
              <a:ln w="1905">
                <a:solidFill>
                  <a:srgbClr val="FF00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2708920"/>
            <a:ext cx="219572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905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Прямокутні(один кут прямий)</a:t>
            </a:r>
            <a:endParaRPr lang="ru-RU" sz="2800" b="1" cap="none" spc="0" dirty="0">
              <a:ln w="1905">
                <a:solidFill>
                  <a:srgbClr val="FF00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2708920"/>
            <a:ext cx="172819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905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Тупокутні(один кут тупий)</a:t>
            </a:r>
            <a:endParaRPr lang="ru-RU" sz="2400" b="1" cap="none" spc="0" dirty="0">
              <a:ln w="1905">
                <a:solidFill>
                  <a:srgbClr val="FF0000"/>
                </a:solidFill>
              </a:ln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4309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109"/>
            <a:ext cx="9144000" cy="6911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8992" y="26172"/>
            <a:ext cx="78487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Прямокутний трикутний</a:t>
            </a:r>
            <a:endParaRPr lang="ru-RU" sz="4800" b="1" cap="none" spc="0" dirty="0">
              <a:ln w="1905">
                <a:solidFill>
                  <a:srgbClr val="FFC000"/>
                </a:solidFill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3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8" y="5745933"/>
            <a:ext cx="1822450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" y="1320825"/>
            <a:ext cx="3809012" cy="29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419872" y="1016843"/>
            <a:ext cx="56479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1)У</a:t>
            </a:r>
            <a:r>
              <a:rPr lang="uk-UA" sz="3200" b="1" dirty="0" smtClean="0">
                <a:ln w="1905">
                  <a:solidFill>
                    <a:srgbClr val="FFC000"/>
                  </a:solidFill>
                </a:ln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3200" b="1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прямокутному трикутнику 2 катети і гіпотенуза.</a:t>
            </a:r>
            <a:endParaRPr lang="ru-RU" sz="3200" b="1" cap="none" spc="0" dirty="0">
              <a:ln w="1905">
                <a:solidFill>
                  <a:srgbClr val="7030A0"/>
                </a:solidFill>
              </a:ln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2967335"/>
            <a:ext cx="565923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 У </a:t>
            </a:r>
            <a:r>
              <a:rPr lang="ru-RU" sz="3200" b="1" cap="none" spc="0" dirty="0" err="1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нього</a:t>
            </a:r>
            <a:r>
              <a:rPr lang="ru-RU" sz="32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 кути </a:t>
            </a:r>
            <a:r>
              <a:rPr lang="ru-RU" sz="3200" b="1" cap="none" spc="0" dirty="0" err="1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гострих</a:t>
            </a:r>
            <a:r>
              <a:rPr lang="ru-RU" sz="32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(сума </a:t>
            </a:r>
            <a:r>
              <a:rPr lang="ru-RU" sz="3200" b="1" cap="none" spc="0" dirty="0" err="1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яких</a:t>
            </a:r>
            <a:r>
              <a:rPr lang="ru-RU" sz="32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90 </a:t>
            </a:r>
            <a:r>
              <a:rPr lang="ru-RU" sz="3200" b="1" cap="none" spc="0" dirty="0" err="1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градусів</a:t>
            </a:r>
            <a:r>
              <a:rPr lang="ru-RU" sz="3200" b="1" cap="none" spc="0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  <a:p>
            <a:pPr algn="ctr"/>
            <a:r>
              <a:rPr lang="uk-UA" sz="3200" b="1" dirty="0" smtClean="0">
                <a:ln w="1905">
                  <a:solidFill>
                    <a:srgbClr val="FFC00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  1 кут прямий </a:t>
            </a:r>
            <a:endParaRPr lang="ru-RU" sz="3200" b="1" cap="none" spc="0" dirty="0">
              <a:ln w="1905">
                <a:solidFill>
                  <a:srgbClr val="FFC000"/>
                </a:solidFill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529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66" y="23927"/>
            <a:ext cx="9144001" cy="6848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782713"/>
            <a:ext cx="1822450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60648"/>
            <a:ext cx="7492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Катети та Гіпотенуза</a:t>
            </a:r>
            <a:endParaRPr lang="ru-RU" sz="5400" b="1" cap="none" spc="0" dirty="0">
              <a:ln w="1905"/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15697"/>
            <a:ext cx="223224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95936" y="1215697"/>
            <a:ext cx="4472019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Сторони,які утворюють прямий </a:t>
            </a:r>
            <a:r>
              <a:rPr lang="uk-UA" sz="3200" b="1" i="1" cap="none" spc="0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куи</a:t>
            </a:r>
            <a:r>
              <a:rPr lang="uk-UA" sz="3200" b="1" i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3200" b="1" i="1" cap="none" spc="0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нащиваються</a:t>
            </a:r>
            <a:r>
              <a:rPr lang="uk-UA" sz="3200" b="1" i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uk-UA" sz="32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uk-UA" sz="32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атетами.</a:t>
            </a:r>
            <a:endParaRPr lang="ru-RU" sz="3200" b="1" i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3789040"/>
            <a:ext cx="5472607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Сторона,яка лежить навпроти прямого кута називається</a:t>
            </a:r>
          </a:p>
          <a:p>
            <a:pPr algn="ctr"/>
            <a:r>
              <a:rPr lang="uk-UA" sz="32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r>
              <a:rPr lang="uk-UA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іпотенузею</a:t>
            </a:r>
            <a:r>
              <a:rPr lang="uk-UA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2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394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</TotalTime>
  <Words>295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Презентация PowerPoint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Ira</dc:creator>
  <cp:lastModifiedBy>Ira</cp:lastModifiedBy>
  <cp:revision>24</cp:revision>
  <dcterms:created xsi:type="dcterms:W3CDTF">2013-04-07T10:09:53Z</dcterms:created>
  <dcterms:modified xsi:type="dcterms:W3CDTF">2013-04-07T19:12:20Z</dcterms:modified>
</cp:coreProperties>
</file>