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2" r:id="rId4"/>
    <p:sldId id="258" r:id="rId5"/>
    <p:sldId id="263" r:id="rId6"/>
    <p:sldId id="264" r:id="rId7"/>
    <p:sldId id="259" r:id="rId8"/>
    <p:sldId id="260"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3237"/>
    <a:srgbClr val="AD5389"/>
    <a:srgbClr val="774D4D"/>
    <a:srgbClr val="F3750D"/>
    <a:srgbClr val="00CC00"/>
    <a:srgbClr val="33CC33"/>
    <a:srgbClr val="C5F3CA"/>
    <a:srgbClr val="006600"/>
    <a:srgbClr val="A4E4C6"/>
    <a:srgbClr val="F5B0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02" y="-8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F0B1D-B836-4C69-9936-83B89F17FD8E}" type="datetimeFigureOut">
              <a:rPr lang="ru-RU" smtClean="0"/>
              <a:t>13.04.2014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B50D4-0829-4EB5-B8B3-66D547F0F331}"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608AB0D-CEC5-4953-ACCB-E1F9D8936C9C}" type="datetimeFigureOut">
              <a:rPr lang="ru-RU" smtClean="0"/>
              <a:pPr/>
              <a:t>13.04.2014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197CE2D-7109-4794-9A47-C156CF0145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608AB0D-CEC5-4953-ACCB-E1F9D8936C9C}" type="datetimeFigureOut">
              <a:rPr lang="ru-RU" smtClean="0"/>
              <a:pPr/>
              <a:t>13.04.2014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197CE2D-7109-4794-9A47-C156CF0145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C608AB0D-CEC5-4953-ACCB-E1F9D8936C9C}" type="datetimeFigureOut">
              <a:rPr lang="ru-RU" smtClean="0"/>
              <a:pPr/>
              <a:t>13.04.2014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197CE2D-7109-4794-9A47-C156CF0145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608AB0D-CEC5-4953-ACCB-E1F9D8936C9C}" type="datetimeFigureOut">
              <a:rPr lang="ru-RU" smtClean="0"/>
              <a:pPr/>
              <a:t>13.04.2014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197CE2D-7109-4794-9A47-C156CF0145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608AB0D-CEC5-4953-ACCB-E1F9D8936C9C}" type="datetimeFigureOut">
              <a:rPr lang="ru-RU" smtClean="0"/>
              <a:pPr/>
              <a:t>13.04.2014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A197CE2D-7109-4794-9A47-C156CF0145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608AB0D-CEC5-4953-ACCB-E1F9D8936C9C}" type="datetimeFigureOut">
              <a:rPr lang="ru-RU" smtClean="0"/>
              <a:pPr/>
              <a:t>13.04.2014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197CE2D-7109-4794-9A47-C156CF0145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608AB0D-CEC5-4953-ACCB-E1F9D8936C9C}" type="datetimeFigureOut">
              <a:rPr lang="ru-RU" smtClean="0"/>
              <a:pPr/>
              <a:t>13.04.2014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197CE2D-7109-4794-9A47-C156CF0145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608AB0D-CEC5-4953-ACCB-E1F9D8936C9C}" type="datetimeFigureOut">
              <a:rPr lang="ru-RU" smtClean="0"/>
              <a:pPr/>
              <a:t>13.04.2014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197CE2D-7109-4794-9A47-C156CF0145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C608AB0D-CEC5-4953-ACCB-E1F9D8936C9C}" type="datetimeFigureOut">
              <a:rPr lang="ru-RU" smtClean="0"/>
              <a:pPr/>
              <a:t>13.04.2014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A197CE2D-7109-4794-9A47-C156CF0145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608AB0D-CEC5-4953-ACCB-E1F9D8936C9C}" type="datetimeFigureOut">
              <a:rPr lang="ru-RU" smtClean="0"/>
              <a:pPr/>
              <a:t>13.04.2014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197CE2D-7109-4794-9A47-C156CF0145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608AB0D-CEC5-4953-ACCB-E1F9D8936C9C}" type="datetimeFigureOut">
              <a:rPr lang="ru-RU" smtClean="0"/>
              <a:pPr/>
              <a:t>13.04.2014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197CE2D-7109-4794-9A47-C156CF0145F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608AB0D-CEC5-4953-ACCB-E1F9D8936C9C}" type="datetimeFigureOut">
              <a:rPr lang="ru-RU" smtClean="0"/>
              <a:pPr/>
              <a:t>13.04.2014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197CE2D-7109-4794-9A47-C156CF0145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file:///C:\Users\&#1053;&#1072;&#1089;&#1090;&#1103;\Downloads\9835%20G%20mn%20nd%20Jana%20Gana%20Mana%20G%20mn%20nd%20Dzhanaganamana%20%20(mp3top100.net).mp3"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9952" y="1340768"/>
            <a:ext cx="3828260" cy="1484736"/>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8000" cap="none"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INDIA</a:t>
            </a:r>
            <a:endParaRPr lang="ru-RU" cap="none"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Подзаголовок 2"/>
          <p:cNvSpPr>
            <a:spLocks noGrp="1"/>
          </p:cNvSpPr>
          <p:nvPr>
            <p:ph type="subTitle" idx="1"/>
          </p:nvPr>
        </p:nvSpPr>
        <p:spPr>
          <a:xfrm>
            <a:off x="5652120" y="4365104"/>
            <a:ext cx="2450482" cy="1101248"/>
          </a:xfrm>
        </p:spPr>
        <p:txBody>
          <a:bodyPr>
            <a:normAutofit fontScale="25000" lnSpcReduction="2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8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David" pitchFamily="34" charset="-79"/>
                <a:cs typeface="David" pitchFamily="34" charset="-79"/>
              </a:rPr>
              <a:t>Presentation</a:t>
            </a:r>
          </a:p>
          <a:p>
            <a:r>
              <a:rPr lang="en-US" sz="8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David" pitchFamily="34" charset="-79"/>
                <a:cs typeface="David" pitchFamily="34" charset="-79"/>
              </a:rPr>
              <a:t>Melnyk Nastia</a:t>
            </a:r>
          </a:p>
          <a:p>
            <a:r>
              <a:rPr lang="en-US" sz="8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David" pitchFamily="34" charset="-79"/>
                <a:cs typeface="David" pitchFamily="34" charset="-79"/>
              </a:rPr>
              <a:t>from 9 -B</a:t>
            </a:r>
          </a:p>
          <a:p>
            <a:r>
              <a:rPr lang="en-US" sz="8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David" pitchFamily="34" charset="-79"/>
                <a:cs typeface="David" pitchFamily="34" charset="-79"/>
              </a:rPr>
              <a:t>school  10</a:t>
            </a:r>
          </a:p>
          <a:p>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 name="Рисунок 3" descr="2523604_7f464cac.jpg"/>
          <p:cNvPicPr>
            <a:picLocks noChangeAspect="1"/>
          </p:cNvPicPr>
          <p:nvPr/>
        </p:nvPicPr>
        <p:blipFill>
          <a:blip r:embed="rId2" cstate="print"/>
          <a:stretch>
            <a:fillRect/>
          </a:stretch>
        </p:blipFill>
        <p:spPr>
          <a:xfrm>
            <a:off x="971600" y="3212976"/>
            <a:ext cx="3811959" cy="2541306"/>
          </a:xfrm>
          <a:prstGeom prst="snip2DiagRect">
            <a:avLst/>
          </a:prstGeom>
          <a:solidFill>
            <a:srgbClr val="FFFFFF">
              <a:shade val="85000"/>
            </a:srgbClr>
          </a:solidFill>
          <a:ln w="889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
                                            <p:txEl>
                                              <p:pRg st="0" end="0"/>
                                            </p:txEl>
                                          </p:spTgt>
                                        </p:tgtEl>
                                      </p:cBhvr>
                                    </p:animEffect>
                                  </p:childTnLst>
                                </p:cTn>
                              </p:par>
                            </p:childTnLst>
                          </p:cTn>
                        </p:par>
                        <p:par>
                          <p:cTn id="23" fill="hold">
                            <p:stCondLst>
                              <p:cond delay="20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xEl>
                                              <p:pRg st="1" end="1"/>
                                            </p:txEl>
                                          </p:spTgt>
                                        </p:tgtEl>
                                      </p:cBhvr>
                                    </p:animEffect>
                                  </p:childTnLst>
                                </p:cTn>
                              </p:par>
                            </p:childTnLst>
                          </p:cTn>
                        </p:par>
                        <p:par>
                          <p:cTn id="31" fill="hold">
                            <p:stCondLst>
                              <p:cond delay="31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2" end="2"/>
                                            </p:txEl>
                                          </p:spTgt>
                                        </p:tgtEl>
                                      </p:cBhvr>
                                    </p:animEffect>
                                  </p:childTnLst>
                                </p:cTn>
                              </p:par>
                            </p:childTnLst>
                          </p:cTn>
                        </p:par>
                        <p:par>
                          <p:cTn id="39" fill="hold">
                            <p:stCondLst>
                              <p:cond delay="39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4"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xEl>
                                              <p:pRg st="3" end="3"/>
                                            </p:txEl>
                                          </p:spTgt>
                                        </p:tgtEl>
                                      </p:cBhvr>
                                    </p:animEffect>
                                  </p:childTnLst>
                                </p:cTn>
                              </p:par>
                            </p:childTnLst>
                          </p:cTn>
                        </p:par>
                        <p:par>
                          <p:cTn id="47" fill="hold">
                            <p:stCondLst>
                              <p:cond delay="4750"/>
                            </p:stCondLst>
                            <p:childTnLst>
                              <p:par>
                                <p:cTn id="48" presetID="18" presetClass="entr" presetSubtype="12"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strips(downLeft)">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0688"/>
            <a:ext cx="7776864" cy="2862322"/>
          </a:xfrm>
          <a:prstGeom prst="rect">
            <a:avLst/>
          </a:prstGeom>
          <a:noFill/>
        </p:spPr>
        <p:txBody>
          <a:bodyPr wrap="square" rtlCol="0">
            <a:spAutoFit/>
          </a:bodyPr>
          <a:lstStyle/>
          <a:p>
            <a:r>
              <a:rPr lang="en-US" dirty="0" smtClean="0"/>
              <a:t>    </a:t>
            </a:r>
            <a:r>
              <a:rPr lang="en-US" dirty="0" smtClean="0">
                <a:solidFill>
                  <a:srgbClr val="244098"/>
                </a:solidFill>
              </a:rPr>
              <a:t> </a:t>
            </a:r>
            <a:r>
              <a:rPr lang="en-US" i="1" dirty="0" smtClean="0">
                <a:ln>
                  <a:solidFill>
                    <a:srgbClr val="0070C0"/>
                  </a:solidFill>
                </a:ln>
                <a:solidFill>
                  <a:srgbClr val="244098"/>
                </a:solidFill>
              </a:rPr>
              <a:t>India </a:t>
            </a:r>
            <a:r>
              <a:rPr lang="en-US" i="1" dirty="0">
                <a:ln>
                  <a:solidFill>
                    <a:srgbClr val="0070C0"/>
                  </a:solidFill>
                </a:ln>
                <a:solidFill>
                  <a:srgbClr val="244098"/>
                </a:solidFill>
              </a:rPr>
              <a:t>is located in the South of the Eurasian continent, on the Indian subcontinent.</a:t>
            </a:r>
            <a:r>
              <a:rPr lang="en-US" i="1" dirty="0" smtClean="0">
                <a:ln>
                  <a:solidFill>
                    <a:srgbClr val="0070C0"/>
                  </a:solidFill>
                </a:ln>
                <a:solidFill>
                  <a:srgbClr val="244098"/>
                </a:solidFill>
              </a:rPr>
              <a:t/>
            </a:r>
            <a:br>
              <a:rPr lang="en-US" i="1" dirty="0" smtClean="0">
                <a:ln>
                  <a:solidFill>
                    <a:srgbClr val="0070C0"/>
                  </a:solidFill>
                </a:ln>
                <a:solidFill>
                  <a:srgbClr val="244098"/>
                </a:solidFill>
              </a:rPr>
            </a:br>
            <a:r>
              <a:rPr lang="en-US" i="1" dirty="0" smtClean="0">
                <a:ln>
                  <a:solidFill>
                    <a:srgbClr val="0070C0"/>
                  </a:solidFill>
                </a:ln>
                <a:solidFill>
                  <a:srgbClr val="244098"/>
                </a:solidFill>
              </a:rPr>
              <a:t>     Has </a:t>
            </a:r>
            <a:r>
              <a:rPr lang="en-US" i="1" dirty="0">
                <a:ln>
                  <a:solidFill>
                    <a:srgbClr val="0070C0"/>
                  </a:solidFill>
                </a:ln>
                <a:solidFill>
                  <a:srgbClr val="244098"/>
                </a:solidFill>
              </a:rPr>
              <a:t>borders with Pakistan on the West, China, Nepal and Bhutan to the North-East and Bangladesh and Myanmar (formerly Burma) on the East.</a:t>
            </a:r>
            <a:r>
              <a:rPr lang="en-US" i="1" dirty="0" smtClean="0">
                <a:ln>
                  <a:solidFill>
                    <a:srgbClr val="0070C0"/>
                  </a:solidFill>
                </a:ln>
                <a:solidFill>
                  <a:srgbClr val="244098"/>
                </a:solidFill>
              </a:rPr>
              <a:t/>
            </a:r>
            <a:br>
              <a:rPr lang="en-US" i="1" dirty="0" smtClean="0">
                <a:ln>
                  <a:solidFill>
                    <a:srgbClr val="0070C0"/>
                  </a:solidFill>
                </a:ln>
                <a:solidFill>
                  <a:srgbClr val="244098"/>
                </a:solidFill>
              </a:rPr>
            </a:br>
            <a:r>
              <a:rPr lang="en-US" i="1" dirty="0" smtClean="0">
                <a:ln>
                  <a:solidFill>
                    <a:srgbClr val="0070C0"/>
                  </a:solidFill>
                </a:ln>
                <a:solidFill>
                  <a:srgbClr val="244098"/>
                </a:solidFill>
              </a:rPr>
              <a:t>     In </a:t>
            </a:r>
            <a:r>
              <a:rPr lang="en-US" i="1" dirty="0">
                <a:ln>
                  <a:solidFill>
                    <a:srgbClr val="0070C0"/>
                  </a:solidFill>
                </a:ln>
                <a:solidFill>
                  <a:srgbClr val="244098"/>
                </a:solidFill>
              </a:rPr>
              <a:t>the Indian ocean, it has a border with the Maldives in the South-West of Sri Lanka in the South, and Indonesia in the South-East. From Sri Lanka, it separated </a:t>
            </a:r>
            <a:r>
              <a:rPr lang="en-US" i="1" dirty="0" smtClean="0">
                <a:ln>
                  <a:solidFill>
                    <a:srgbClr val="0070C0"/>
                  </a:solidFill>
                </a:ln>
              </a:rPr>
              <a:t>Palk Strait </a:t>
            </a:r>
            <a:r>
              <a:rPr lang="en-US" i="1" dirty="0" smtClean="0">
                <a:ln>
                  <a:solidFill>
                    <a:srgbClr val="0070C0"/>
                  </a:solidFill>
                </a:ln>
                <a:solidFill>
                  <a:srgbClr val="244098"/>
                </a:solidFill>
              </a:rPr>
              <a:t>and </a:t>
            </a:r>
            <a:r>
              <a:rPr lang="en-US" i="1" dirty="0">
                <a:ln>
                  <a:solidFill>
                    <a:srgbClr val="0070C0"/>
                  </a:solidFill>
                </a:ln>
                <a:solidFill>
                  <a:srgbClr val="244098"/>
                </a:solidFill>
              </a:rPr>
              <a:t>the Gulf of </a:t>
            </a:r>
            <a:r>
              <a:rPr lang="en-US" i="1" dirty="0" err="1">
                <a:ln>
                  <a:solidFill>
                    <a:srgbClr val="0070C0"/>
                  </a:solidFill>
                </a:ln>
                <a:solidFill>
                  <a:srgbClr val="244098"/>
                </a:solidFill>
              </a:rPr>
              <a:t>Mannar</a:t>
            </a:r>
            <a:r>
              <a:rPr lang="en-US" i="1" dirty="0">
                <a:ln>
                  <a:solidFill>
                    <a:srgbClr val="0070C0"/>
                  </a:solidFill>
                </a:ln>
                <a:solidFill>
                  <a:srgbClr val="244098"/>
                </a:solidFill>
              </a:rPr>
              <a:t>; Strait REIT-channel between the Islands of the Great Nicobar and Sumatra passes sea border between India and </a:t>
            </a:r>
            <a:r>
              <a:rPr lang="en-US" i="1" dirty="0" smtClean="0">
                <a:ln>
                  <a:solidFill>
                    <a:srgbClr val="0070C0"/>
                  </a:solidFill>
                </a:ln>
                <a:solidFill>
                  <a:srgbClr val="244098"/>
                </a:solidFill>
              </a:rPr>
              <a:t>Indonesia.</a:t>
            </a:r>
            <a:endParaRPr lang="ru-RU" i="1" dirty="0">
              <a:ln>
                <a:solidFill>
                  <a:srgbClr val="0070C0"/>
                </a:solidFill>
              </a:ln>
              <a:solidFill>
                <a:srgbClr val="244098"/>
              </a:solidFill>
            </a:endParaRPr>
          </a:p>
        </p:txBody>
      </p:sp>
      <p:pic>
        <p:nvPicPr>
          <p:cNvPr id="3" name="Рисунок 2" descr="541px-India_(orthographic_projection).svg.png"/>
          <p:cNvPicPr>
            <a:picLocks noChangeAspect="1"/>
          </p:cNvPicPr>
          <p:nvPr/>
        </p:nvPicPr>
        <p:blipFill>
          <a:blip r:embed="rId2" cstate="print"/>
          <a:stretch>
            <a:fillRect/>
          </a:stretch>
        </p:blipFill>
        <p:spPr>
          <a:xfrm>
            <a:off x="4788024" y="3284984"/>
            <a:ext cx="3312368" cy="3312368"/>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8278228"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a:solidFill>
                  <a:schemeClr val="accent3"/>
                </a:solidFill>
              </a:rPr>
              <a:t>National symbols of </a:t>
            </a:r>
            <a:r>
              <a:rPr lang="en-US" sz="5400" b="1" dirty="0" smtClean="0">
                <a:ln/>
                <a:solidFill>
                  <a:schemeClr val="accent3"/>
                </a:solidFill>
              </a:rPr>
              <a:t>India</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2339752" y="5661248"/>
            <a:ext cx="4856522" cy="461665"/>
          </a:xfrm>
          <a:prstGeom prst="rect">
            <a:avLst/>
          </a:prstGeom>
          <a:noFill/>
        </p:spPr>
        <p:txBody>
          <a:bodyPr wrap="none" rtlCol="0">
            <a:spAutoFit/>
          </a:bodyPr>
          <a:lstStyle/>
          <a:p>
            <a:r>
              <a:rPr lang="en-US" sz="2400" dirty="0" smtClean="0">
                <a:ln>
                  <a:solidFill>
                    <a:srgbClr val="CD09D2"/>
                  </a:solidFill>
                </a:ln>
                <a:solidFill>
                  <a:srgbClr val="FA16EA"/>
                </a:solidFill>
              </a:rPr>
              <a:t>Motto: (Let the Truth will prevail</a:t>
            </a:r>
            <a:r>
              <a:rPr lang="en-US" sz="2400" dirty="0" smtClean="0">
                <a:ln>
                  <a:solidFill>
                    <a:srgbClr val="CD09D2"/>
                  </a:solidFill>
                </a:ln>
                <a:solidFill>
                  <a:srgbClr val="FA16EA"/>
                </a:solidFill>
              </a:rPr>
              <a:t>)</a:t>
            </a:r>
            <a:endParaRPr lang="ru-RU" sz="2400" dirty="0"/>
          </a:p>
        </p:txBody>
      </p:sp>
      <p:sp>
        <p:nvSpPr>
          <p:cNvPr id="4" name="TextBox 3"/>
          <p:cNvSpPr txBox="1"/>
          <p:nvPr/>
        </p:nvSpPr>
        <p:spPr>
          <a:xfrm>
            <a:off x="4499992" y="1772816"/>
            <a:ext cx="3528391" cy="2031325"/>
          </a:xfrm>
          <a:prstGeom prst="rect">
            <a:avLst/>
          </a:prstGeom>
          <a:noFill/>
        </p:spPr>
        <p:txBody>
          <a:bodyPr wrap="square" rtlCol="0">
            <a:spAutoFit/>
          </a:bodyPr>
          <a:lstStyle/>
          <a:p>
            <a:pPr algn="r"/>
            <a:r>
              <a:rPr lang="en-US" dirty="0" smtClean="0">
                <a:ln>
                  <a:solidFill>
                    <a:srgbClr val="00A4F6"/>
                  </a:solidFill>
                </a:ln>
                <a:solidFill>
                  <a:srgbClr val="30E9FC"/>
                </a:solidFill>
              </a:rPr>
              <a:t>The national anthem of India - national song "Gangaramani" ("the Soul of the people"), the words and music to which was written by Rabindranath Tagore. For the first time, was executed on December 29, </a:t>
            </a:r>
            <a:r>
              <a:rPr lang="en-US" dirty="0" smtClean="0">
                <a:ln>
                  <a:solidFill>
                    <a:srgbClr val="00A4F6"/>
                  </a:solidFill>
                </a:ln>
                <a:solidFill>
                  <a:srgbClr val="30E9FC"/>
                </a:solidFill>
              </a:rPr>
              <a:t>191</a:t>
            </a:r>
            <a:r>
              <a:rPr lang="ru-RU" dirty="0" smtClean="0">
                <a:ln>
                  <a:solidFill>
                    <a:srgbClr val="00A4F6"/>
                  </a:solidFill>
                </a:ln>
                <a:solidFill>
                  <a:srgbClr val="30E9FC"/>
                </a:solidFill>
              </a:rPr>
              <a:t>1</a:t>
            </a:r>
            <a:endParaRPr lang="ru-RU" dirty="0"/>
          </a:p>
        </p:txBody>
      </p:sp>
      <p:pic>
        <p:nvPicPr>
          <p:cNvPr id="6" name="9835 G mn nd Jana Gana Mana G mn nd Dzhanaganamana  (mp3top100.net).mp3">
            <a:hlinkClick r:id="" action="ppaction://media"/>
          </p:cNvPr>
          <p:cNvPicPr>
            <a:picLocks noRot="1" noChangeAspect="1"/>
          </p:cNvPicPr>
          <p:nvPr>
            <a:audioFile r:link="rId1"/>
          </p:nvPr>
        </p:nvPicPr>
        <p:blipFill>
          <a:blip r:embed="rId3" cstate="print"/>
          <a:stretch>
            <a:fillRect/>
          </a:stretch>
        </p:blipFill>
        <p:spPr>
          <a:xfrm>
            <a:off x="3707904" y="2492896"/>
            <a:ext cx="576064" cy="576064"/>
          </a:xfrm>
          <a:prstGeom prst="rect">
            <a:avLst/>
          </a:prstGeom>
        </p:spPr>
      </p:pic>
      <p:pic>
        <p:nvPicPr>
          <p:cNvPr id="7" name="Рисунок 6" descr="496px-Janaganamana-score.png"/>
          <p:cNvPicPr>
            <a:picLocks noChangeAspect="1"/>
          </p:cNvPicPr>
          <p:nvPr/>
        </p:nvPicPr>
        <p:blipFill>
          <a:blip r:embed="rId4" cstate="print"/>
          <a:stretch>
            <a:fillRect/>
          </a:stretch>
        </p:blipFill>
        <p:spPr>
          <a:xfrm>
            <a:off x="323528" y="1556792"/>
            <a:ext cx="2978656" cy="3603213"/>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100"/>
                            </p:stCondLst>
                            <p:childTnLst>
                              <p:par>
                                <p:cTn id="11" presetID="1" presetClass="mediacall" presetSubtype="0" fill="hold" nodeType="afterEffect">
                                  <p:stCondLst>
                                    <p:cond delay="0"/>
                                  </p:stCondLst>
                                  <p:childTnLst>
                                    <p:cmd type="call" cmd="playFrom(0.0)">
                                      <p:cBhvr>
                                        <p:cTn id="12" dur="95110" fill="hold"/>
                                        <p:tgtEl>
                                          <p:spTgt spid="6"/>
                                        </p:tgtEl>
                                      </p:cBhvr>
                                    </p:cmd>
                                  </p:childTnLst>
                                </p:cTn>
                              </p:par>
                              <p:par>
                                <p:cTn id="13" presetID="47"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5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par>
                          <p:cTn id="23" fill="hold">
                            <p:stCondLst>
                              <p:cond delay="98210"/>
                            </p:stCondLst>
                            <p:childTnLst>
                              <p:par>
                                <p:cTn id="24" presetID="50" presetClass="entr" presetSubtype="0" decel="10000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3"/>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ndia_flag.png"/>
          <p:cNvPicPr>
            <a:picLocks noChangeAspect="1"/>
          </p:cNvPicPr>
          <p:nvPr/>
        </p:nvPicPr>
        <p:blipFill>
          <a:blip r:embed="rId2" cstate="print"/>
          <a:stretch>
            <a:fillRect/>
          </a:stretch>
        </p:blipFill>
        <p:spPr>
          <a:xfrm>
            <a:off x="4355976" y="4221088"/>
            <a:ext cx="3024336" cy="2016224"/>
          </a:xfrm>
          <a:prstGeom prst="rect">
            <a:avLst/>
          </a:prstGeom>
          <a:ln>
            <a:noFill/>
          </a:ln>
          <a:effectLst>
            <a:outerShdw blurRad="190500" algn="tl" rotWithShape="0">
              <a:srgbClr val="000000">
                <a:alpha val="70000"/>
              </a:srgbClr>
            </a:outerShdw>
          </a:effectLst>
        </p:spPr>
      </p:pic>
      <p:sp>
        <p:nvSpPr>
          <p:cNvPr id="5" name="TextBox 4"/>
          <p:cNvSpPr txBox="1"/>
          <p:nvPr/>
        </p:nvSpPr>
        <p:spPr>
          <a:xfrm>
            <a:off x="4067944" y="908720"/>
            <a:ext cx="3672408" cy="3139321"/>
          </a:xfrm>
          <a:prstGeom prst="rect">
            <a:avLst/>
          </a:prstGeom>
          <a:noFill/>
        </p:spPr>
        <p:txBody>
          <a:bodyPr wrap="square" rtlCol="0">
            <a:spAutoFit/>
          </a:bodyPr>
          <a:lstStyle/>
          <a:p>
            <a:r>
              <a:rPr lang="en-US" dirty="0" smtClean="0">
                <a:ln>
                  <a:solidFill>
                    <a:srgbClr val="2D7F6F"/>
                  </a:solidFill>
                </a:ln>
                <a:solidFill>
                  <a:srgbClr val="399D91"/>
                </a:solidFill>
              </a:rPr>
              <a:t>The </a:t>
            </a:r>
            <a:r>
              <a:rPr lang="en-US" dirty="0" smtClean="0">
                <a:ln>
                  <a:solidFill>
                    <a:srgbClr val="2D7F6F"/>
                  </a:solidFill>
                </a:ln>
                <a:solidFill>
                  <a:srgbClr val="399D91"/>
                </a:solidFill>
              </a:rPr>
              <a:t>national flag of India (adopted July 22, 1947) - he has three horizontal colors: saffron on top, white in the middle and dark green at the bottom. In the center of the white band - the wheel "chakra" in dark blue. Its diameter is about the width as the white band and it has 24 spokes. Chakra - the wheel of the law of dharma.</a:t>
            </a:r>
            <a:endParaRPr lang="ru-RU" dirty="0">
              <a:ln>
                <a:solidFill>
                  <a:srgbClr val="2D7F6F"/>
                </a:solidFill>
              </a:ln>
              <a:solidFill>
                <a:srgbClr val="399D91"/>
              </a:solidFill>
            </a:endParaRPr>
          </a:p>
        </p:txBody>
      </p:sp>
      <p:sp>
        <p:nvSpPr>
          <p:cNvPr id="10" name="TextBox 9"/>
          <p:cNvSpPr txBox="1"/>
          <p:nvPr/>
        </p:nvSpPr>
        <p:spPr>
          <a:xfrm>
            <a:off x="611560" y="332656"/>
            <a:ext cx="6759415" cy="400110"/>
          </a:xfrm>
          <a:prstGeom prst="rect">
            <a:avLst/>
          </a:prstGeom>
          <a:noFill/>
        </p:spPr>
        <p:txBody>
          <a:bodyPr wrap="none" rtlCol="0">
            <a:spAutoFit/>
          </a:bodyPr>
          <a:lstStyle/>
          <a:p>
            <a:r>
              <a:rPr lang="en-US" sz="2000" dirty="0" smtClean="0">
                <a:ln>
                  <a:solidFill>
                    <a:srgbClr val="FF0000"/>
                  </a:solidFill>
                </a:ln>
                <a:solidFill>
                  <a:srgbClr val="FFD5D1"/>
                </a:solidFill>
              </a:rPr>
              <a:t>National holiday: January 26 - the Day of Republic (1950)</a:t>
            </a:r>
            <a:endParaRPr lang="ru-RU" sz="2000" dirty="0">
              <a:ln>
                <a:solidFill>
                  <a:srgbClr val="FF0000"/>
                </a:solidFill>
              </a:ln>
              <a:solidFill>
                <a:srgbClr val="FFD5D1"/>
              </a:solidFill>
            </a:endParaRPr>
          </a:p>
        </p:txBody>
      </p:sp>
      <p:sp>
        <p:nvSpPr>
          <p:cNvPr id="11" name="TextBox 10"/>
          <p:cNvSpPr txBox="1"/>
          <p:nvPr/>
        </p:nvSpPr>
        <p:spPr>
          <a:xfrm>
            <a:off x="755576" y="4077072"/>
            <a:ext cx="2592288" cy="2308324"/>
          </a:xfrm>
          <a:prstGeom prst="rect">
            <a:avLst/>
          </a:prstGeom>
          <a:noFill/>
        </p:spPr>
        <p:txBody>
          <a:bodyPr wrap="square" rtlCol="0">
            <a:spAutoFit/>
          </a:bodyPr>
          <a:lstStyle/>
          <a:p>
            <a:r>
              <a:rPr lang="en-US" dirty="0" smtClean="0">
                <a:ln>
                  <a:solidFill>
                    <a:srgbClr val="F3750D"/>
                  </a:solidFill>
                </a:ln>
                <a:solidFill>
                  <a:srgbClr val="F5C159"/>
                </a:solidFill>
              </a:rPr>
              <a:t>National emblem symbolizes the commitment of modern India of the ancient principles of peace and goodwill. In capitals - four lions sitting back to back.</a:t>
            </a:r>
            <a:endParaRPr lang="ru-RU" dirty="0">
              <a:ln>
                <a:solidFill>
                  <a:srgbClr val="F3750D"/>
                </a:solidFill>
              </a:ln>
              <a:solidFill>
                <a:srgbClr val="F5C159"/>
              </a:solidFill>
            </a:endParaRPr>
          </a:p>
        </p:txBody>
      </p:sp>
      <p:pic>
        <p:nvPicPr>
          <p:cNvPr id="12" name="Рисунок 11" descr="Emblem_of_India.svg.png"/>
          <p:cNvPicPr>
            <a:picLocks noChangeAspect="1"/>
          </p:cNvPicPr>
          <p:nvPr/>
        </p:nvPicPr>
        <p:blipFill>
          <a:blip r:embed="rId3" cstate="print"/>
          <a:stretch>
            <a:fillRect/>
          </a:stretch>
        </p:blipFill>
        <p:spPr>
          <a:xfrm>
            <a:off x="971600" y="908720"/>
            <a:ext cx="1872208" cy="317174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05"/>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 calcmode="lin" valueType="num">
                                      <p:cBhvr>
                                        <p:cTn id="9" dur="500" fill="hold"/>
                                        <p:tgtEl>
                                          <p:spTgt spid="10"/>
                                        </p:tgtEl>
                                        <p:attrNameLst>
                                          <p:attrName>ppt_x</p:attrName>
                                        </p:attrNameLst>
                                      </p:cBhvr>
                                      <p:tavLst>
                                        <p:tav tm="0">
                                          <p:val>
                                            <p:strVal val="#ppt_x-.2"/>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000"/>
                            </p:stCondLst>
                            <p:childTnLst>
                              <p:par>
                                <p:cTn id="21" presetID="3"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1000"/>
                            </p:stCondLst>
                            <p:childTnLst>
                              <p:par>
                                <p:cTn id="33" presetID="3" presetClass="entr" presetSubtype="1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260648"/>
            <a:ext cx="284533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National animal is a tiger.</a:t>
            </a:r>
            <a:endParaRPr lang="ru-RU" dirty="0"/>
          </a:p>
        </p:txBody>
      </p:sp>
      <p:pic>
        <p:nvPicPr>
          <p:cNvPr id="3" name="Рисунок 2" descr="Tigerramki.jpg"/>
          <p:cNvPicPr>
            <a:picLocks noChangeAspect="1"/>
          </p:cNvPicPr>
          <p:nvPr/>
        </p:nvPicPr>
        <p:blipFill>
          <a:blip r:embed="rId2" cstate="print"/>
          <a:stretch>
            <a:fillRect/>
          </a:stretch>
        </p:blipFill>
        <p:spPr>
          <a:xfrm>
            <a:off x="3923928" y="908720"/>
            <a:ext cx="3477655" cy="2260476"/>
          </a:xfrm>
          <a:prstGeom prst="rect">
            <a:avLst/>
          </a:prstGeom>
          <a:ln w="88900" cap="sq" cmpd="thickThin">
            <a:solidFill>
              <a:srgbClr val="F5B077"/>
            </a:solidFill>
            <a:prstDash val="solid"/>
            <a:miter lim="800000"/>
          </a:ln>
          <a:effectLst>
            <a:innerShdw blurRad="76200">
              <a:srgbClr val="000000"/>
            </a:innerShdw>
          </a:effectLst>
        </p:spPr>
      </p:pic>
      <p:sp>
        <p:nvSpPr>
          <p:cNvPr id="4" name="TextBox 3"/>
          <p:cNvSpPr txBox="1"/>
          <p:nvPr/>
        </p:nvSpPr>
        <p:spPr>
          <a:xfrm>
            <a:off x="899592" y="3789040"/>
            <a:ext cx="337945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The national bird, the peacock</a:t>
            </a:r>
            <a:endParaRPr lang="ru-RU" dirty="0"/>
          </a:p>
        </p:txBody>
      </p:sp>
      <p:pic>
        <p:nvPicPr>
          <p:cNvPr id="5" name="Рисунок 4" descr="800px-Pfau_imponierend.jpg"/>
          <p:cNvPicPr>
            <a:picLocks noChangeAspect="1"/>
          </p:cNvPicPr>
          <p:nvPr/>
        </p:nvPicPr>
        <p:blipFill>
          <a:blip r:embed="rId3" cstate="print"/>
          <a:stretch>
            <a:fillRect/>
          </a:stretch>
        </p:blipFill>
        <p:spPr>
          <a:xfrm>
            <a:off x="1187624" y="4293096"/>
            <a:ext cx="3024336" cy="2268252"/>
          </a:xfrm>
          <a:prstGeom prst="rect">
            <a:avLst/>
          </a:prstGeom>
          <a:ln w="88900" cap="sq" cmpd="thickThin">
            <a:solidFill>
              <a:schemeClr val="accent2">
                <a:lumMod val="75000"/>
              </a:schemeClr>
            </a:solidFill>
            <a:prstDash val="solid"/>
            <a:miter lim="800000"/>
          </a:ln>
          <a:effectLst>
            <a:innerShdw blurRad="76200">
              <a:srgbClr val="000000"/>
            </a:innerShdw>
          </a:effectLst>
        </p:spPr>
      </p:pic>
      <p:sp>
        <p:nvSpPr>
          <p:cNvPr id="6" name="TextBox 5"/>
          <p:cNvSpPr txBox="1"/>
          <p:nvPr/>
        </p:nvSpPr>
        <p:spPr>
          <a:xfrm>
            <a:off x="467544" y="260648"/>
            <a:ext cx="2642070" cy="369332"/>
          </a:xfrm>
          <a:prstGeom prst="rect">
            <a:avLst/>
          </a:prstGeom>
          <a:solidFill>
            <a:srgbClr val="A4E4C6"/>
          </a:solidFill>
          <a:ln>
            <a:solidFill>
              <a:srgbClr val="006600"/>
            </a:solidFill>
          </a:ln>
        </p:spPr>
        <p:txBody>
          <a:bodyPr wrap="none" rtlCol="0">
            <a:spAutoFit/>
          </a:bodyPr>
          <a:lstStyle/>
          <a:p>
            <a:r>
              <a:rPr lang="en-US" dirty="0" smtClean="0"/>
              <a:t>National flower - Lotus.</a:t>
            </a:r>
            <a:endParaRPr lang="ru-RU" dirty="0"/>
          </a:p>
        </p:txBody>
      </p:sp>
      <p:pic>
        <p:nvPicPr>
          <p:cNvPr id="7" name="Рисунок 6" descr="258px-Nelumbo_nucifera_Oga02.jpg"/>
          <p:cNvPicPr>
            <a:picLocks noChangeAspect="1"/>
          </p:cNvPicPr>
          <p:nvPr/>
        </p:nvPicPr>
        <p:blipFill>
          <a:blip r:embed="rId4" cstate="print"/>
          <a:stretch>
            <a:fillRect/>
          </a:stretch>
        </p:blipFill>
        <p:spPr>
          <a:xfrm>
            <a:off x="539552" y="764704"/>
            <a:ext cx="2088232" cy="2784309"/>
          </a:xfrm>
          <a:prstGeom prst="rect">
            <a:avLst/>
          </a:prstGeom>
          <a:ln w="88900" cap="sq" cmpd="thickThin">
            <a:solidFill>
              <a:srgbClr val="006600"/>
            </a:solidFill>
            <a:prstDash val="solid"/>
            <a:miter lim="800000"/>
          </a:ln>
          <a:effectLst>
            <a:innerShdw blurRad="76200">
              <a:srgbClr val="000000"/>
            </a:innerShdw>
          </a:effectLst>
        </p:spPr>
      </p:pic>
      <p:sp>
        <p:nvSpPr>
          <p:cNvPr id="8" name="TextBox 7"/>
          <p:cNvSpPr txBox="1"/>
          <p:nvPr/>
        </p:nvSpPr>
        <p:spPr>
          <a:xfrm>
            <a:off x="5292080" y="3284984"/>
            <a:ext cx="2565126" cy="369332"/>
          </a:xfrm>
          <a:prstGeom prst="rect">
            <a:avLst/>
          </a:prstGeom>
          <a:solidFill>
            <a:srgbClr val="C5F3CA"/>
          </a:solidFill>
          <a:ln>
            <a:solidFill>
              <a:srgbClr val="33CC33"/>
            </a:solidFill>
          </a:ln>
        </p:spPr>
        <p:txBody>
          <a:bodyPr wrap="none" rtlCol="0">
            <a:spAutoFit/>
          </a:bodyPr>
          <a:lstStyle/>
          <a:p>
            <a:r>
              <a:rPr lang="en-US" dirty="0" smtClean="0"/>
              <a:t>National fruit - mango.</a:t>
            </a:r>
            <a:endParaRPr lang="ru-RU" dirty="0"/>
          </a:p>
        </p:txBody>
      </p:sp>
      <p:pic>
        <p:nvPicPr>
          <p:cNvPr id="9" name="Рисунок 8" descr="250px-Mangga_manalagi_071010-0484_jtg.jpg"/>
          <p:cNvPicPr>
            <a:picLocks noChangeAspect="1"/>
          </p:cNvPicPr>
          <p:nvPr/>
        </p:nvPicPr>
        <p:blipFill>
          <a:blip r:embed="rId5" cstate="print"/>
          <a:stretch>
            <a:fillRect/>
          </a:stretch>
        </p:blipFill>
        <p:spPr>
          <a:xfrm>
            <a:off x="5364088" y="3789040"/>
            <a:ext cx="2462597" cy="2836912"/>
          </a:xfrm>
          <a:prstGeom prst="rect">
            <a:avLst/>
          </a:prstGeom>
          <a:ln w="88900" cap="sq" cmpd="thickThin">
            <a:solidFill>
              <a:srgbClr val="00CC00"/>
            </a:solidFill>
            <a:prstDash val="solid"/>
            <a:miter lim="800000"/>
          </a:ln>
          <a:effectLst>
            <a:innerShdw blurRad="76200">
              <a:srgbClr val="000000"/>
            </a:innerShdw>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31" presetClass="entr" presetSubtype="0" fill="hold" nodeType="afterEffect">
                                  <p:stCondLst>
                                    <p:cond delay="0"/>
                                  </p:stCondLst>
                                  <p:iterate type="lt">
                                    <p:tmPct val="5000"/>
                                  </p:iterate>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31" presetClass="entr" presetSubtype="0" fill="hold" nodeType="afterEffect">
                                  <p:stCondLst>
                                    <p:cond delay="0"/>
                                  </p:stCondLst>
                                  <p:iterate type="lt">
                                    <p:tmPct val="5000"/>
                                  </p:iterate>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style.rotation</p:attrName>
                                        </p:attrNameLst>
                                      </p:cBhvr>
                                      <p:tavLst>
                                        <p:tav tm="0">
                                          <p:val>
                                            <p:fltVal val="90"/>
                                          </p:val>
                                        </p:tav>
                                        <p:tav tm="100000">
                                          <p:val>
                                            <p:fltVal val="0"/>
                                          </p:val>
                                        </p:tav>
                                      </p:tavLst>
                                    </p:anim>
                                    <p:animEffect transition="in" filter="fade">
                                      <p:cBhvr>
                                        <p:cTn id="5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8172400"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smtClean="0">
                <a:ln>
                  <a:solidFill>
                    <a:srgbClr val="AD5389"/>
                  </a:solidFill>
                </a:ln>
                <a:solidFill>
                  <a:srgbClr val="543237"/>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cow is a sacred animal of India</a:t>
            </a:r>
            <a:endParaRPr lang="ru-RU" sz="4400" b="1" cap="all" dirty="0">
              <a:ln>
                <a:solidFill>
                  <a:srgbClr val="AD5389"/>
                </a:solidFill>
              </a:ln>
              <a:solidFill>
                <a:srgbClr val="543237"/>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827584" y="1844824"/>
            <a:ext cx="6696744" cy="2031325"/>
          </a:xfrm>
          <a:prstGeom prst="rect">
            <a:avLst/>
          </a:prstGeom>
          <a:noFill/>
        </p:spPr>
        <p:txBody>
          <a:bodyPr wrap="square" rtlCol="0">
            <a:spAutoFit/>
          </a:bodyPr>
          <a:lstStyle/>
          <a:p>
            <a:pPr algn="ctr"/>
            <a:r>
              <a:rPr lang="en-US" dirty="0" smtClean="0"/>
              <a:t>Holy Cow takes the main place in India. Cow for Hindus equal to the status of the mother, because this animal is such maternal qualities as humility, kindness, wisdom and peace. In India the cow is called "</a:t>
            </a:r>
            <a:r>
              <a:rPr lang="en-US" dirty="0" err="1" smtClean="0"/>
              <a:t>Hau</a:t>
            </a:r>
            <a:r>
              <a:rPr lang="en-US" dirty="0" smtClean="0"/>
              <a:t> Mata", which literally translates as "the Cow Is the Mother." So, while on holiday in India, it is forbidden to cry out to the cow, beat her and, especially, to eat beef.</a:t>
            </a:r>
            <a:endParaRPr lang="ru-RU" dirty="0"/>
          </a:p>
        </p:txBody>
      </p:sp>
      <p:pic>
        <p:nvPicPr>
          <p:cNvPr id="4" name="Рисунок 3" descr="y_9f6ab882.jpg"/>
          <p:cNvPicPr>
            <a:picLocks noChangeAspect="1"/>
          </p:cNvPicPr>
          <p:nvPr/>
        </p:nvPicPr>
        <p:blipFill>
          <a:blip r:embed="rId2" cstate="print"/>
          <a:stretch>
            <a:fillRect/>
          </a:stretch>
        </p:blipFill>
        <p:spPr>
          <a:xfrm>
            <a:off x="2123728" y="4005064"/>
            <a:ext cx="3888432" cy="2590668"/>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139775" cy="707886"/>
          </a:xfrm>
          <a:prstGeom prst="rect">
            <a:avLst/>
          </a:prstGeom>
          <a:noFill/>
        </p:spPr>
        <p:txBody>
          <a:bodyPr wrap="none" rtlCol="0">
            <a:spAutoFit/>
          </a:bodyPr>
          <a:lstStyle/>
          <a:p>
            <a:r>
              <a:rPr lang="en-US" sz="4000" b="1" cap="all" dirty="0">
                <a:ln w="9000" cmpd="sng">
                  <a:solidFill>
                    <a:srgbClr val="30E9FC"/>
                  </a:solidFill>
                  <a:prstDash val="solid"/>
                </a:ln>
                <a:solidFill>
                  <a:srgbClr val="23D78E"/>
                </a:solidFill>
                <a:effectLst>
                  <a:reflection blurRad="12700" stA="28000" endPos="45000" dist="1000" dir="5400000" sy="-100000" algn="bl" rotWithShape="0"/>
                </a:effectLst>
              </a:rPr>
              <a:t>National clothes of India</a:t>
            </a:r>
            <a:endParaRPr lang="ru-RU" sz="4000" b="1" cap="all" dirty="0">
              <a:ln w="9000" cmpd="sng">
                <a:solidFill>
                  <a:srgbClr val="30E9FC"/>
                </a:solidFill>
                <a:prstDash val="solid"/>
              </a:ln>
              <a:solidFill>
                <a:srgbClr val="23D78E"/>
              </a:solidFill>
              <a:effectLst>
                <a:reflection blurRad="12700" stA="28000" endPos="45000" dist="1000" dir="5400000" sy="-100000" algn="bl" rotWithShape="0"/>
              </a:effectLst>
            </a:endParaRPr>
          </a:p>
        </p:txBody>
      </p:sp>
      <p:pic>
        <p:nvPicPr>
          <p:cNvPr id="6" name="Рисунок 5" descr="295077801a40.jpg"/>
          <p:cNvPicPr>
            <a:picLocks noChangeAspect="1"/>
          </p:cNvPicPr>
          <p:nvPr/>
        </p:nvPicPr>
        <p:blipFill>
          <a:blip r:embed="rId2" cstate="print"/>
          <a:stretch>
            <a:fillRect/>
          </a:stretch>
        </p:blipFill>
        <p:spPr>
          <a:xfrm>
            <a:off x="6948264" y="1556792"/>
            <a:ext cx="1728192" cy="3706055"/>
          </a:xfrm>
          <a:prstGeom prst="rect">
            <a:avLst/>
          </a:prstGeom>
        </p:spPr>
      </p:pic>
      <p:pic>
        <p:nvPicPr>
          <p:cNvPr id="7" name="Рисунок 6" descr="Sonu_at_Rafi_Resurrected.JPG"/>
          <p:cNvPicPr>
            <a:picLocks noChangeAspect="1"/>
          </p:cNvPicPr>
          <p:nvPr/>
        </p:nvPicPr>
        <p:blipFill>
          <a:blip r:embed="rId3" cstate="print"/>
          <a:stretch>
            <a:fillRect/>
          </a:stretch>
        </p:blipFill>
        <p:spPr>
          <a:xfrm>
            <a:off x="323528" y="1916832"/>
            <a:ext cx="2036338" cy="4130154"/>
          </a:xfrm>
          <a:prstGeom prst="rect">
            <a:avLst/>
          </a:prstGeom>
        </p:spPr>
      </p:pic>
      <p:pic>
        <p:nvPicPr>
          <p:cNvPr id="9" name="Рисунок 8" descr="x_e1d5956e.jpg"/>
          <p:cNvPicPr>
            <a:picLocks noChangeAspect="1"/>
          </p:cNvPicPr>
          <p:nvPr/>
        </p:nvPicPr>
        <p:blipFill>
          <a:blip r:embed="rId4" cstate="print"/>
          <a:srcRect b="11605"/>
          <a:stretch>
            <a:fillRect/>
          </a:stretch>
        </p:blipFill>
        <p:spPr>
          <a:xfrm>
            <a:off x="2483768" y="1412776"/>
            <a:ext cx="3188264" cy="2664296"/>
          </a:xfrm>
          <a:prstGeom prst="rect">
            <a:avLst/>
          </a:prstGeom>
        </p:spPr>
      </p:pic>
      <p:pic>
        <p:nvPicPr>
          <p:cNvPr id="10" name="Рисунок 9" descr="26843570_2.jpg"/>
          <p:cNvPicPr>
            <a:picLocks noChangeAspect="1"/>
          </p:cNvPicPr>
          <p:nvPr/>
        </p:nvPicPr>
        <p:blipFill>
          <a:blip r:embed="rId5" cstate="print"/>
          <a:stretch>
            <a:fillRect/>
          </a:stretch>
        </p:blipFill>
        <p:spPr>
          <a:xfrm>
            <a:off x="3635896" y="3717032"/>
            <a:ext cx="3282625" cy="2808312"/>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67544" y="620688"/>
            <a:ext cx="6192688" cy="792088"/>
          </a:xfrm>
          <a:prstGeom prst="roundRect">
            <a:avLst/>
          </a:prstGeom>
          <a:solidFill>
            <a:srgbClr val="FBDDEE"/>
          </a:solidFill>
          <a:ln>
            <a:solidFill>
              <a:srgbClr val="CD09D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rgbClr val="CD09D2"/>
                </a:solidFill>
                <a:latin typeface="MS Mincho" pitchFamily="49" charset="-128"/>
                <a:ea typeface="MS Mincho" pitchFamily="49" charset="-128"/>
              </a:rPr>
              <a:t>Women's clothing</a:t>
            </a:r>
            <a:endParaRPr lang="ru-RU" sz="2400" dirty="0">
              <a:solidFill>
                <a:srgbClr val="CD09D2"/>
              </a:solidFill>
              <a:latin typeface="MS Mincho" pitchFamily="49" charset="-128"/>
              <a:ea typeface="MS Mincho" pitchFamily="49" charset="-128"/>
            </a:endParaRPr>
          </a:p>
        </p:txBody>
      </p:sp>
      <p:sp>
        <p:nvSpPr>
          <p:cNvPr id="3" name="TextBox 2"/>
          <p:cNvSpPr txBox="1"/>
          <p:nvPr/>
        </p:nvSpPr>
        <p:spPr>
          <a:xfrm>
            <a:off x="611560" y="1700808"/>
            <a:ext cx="5184576" cy="1200329"/>
          </a:xfrm>
          <a:prstGeom prst="rect">
            <a:avLst/>
          </a:prstGeom>
          <a:noFill/>
        </p:spPr>
        <p:txBody>
          <a:bodyPr wrap="square" rtlCol="0">
            <a:spAutoFit/>
          </a:bodyPr>
          <a:lstStyle/>
          <a:p>
            <a:r>
              <a:rPr lang="en-US" dirty="0">
                <a:latin typeface="Dotum" pitchFamily="34" charset="-127"/>
                <a:ea typeface="Dotum" pitchFamily="34" charset="-127"/>
              </a:rPr>
              <a:t>Traditional Indian </a:t>
            </a:r>
            <a:r>
              <a:rPr lang="en-US" dirty="0" smtClean="0">
                <a:latin typeface="Dotum" pitchFamily="34" charset="-127"/>
                <a:ea typeface="Dotum" pitchFamily="34" charset="-127"/>
              </a:rPr>
              <a:t>women's </a:t>
            </a:r>
            <a:r>
              <a:rPr lang="en-US" dirty="0">
                <a:latin typeface="Dotum" pitchFamily="34" charset="-127"/>
                <a:ea typeface="Dotum" pitchFamily="34" charset="-127"/>
              </a:rPr>
              <a:t>clothing - Sari. This piece of fabric with a length of 4, 5 to 9 meters and a width of up to 1.2 meters, which is a special wrapped </a:t>
            </a:r>
            <a:r>
              <a:rPr lang="en-US" dirty="0" smtClean="0">
                <a:latin typeface="Dotum" pitchFamily="34" charset="-127"/>
                <a:ea typeface="Dotum" pitchFamily="34" charset="-127"/>
              </a:rPr>
              <a:t>around</a:t>
            </a:r>
            <a:r>
              <a:rPr lang="ru-RU" dirty="0" smtClean="0">
                <a:latin typeface="Dotum" pitchFamily="34" charset="-127"/>
                <a:ea typeface="Dotum" pitchFamily="34" charset="-127"/>
              </a:rPr>
              <a:t> </a:t>
            </a:r>
            <a:r>
              <a:rPr lang="en-US" dirty="0" smtClean="0">
                <a:latin typeface="Dotum" pitchFamily="34" charset="-127"/>
                <a:ea typeface="Dotum" pitchFamily="34" charset="-127"/>
              </a:rPr>
              <a:t>body</a:t>
            </a:r>
            <a:r>
              <a:rPr lang="en-US" dirty="0">
                <a:latin typeface="Dotum" pitchFamily="34" charset="-127"/>
                <a:ea typeface="Dotum" pitchFamily="34" charset="-127"/>
              </a:rPr>
              <a:t>.</a:t>
            </a:r>
            <a:endParaRPr lang="ru-RU" dirty="0">
              <a:latin typeface="Dotum" pitchFamily="34" charset="-127"/>
              <a:ea typeface="Dotum" pitchFamily="34" charset="-127"/>
            </a:endParaRPr>
          </a:p>
        </p:txBody>
      </p:sp>
      <p:pic>
        <p:nvPicPr>
          <p:cNvPr id="4" name="Рисунок 3" descr="x_d190240a.jpg"/>
          <p:cNvPicPr>
            <a:picLocks noChangeAspect="1"/>
          </p:cNvPicPr>
          <p:nvPr/>
        </p:nvPicPr>
        <p:blipFill>
          <a:blip r:embed="rId2" cstate="print"/>
          <a:stretch>
            <a:fillRect/>
          </a:stretch>
        </p:blipFill>
        <p:spPr>
          <a:xfrm>
            <a:off x="3635896" y="3068960"/>
            <a:ext cx="2199971" cy="3524622"/>
          </a:xfrm>
          <a:prstGeom prst="rect">
            <a:avLst/>
          </a:prstGeom>
        </p:spPr>
      </p:pic>
      <p:pic>
        <p:nvPicPr>
          <p:cNvPr id="5" name="Рисунок 4" descr="x_b24a5e3c.jpg"/>
          <p:cNvPicPr>
            <a:picLocks noChangeAspect="1"/>
          </p:cNvPicPr>
          <p:nvPr/>
        </p:nvPicPr>
        <p:blipFill>
          <a:blip r:embed="rId3" cstate="print"/>
          <a:stretch>
            <a:fillRect/>
          </a:stretch>
        </p:blipFill>
        <p:spPr>
          <a:xfrm>
            <a:off x="539552" y="3068960"/>
            <a:ext cx="2345858" cy="3524622"/>
          </a:xfrm>
          <a:prstGeom prst="rect">
            <a:avLst/>
          </a:prstGeom>
        </p:spPr>
      </p:pic>
      <p:pic>
        <p:nvPicPr>
          <p:cNvPr id="6" name="Рисунок 5" descr="x_a4174e46.jpg"/>
          <p:cNvPicPr>
            <a:picLocks noChangeAspect="1"/>
          </p:cNvPicPr>
          <p:nvPr/>
        </p:nvPicPr>
        <p:blipFill>
          <a:blip r:embed="rId4" cstate="print"/>
          <a:stretch>
            <a:fillRect/>
          </a:stretch>
        </p:blipFill>
        <p:spPr>
          <a:xfrm>
            <a:off x="6228184" y="1916832"/>
            <a:ext cx="2520280" cy="3796133"/>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par>
                          <p:cTn id="14" fill="hold">
                            <p:stCondLst>
                              <p:cond delay="1500"/>
                            </p:stCondLst>
                            <p:childTnLst>
                              <p:par>
                                <p:cTn id="15" presetID="3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900" decel="100000" fill="hold"/>
                                        <p:tgtEl>
                                          <p:spTgt spid="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11560" y="476672"/>
            <a:ext cx="6336704" cy="720080"/>
          </a:xfrm>
          <a:prstGeom prst="roundRect">
            <a:avLst/>
          </a:prstGeom>
          <a:solidFill>
            <a:srgbClr val="DEEFFA"/>
          </a:solidFill>
          <a:ln>
            <a:solidFill>
              <a:srgbClr val="198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987FF"/>
                </a:solidFill>
                <a:latin typeface="MS Mincho" pitchFamily="49" charset="-128"/>
                <a:ea typeface="MS Mincho" pitchFamily="49" charset="-128"/>
              </a:rPr>
              <a:t>Men's clothing</a:t>
            </a:r>
            <a:endParaRPr lang="ru-RU" sz="2400" dirty="0">
              <a:solidFill>
                <a:srgbClr val="1987FF"/>
              </a:solidFill>
              <a:latin typeface="MS Mincho" pitchFamily="49" charset="-128"/>
              <a:ea typeface="MS Mincho" pitchFamily="49" charset="-128"/>
            </a:endParaRPr>
          </a:p>
        </p:txBody>
      </p:sp>
      <p:sp>
        <p:nvSpPr>
          <p:cNvPr id="3" name="TextBox 2"/>
          <p:cNvSpPr txBox="1"/>
          <p:nvPr/>
        </p:nvSpPr>
        <p:spPr>
          <a:xfrm>
            <a:off x="611560" y="1484784"/>
            <a:ext cx="4176464" cy="1477328"/>
          </a:xfrm>
          <a:prstGeom prst="rect">
            <a:avLst/>
          </a:prstGeom>
          <a:noFill/>
        </p:spPr>
        <p:txBody>
          <a:bodyPr wrap="square" rtlCol="0">
            <a:spAutoFit/>
          </a:bodyPr>
          <a:lstStyle/>
          <a:p>
            <a:r>
              <a:rPr lang="en-US" dirty="0"/>
              <a:t>Dhoti is a traditional garment</a:t>
            </a:r>
            <a:r>
              <a:rPr lang="en-US" dirty="0" smtClean="0"/>
              <a:t>,</a:t>
            </a:r>
            <a:r>
              <a:rPr lang="ru-RU" dirty="0" smtClean="0"/>
              <a:t> </a:t>
            </a:r>
            <a:r>
              <a:rPr lang="en-US" dirty="0" smtClean="0"/>
              <a:t>which </a:t>
            </a:r>
            <a:r>
              <a:rPr lang="en-US" dirty="0"/>
              <a:t>mainly men wear in the villages. This clothing is held up by the belt around the waist. He can be with ornaments and patterns, as well as simple.</a:t>
            </a:r>
            <a:endParaRPr lang="ru-RU" dirty="0"/>
          </a:p>
        </p:txBody>
      </p:sp>
      <p:pic>
        <p:nvPicPr>
          <p:cNvPr id="4" name="Рисунок 3" descr="450px-Achan-dhoti-tipu-sultan-fort.jpg"/>
          <p:cNvPicPr>
            <a:picLocks noChangeAspect="1"/>
          </p:cNvPicPr>
          <p:nvPr/>
        </p:nvPicPr>
        <p:blipFill>
          <a:blip r:embed="rId2" cstate="print"/>
          <a:stretch>
            <a:fillRect/>
          </a:stretch>
        </p:blipFill>
        <p:spPr>
          <a:xfrm>
            <a:off x="5220072" y="1988840"/>
            <a:ext cx="2736304" cy="3648405"/>
          </a:xfrm>
          <a:prstGeom prst="rect">
            <a:avLst/>
          </a:prstGeom>
        </p:spPr>
      </p:pic>
      <p:pic>
        <p:nvPicPr>
          <p:cNvPr id="5" name="Рисунок 4" descr="12534-purab-kohli-wearing-a-dhoti-and-kurta.jpg"/>
          <p:cNvPicPr>
            <a:picLocks noChangeAspect="1"/>
          </p:cNvPicPr>
          <p:nvPr/>
        </p:nvPicPr>
        <p:blipFill>
          <a:blip r:embed="rId3" cstate="print"/>
          <a:stretch>
            <a:fillRect/>
          </a:stretch>
        </p:blipFill>
        <p:spPr>
          <a:xfrm>
            <a:off x="1835696" y="3068960"/>
            <a:ext cx="2304255" cy="3356992"/>
          </a:xfrm>
          <a:prstGeom prst="rect">
            <a:avLst/>
          </a:prstGeo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par>
                                <p:cTn id="22" presetID="5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Scale>
                                      <p:cBhvr>
                                        <p:cTn id="2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gtEl>
                                        <p:attrNameLst>
                                          <p:attrName>ppt_x</p:attrName>
                                          <p:attrName>ppt_y</p:attrName>
                                        </p:attrNameLst>
                                      </p:cBhvr>
                                    </p:animMotion>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1021</TotalTime>
  <Words>400</Words>
  <Application>Microsoft Office PowerPoint</Application>
  <PresentationFormat>Экран (4:3)</PresentationFormat>
  <Paragraphs>23</Paragraphs>
  <Slides>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Изящная</vt:lpstr>
      <vt:lpstr>INDIA</vt:lpstr>
      <vt:lpstr>Слайд 2</vt:lpstr>
      <vt:lpstr>Слайд 3</vt:lpstr>
      <vt:lpstr>Слайд 4</vt:lpstr>
      <vt:lpstr>Слайд 5</vt:lpstr>
      <vt:lpstr>Слайд 6</vt:lpstr>
      <vt:lpstr>Слайд 7</vt:lpstr>
      <vt:lpstr>Слайд 8</vt:lpstr>
      <vt:lpstr>Слайд 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Настя</dc:creator>
  <cp:lastModifiedBy>Настя</cp:lastModifiedBy>
  <cp:revision>103</cp:revision>
  <dcterms:created xsi:type="dcterms:W3CDTF">2014-04-12T08:21:41Z</dcterms:created>
  <dcterms:modified xsi:type="dcterms:W3CDTF">2014-04-13T13:03:07Z</dcterms:modified>
</cp:coreProperties>
</file>