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2"/>
  </p:notesMasterIdLst>
  <p:sldIdLst>
    <p:sldId id="256" r:id="rId2"/>
    <p:sldId id="311" r:id="rId3"/>
    <p:sldId id="260" r:id="rId4"/>
    <p:sldId id="261" r:id="rId5"/>
    <p:sldId id="262" r:id="rId6"/>
    <p:sldId id="263" r:id="rId7"/>
    <p:sldId id="264" r:id="rId8"/>
    <p:sldId id="265" r:id="rId9"/>
    <p:sldId id="31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96" r:id="rId28"/>
    <p:sldId id="297" r:id="rId29"/>
    <p:sldId id="302" r:id="rId30"/>
    <p:sldId id="303" r:id="rId3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54" autoAdjust="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553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50735-17D3-4834-A4E3-2B93116F10D7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1C3AC-8228-4B51-A2A6-1E62B6F5CE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41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524000"/>
            <a:ext cx="8015068" cy="2868168"/>
          </a:xfrm>
        </p:spPr>
        <p:txBody>
          <a:bodyPr>
            <a:noAutofit/>
          </a:bodyPr>
          <a:lstStyle/>
          <a:p>
            <a:r>
              <a:rPr lang="ru-RU" sz="8800" cap="none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Признаки </a:t>
            </a:r>
            <a:r>
              <a:rPr lang="ru-RU" sz="8800" cap="none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делимости </a:t>
            </a:r>
            <a:r>
              <a:rPr lang="ru-RU" sz="8800" cap="none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tx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чисел</a:t>
            </a:r>
            <a:endParaRPr lang="ru-RU" sz="8800" cap="none" dirty="0">
              <a:ln w="18000">
                <a:solidFill>
                  <a:schemeClr val="bg1"/>
                </a:solidFill>
                <a:prstDash val="solid"/>
                <a:miter lim="800000"/>
              </a:ln>
              <a:noFill/>
              <a:effectLst>
                <a:glow rad="101600">
                  <a:schemeClr val="tx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r>
              <a:rPr lang="ru-RU" sz="66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Пример: </a:t>
            </a:r>
            <a:endParaRPr lang="ru-RU" sz="66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1</a:t>
            </a: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92</a:t>
            </a:r>
            <a:endParaRPr lang="ru-RU" sz="44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en-US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</a:t>
            </a: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9+1=10</a:t>
            </a:r>
            <a:r>
              <a:rPr lang="en-US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-</a:t>
            </a: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четное число, значит, 92 делится на 4 без остатка.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2</a:t>
            </a: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68</a:t>
            </a:r>
            <a:endParaRPr lang="ru-RU" sz="44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6+4=10- четно число, значит, 68 делится на 4 без остатка.</a:t>
            </a:r>
            <a:endParaRPr lang="ru-RU" sz="44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5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2057400"/>
            <a:ext cx="3733800" cy="43983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Число делится на 5 только тогда, когда его последняя цифра 5 или 0.</a:t>
            </a:r>
            <a:endParaRPr lang="ru-RU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1026" name="Picture 2" descr="F:\картинки\0_21b8e_96d3668f_L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017592" cy="441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7467600" cy="62453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None/>
            </a:pPr>
            <a:r>
              <a:rPr lang="ru-RU" sz="66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  </a:t>
            </a:r>
            <a:r>
              <a:rPr lang="ru-RU" sz="66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		Пример</a:t>
            </a:r>
            <a:r>
              <a:rPr lang="ru-RU" sz="66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:</a:t>
            </a:r>
          </a:p>
          <a:p>
            <a:pPr>
              <a:buNone/>
            </a:pPr>
            <a:r>
              <a:rPr lang="ru-RU" sz="40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</a:t>
            </a: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1) 1380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Число 1380 оканчивается нулем, значит, число 1380 делится на 5 без остатка.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2)24715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Число 24715 оканчивается пятеркой, значит, число 24715 делится на 5 без остатка.</a:t>
            </a:r>
            <a:endParaRPr lang="ru-RU" sz="40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6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981200"/>
            <a:ext cx="3962400" cy="4876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</a:t>
            </a:r>
            <a:r>
              <a:rPr lang="ru-RU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Число делится на 6 тогда, когда оно делится и на 2, и на 3(то есть, если оно четное и сумма его цифр делится на 3).</a:t>
            </a:r>
            <a:endParaRPr lang="ru-RU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2050" name="Picture 2" descr="F:\картинки\0_6d569_5085bbc0_XL.png"/>
          <p:cNvPicPr>
            <a:picLocks noChangeAspect="1" noChangeArrowheads="1"/>
          </p:cNvPicPr>
          <p:nvPr/>
        </p:nvPicPr>
        <p:blipFill rotWithShape="1">
          <a:blip r:embed="rId2"/>
          <a:srcRect r="1805"/>
          <a:stretch/>
        </p:blipFill>
        <p:spPr bwMode="auto">
          <a:xfrm>
            <a:off x="4267200" y="1752600"/>
            <a:ext cx="4269897" cy="4000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7467600" cy="61691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None/>
            </a:pPr>
            <a:r>
              <a:rPr lang="ru-RU" sz="66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Пример: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948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Число 948 является чётным и сума его цифр,  9+4+8=21 делится на 3, значит, число 948 делится на 6 без остатка</a:t>
            </a:r>
            <a:r>
              <a:rPr lang="ru-RU" sz="40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ru-RU" sz="4000" b="1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143000"/>
          </a:xfrm>
        </p:spPr>
        <p:txBody>
          <a:bodyPr>
            <a:noAutofit/>
          </a:bodyPr>
          <a:lstStyle/>
          <a:p>
            <a: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Признаки </a:t>
            </a:r>
            <a: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делимости</a:t>
            </a:r>
            <a:b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</a:br>
            <a: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               на 7.</a:t>
            </a:r>
            <a:endParaRPr lang="ru-RU" sz="4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905000"/>
            <a:ext cx="4191000" cy="47031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Число делится на 7 тогда и только тогда, когда результат вычитания удвоенной последней цифры из этого числа  без последней цифры делится на 7.</a:t>
            </a:r>
            <a:endParaRPr lang="ru-RU" sz="3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3074" name="Picture 2" descr="F:\картинки\0_515c2_9706975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66365"/>
            <a:ext cx="3554281" cy="529163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r>
              <a:rPr lang="ru-RU" sz="66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  Пример:</a:t>
            </a:r>
            <a:endParaRPr lang="ru-RU" sz="66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364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36-(4·2)=28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28:7=4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Значит, число 364 делится на 7 без остатка.</a:t>
            </a:r>
            <a:endParaRPr lang="ru-RU" sz="44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8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905000"/>
            <a:ext cx="3962400" cy="46269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  Число делится на 8 тогда и только тогда, когда число, образованное тремя его последними цифрами, делится на 8.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4098" name="Picture 2" descr="F:\картинки\skola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828800"/>
            <a:ext cx="4099212" cy="37576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Пример:</a:t>
            </a:r>
            <a:endParaRPr lang="ru-RU" sz="6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lvl="4" indent="-41148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en-US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24816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816:8=102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Значит, число 24816 делится на 8 без остатка.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  Признак делимости на 8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828800"/>
            <a:ext cx="4495800" cy="46269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Чтобы узнать, делится ли трехзначное число на 8, можно половину единиц прибавить к десяткам. У получившегося числа также половину единиц прибавить к десяткам. Если </a:t>
            </a:r>
            <a:r>
              <a:rPr lang="ru-RU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и</a:t>
            </a:r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тоговая сумма делится на 2, значит число делится на 8.</a:t>
            </a:r>
            <a:endParaRPr lang="ru-RU" sz="28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9218" name="Picture 2" descr="F:\картинки\antn02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40236" y="2133600"/>
            <a:ext cx="4098964" cy="34213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52400"/>
            <a:ext cx="7467600" cy="6245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effectLst>
                  <a:glow rad="101600">
                    <a:schemeClr val="tx1">
                      <a:lumMod val="95000"/>
                      <a:alpha val="60000"/>
                    </a:schemeClr>
                  </a:glow>
                </a:effectLst>
                <a:latin typeface="Gabriola" pitchFamily="82" charset="0"/>
              </a:rPr>
              <a:t>   </a:t>
            </a:r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lumMod val="95000"/>
                      <a:alpha val="60000"/>
                    </a:schemeClr>
                  </a:glow>
                </a:effectLst>
                <a:latin typeface="Gabriola" pitchFamily="82" charset="0"/>
              </a:rPr>
              <a:t>Признак делимости </a:t>
            </a:r>
            <a:endParaRPr lang="ru-RU" sz="5400" dirty="0" smtClean="0">
              <a:effectLst>
                <a:glow rad="101600">
                  <a:schemeClr val="tx1">
                    <a:lumMod val="95000"/>
                    <a:alpha val="60000"/>
                  </a:schemeClr>
                </a:glow>
              </a:effectLst>
              <a:latin typeface="Gabriola" pitchFamily="82" charset="0"/>
            </a:endParaRPr>
          </a:p>
          <a:p>
            <a:pPr algn="ctr">
              <a:buNone/>
            </a:pP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abriola" pitchFamily="82" charset="0"/>
              </a:rPr>
              <a:t>это 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abriola" pitchFamily="82" charset="0"/>
              </a:rPr>
              <a:t>алгоритм, позволяющий сравнительно быстро определить, является ли число кратным заранее заданному.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Пример:</a:t>
            </a:r>
            <a:endParaRPr lang="ru-RU" sz="6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  952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95+1=96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9+3=12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12:2=6(делится на 2)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Значит, 952 делится на 8.</a:t>
            </a:r>
            <a:endParaRPr lang="ru-RU" sz="44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9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533400" y="2057400"/>
            <a:ext cx="4419600" cy="4322136"/>
          </a:xfrm>
        </p:spPr>
        <p:txBody>
          <a:bodyPr>
            <a:noAutofit/>
          </a:bodyPr>
          <a:lstStyle/>
          <a:p>
            <a:pPr lvl="3" algn="ctr">
              <a:buNone/>
            </a:pPr>
            <a:r>
              <a:rPr lang="ru-RU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Число делится на 9 тогда и только тогда, когда сумма его цифр делится на 9 без остатка.</a:t>
            </a:r>
            <a:endParaRPr lang="ru-RU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5123" name="Picture 3" descr="F:\картинки\0_802d8_53263e94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2296789"/>
            <a:ext cx="4452047" cy="36642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Пример:</a:t>
            </a:r>
            <a:endParaRPr lang="ru-RU" sz="66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       27891 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2+7+8+9+1=27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27:9=3 </a:t>
            </a:r>
          </a:p>
          <a:p>
            <a:endParaRPr lang="ru-RU" sz="32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32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Сумма делится на 9, значит, число 27891 делится </a:t>
            </a:r>
          </a:p>
          <a:p>
            <a:pPr>
              <a:buNone/>
            </a:pPr>
            <a:r>
              <a:rPr lang="ru-RU" sz="32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на 9 без остатка.</a:t>
            </a:r>
            <a:endParaRPr lang="ru-RU" sz="32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1143000"/>
          </a:xfrm>
        </p:spPr>
        <p:txBody>
          <a:bodyPr>
            <a:normAutofit/>
          </a:bodyPr>
          <a:lstStyle/>
          <a:p>
            <a:r>
              <a:rPr lang="ru-RU" sz="48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10</a:t>
            </a:r>
            <a:endParaRPr lang="ru-RU" sz="48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4495800" cy="4855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Число делится на 10 тогда и только тогда, когда оно оканчивается на ноль.</a:t>
            </a:r>
            <a:endParaRPr lang="ru-RU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6146" name="Picture 2" descr="F:\картинки\25747205_1211722968_13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057400"/>
            <a:ext cx="3769959" cy="3515487"/>
          </a:xfrm>
          <a:prstGeom prst="roundRect">
            <a:avLst>
              <a:gd name="adj" fmla="val 1895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8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Пример:</a:t>
            </a:r>
            <a:endParaRPr lang="ru-RU" sz="8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1</a:t>
            </a: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17310</a:t>
            </a:r>
            <a:endParaRPr lang="ru-RU" sz="28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Число 17310 оканчивается на ноль, значит, число 17310 делится на десять без остатка.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2</a:t>
            </a: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236810</a:t>
            </a:r>
            <a:endParaRPr lang="ru-RU" sz="28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Число 236810 оканчивается на ноль, значит, число 236810 делится на десять без остатка. </a:t>
            </a:r>
          </a:p>
          <a:p>
            <a:pPr>
              <a:buNone/>
            </a:pPr>
            <a:r>
              <a:rPr lang="ru-RU" sz="2800" dirty="0" smtClean="0"/>
              <a:t>  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11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76400"/>
            <a:ext cx="4724400" cy="47793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На 11 делятся только те числа, у которых сумма цифр занимающих нечетные места, </a:t>
            </a: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равна </a:t>
            </a: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сумме цифр, занимающих четные </a:t>
            </a: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места</a:t>
            </a:r>
            <a:r>
              <a:rPr lang="ru-RU" sz="32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.</a:t>
            </a:r>
            <a:endParaRPr lang="ru-RU" sz="3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7170" name="Picture 2" descr="F:\картинки\school_pencil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76400"/>
            <a:ext cx="4271661" cy="447591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Пример:</a:t>
            </a:r>
            <a:endParaRPr lang="ru-RU" sz="6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371600"/>
            <a:ext cx="8229600" cy="470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/>
              <a:t>      </a:t>
            </a: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1)103785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1+3+8=12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0+7+5=12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Значит, 103785 делится на11 без остатка.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2)9163627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9+6+6+7=28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1+3+2=6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28-6=22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22:11=2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Значит,9163627 делится на 11 без остатка.</a:t>
            </a:r>
            <a:endParaRPr lang="ru-RU" sz="28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20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2133600"/>
            <a:ext cx="4800600" cy="3657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Число делится на 20 тогда и только тогда, когда оно оканчивается на 0 и его предпоследняя цифра делится на 2.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13315" name="Picture 3" descr="F:\картинки\0_938b4_7eb8ce58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362200"/>
            <a:ext cx="3962400" cy="33926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Пример:</a:t>
            </a:r>
            <a:endParaRPr lang="ru-RU" sz="6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57400"/>
            <a:ext cx="7239000" cy="4398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  2740.</a:t>
            </a:r>
          </a:p>
          <a:p>
            <a:pPr>
              <a:buNone/>
            </a:pPr>
            <a:r>
              <a:rPr lang="ru-RU" sz="44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Число  делится на 20, так как оканчивается на 0 и 4 – четное число.</a:t>
            </a:r>
            <a:endParaRPr lang="ru-RU" sz="44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1143000"/>
          </a:xfrm>
        </p:spPr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99</a:t>
            </a:r>
            <a:endParaRPr lang="ru-RU" sz="54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600200"/>
            <a:ext cx="5181600" cy="4855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 Разобьем число на группы по 2 цифры справа налево ( в самой левой группе может быть одна цифра) и найдем сумму этих групп, считая   их двухзначными числами. Если эта сумма делится на 99, то и само число делится на 99.</a:t>
            </a:r>
            <a:endParaRPr lang="ru-RU" sz="3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15363" name="Picture 3" descr="F:\картинки\c09-3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438400" cy="39014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Autofit/>
          </a:bodyPr>
          <a:lstStyle/>
          <a:p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2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295400"/>
            <a:ext cx="4343400" cy="51785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  Число делиться на 2 тогда и только тогда, когда его последняя цифра делиться на 2, то есть является четной.</a:t>
            </a:r>
            <a:endParaRPr lang="ru-RU" sz="36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027" name="Picture 3" descr="F:\картинки\0_3a853_8bfbf0e6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447800"/>
            <a:ext cx="2692991" cy="47736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Пример:</a:t>
            </a:r>
            <a:endParaRPr lang="ru-RU" sz="60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  122166</a:t>
            </a:r>
          </a:p>
          <a:p>
            <a:pPr>
              <a:buNone/>
            </a:pPr>
            <a:r>
              <a:rPr lang="ru-RU" sz="36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12+21+66=99</a:t>
            </a:r>
          </a:p>
          <a:p>
            <a:pPr>
              <a:buNone/>
            </a:pPr>
            <a:r>
              <a:rPr lang="ru-RU" sz="36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Число  99 делится на 99, значит, 122166 делится на 99 без остатка.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7467600" cy="6245352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None/>
            </a:pPr>
            <a:r>
              <a:rPr lang="en-US" sz="6600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</a:t>
            </a:r>
            <a:r>
              <a:rPr lang="ru-RU" sz="66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Пример:</a:t>
            </a:r>
            <a:endParaRPr lang="ru-RU" sz="6600" dirty="0" smtClean="0">
              <a:ln w="18000">
                <a:solidFill>
                  <a:srgbClr val="92D05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28</a:t>
            </a:r>
            <a:endParaRPr lang="ru-RU" sz="40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8- четное число, значит, 28 делится на 2 без остатка.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2)1346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6-четное число, значит, 1346 делится на 2 без остатка.</a:t>
            </a:r>
            <a:endParaRPr lang="ru-RU" sz="40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3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524000"/>
            <a:ext cx="3733800" cy="48555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Число делиться на 3 тогда и только тогда , когда сумма его цифр делиться на 3 без остатка.</a:t>
            </a:r>
            <a:endParaRPr lang="ru-RU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2050" name="Picture 2" descr="F:\картинки\0_6d84c_76d3bc7f_XL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78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3221878" cy="381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7467600" cy="6169152"/>
          </a:xfrm>
        </p:spPr>
        <p:txBody>
          <a:bodyPr>
            <a:normAutofit fontScale="92500"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buNone/>
            </a:pPr>
            <a:r>
              <a:rPr lang="en-US" sz="71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  </a:t>
            </a:r>
            <a:r>
              <a:rPr lang="ru-RU" sz="71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		</a:t>
            </a:r>
            <a:r>
              <a:rPr lang="ru-RU" sz="71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Пример</a:t>
            </a:r>
            <a:r>
              <a:rPr lang="ru-RU" sz="7100" b="1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: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1)723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7+2+3=12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12 делится на 3 без остатка,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значит, 723 делится на 3. 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 2)2364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2+3+6+4=15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15 делится на 3 без остатка  значит, 2364 делится на 3. </a:t>
            </a:r>
            <a:endParaRPr lang="ru-RU" sz="40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 делимости на 4</a:t>
            </a:r>
            <a:endParaRPr lang="ru-RU" sz="66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600200"/>
            <a:ext cx="4419600" cy="48555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Число делиться на 4 тогда и только тогда, когда две его последние цифры составляют число, которое делиться на 4 </a:t>
            </a:r>
            <a:endParaRPr lang="ru-RU" sz="4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3074" name="Picture 2" descr="F:\картинки\0_84c1d_1408ba0c_XL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4953000" y="2133600"/>
            <a:ext cx="3124200" cy="3581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/>
          <a:p>
            <a:r>
              <a:rPr lang="ru-RU" sz="6600" dirty="0" smtClean="0">
                <a:ln w="18000">
                  <a:solidFill>
                    <a:srgbClr val="92D050"/>
                  </a:solidFill>
                  <a:prstDash val="solid"/>
                  <a:miter lim="800000"/>
                </a:ln>
                <a:noFill/>
                <a:effectLst>
                  <a:glow rad="101600">
                    <a:schemeClr val="bg1">
                      <a:alpha val="6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abriola" pitchFamily="82" charset="0"/>
              </a:rPr>
              <a:t>     Пример:</a:t>
            </a:r>
            <a:endParaRPr lang="ru-RU" sz="6600" dirty="0">
              <a:ln w="18000">
                <a:solidFill>
                  <a:srgbClr val="92D050"/>
                </a:solidFill>
                <a:prstDash val="solid"/>
                <a:miter lim="800000"/>
              </a:ln>
              <a:noFill/>
              <a:effectLst>
                <a:glow rad="101600">
                  <a:schemeClr val="bg1">
                    <a:alpha val="6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1</a:t>
            </a: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716</a:t>
            </a:r>
            <a:endParaRPr lang="ru-RU" sz="40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16 делится на 4, значит, число 716 делится на 4 без остатка .</a:t>
            </a: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  2</a:t>
            </a: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) 35636</a:t>
            </a:r>
            <a:endParaRPr lang="ru-RU" sz="4000" dirty="0" smtClean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  <a:p>
            <a:pPr>
              <a:buNone/>
            </a:pPr>
            <a:r>
              <a:rPr lang="ru-RU" sz="4000" dirty="0" smtClean="0">
                <a:ln w="1841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</a:rPr>
              <a:t>  36 делится на 4, значит, число 35636 делится на 4 без остатка. </a:t>
            </a:r>
            <a:endParaRPr lang="ru-RU" sz="4000" dirty="0">
              <a:ln w="18415" cmpd="sng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239000" cy="1143000"/>
          </a:xfrm>
        </p:spPr>
        <p:txBody>
          <a:bodyPr>
            <a:normAutofit/>
          </a:bodyPr>
          <a:lstStyle/>
          <a:p>
            <a:r>
              <a:rPr lang="ru-RU" sz="5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Gabriola" pitchFamily="82" charset="0"/>
              </a:rPr>
              <a:t>Признаки делимости на 4</a:t>
            </a:r>
            <a:endParaRPr lang="ru-RU" sz="6000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76400"/>
            <a:ext cx="3962400" cy="470313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Gabriola" pitchFamily="82" charset="0"/>
              </a:rPr>
              <a:t>    Чтобы узнать делится ли двухзначное число на 4, можно половину единиц прибавить к десяткам – если сумма делится на 2, значит, число делится на 4.</a:t>
            </a:r>
          </a:p>
          <a:p>
            <a:pPr algn="ctr"/>
            <a:endParaRPr lang="ru-RU" sz="3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Gabriola" pitchFamily="82" charset="0"/>
            </a:endParaRPr>
          </a:p>
        </p:txBody>
      </p:sp>
      <p:pic>
        <p:nvPicPr>
          <p:cNvPr id="10242" name="Picture 2" descr="F:\картинки\a65b9078a272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314" l="0" r="9933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3732780" cy="37203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737</TotalTime>
  <Words>796</Words>
  <Application>Microsoft Office PowerPoint</Application>
  <PresentationFormat>Экран (4:3)</PresentationFormat>
  <Paragraphs>108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Признаки делимости чисел</vt:lpstr>
      <vt:lpstr>Презентация PowerPoint</vt:lpstr>
      <vt:lpstr>Признак делимости на 2</vt:lpstr>
      <vt:lpstr>Презентация PowerPoint</vt:lpstr>
      <vt:lpstr>Признак делимости на 3</vt:lpstr>
      <vt:lpstr>Презентация PowerPoint</vt:lpstr>
      <vt:lpstr>Признак делимости на 4</vt:lpstr>
      <vt:lpstr>     Пример:</vt:lpstr>
      <vt:lpstr>Признаки делимости на 4</vt:lpstr>
      <vt:lpstr>     Пример: </vt:lpstr>
      <vt:lpstr>Признак делимости на 5</vt:lpstr>
      <vt:lpstr>Презентация PowerPoint</vt:lpstr>
      <vt:lpstr>Признак делимости на 6</vt:lpstr>
      <vt:lpstr>Презентация PowerPoint</vt:lpstr>
      <vt:lpstr>Признаки делимости                на 7.</vt:lpstr>
      <vt:lpstr>       Пример:</vt:lpstr>
      <vt:lpstr>Признак делимости на 8</vt:lpstr>
      <vt:lpstr> Пример:</vt:lpstr>
      <vt:lpstr>  Признак делимости на 8</vt:lpstr>
      <vt:lpstr>Пример:</vt:lpstr>
      <vt:lpstr>Признак делимости на 9</vt:lpstr>
      <vt:lpstr>  Пример:</vt:lpstr>
      <vt:lpstr>Признак делимости на 10</vt:lpstr>
      <vt:lpstr>Пример:</vt:lpstr>
      <vt:lpstr>Признак делимости на 11</vt:lpstr>
      <vt:lpstr>Пример:</vt:lpstr>
      <vt:lpstr>Признак делимости на 20</vt:lpstr>
      <vt:lpstr>Пример:</vt:lpstr>
      <vt:lpstr>Признак делимости на 99</vt:lpstr>
      <vt:lpstr>Пример: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Признаки делимости чисел</dc:title>
  <dc:creator>Олег</dc:creator>
  <cp:lastModifiedBy>Олег</cp:lastModifiedBy>
  <cp:revision>82</cp:revision>
  <dcterms:modified xsi:type="dcterms:W3CDTF">2014-04-13T21:11:54Z</dcterms:modified>
</cp:coreProperties>
</file>