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4660"/>
  </p:normalViewPr>
  <p:slideViewPr>
    <p:cSldViewPr>
      <p:cViewPr>
        <p:scale>
          <a:sx n="64" d="100"/>
          <a:sy n="64" d="100"/>
        </p:scale>
        <p:origin x="-107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454D9-A9FD-453A-B23F-EA014A831199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04593-FE03-45A1-A4FC-4BB7DCB007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1898E-085A-423C-98B8-5B6BF74ADE22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9D9D1-C496-4442-91E9-975B0531A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78DDA-C0AF-4A5D-A14F-0734AA228BFE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C478-B3D6-46D6-9ABE-3ABCE8DA2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CE49C-3BCA-4C55-97DB-F4F99C0E9655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6E7AD-FCCD-48B8-98DC-040CC04EB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E3263-CF33-4049-A1D8-8D942C4FBF81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E42DE-F564-4C93-B78F-711EC349E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EE4ED-1EEB-4E59-855E-75DFCEBFB7B2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7E268-9E65-4220-B926-AF7A6A67E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9E6A6-1BE2-4EA0-8382-9C2B2D84A010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DD1E1-3D9B-4169-9D7D-9CACC4A7F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9E4A1-AF4A-4CD1-8C4B-72CA3C0F6BCD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98775-4AFB-4CB1-A8BB-69553398C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ED45-9E00-4157-B7C3-A06062A3CEEA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C6C32-356E-45D0-9DA1-A7566F5A0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FBFEB-7F15-4F32-845F-628A342E1DC3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0414-8B03-4CDE-B71C-5DE127BB5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89284-56C8-467A-AAB2-198C575B5B64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552CC-2FA1-477B-9975-46964A803A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F075EDBB-5A19-4961-B3C1-4B1F7026D6D0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3C51358E-509D-42B1-81AC-3E748FCF0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8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50" y="53975"/>
            <a:ext cx="9037638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освіти і науки, молоді та спорту України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освіти і науки Київської обласної державної адміністрації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 обласний комунальний позашкільний навчальний заклад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«Мала академія наук»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Відділення: математики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Секція: математики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НОВІ ВИДИ </a:t>
            </a:r>
            <a:r>
              <a:rPr lang="uk-UA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ЧОТИРИКУТНИКІВ</a:t>
            </a:r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ЇХ </a:t>
            </a:r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+mn-lt"/>
              </a:rPr>
              <a:t> </a:t>
            </a:r>
            <a:endParaRPr lang="ru-RU" dirty="0">
              <a:latin typeface="+mn-lt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5364163" y="2852738"/>
            <a:ext cx="3529012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Автор: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Мітічкін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Дмитро Сергійович, учень 32 групи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Науковий керівник: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Пихтар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Микола Петрович, кандидат педагогічних наук, доцент кафедри комп’ютерних наук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Славутицької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філії НТУУ «КПІ», учитель математики вищої категорії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Славутицького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ліцею, Заслужений учитель України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Рецензент: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Шишкіна Ірина Олександрівна,</a:t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учитель математики вищої категорії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Славутицького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ліцею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Славутицької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міської ради Київської області, «Учитель-методист»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исунок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16" y="1664804"/>
            <a:ext cx="3667834" cy="2668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Рисунок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282" y="1653790"/>
            <a:ext cx="3672408" cy="2664296"/>
          </a:xfrm>
          <a:prstGeom prst="rect">
            <a:avLst/>
          </a:prstGeom>
          <a:noFill/>
          <a:ln w="6350">
            <a:solidFill>
              <a:srgbClr val="C0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4978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itchFamily="18" charset="0"/>
              </a:rPr>
              <a:t>2.1 Означення опуклого </a:t>
            </a:r>
            <a:r>
              <a:rPr lang="uk-UA" b="1" dirty="0" smtClean="0">
                <a:latin typeface="Times New Roman" pitchFamily="18" charset="0"/>
              </a:rPr>
              <a:t>еліптичного чотирикутника </a:t>
            </a:r>
            <a:r>
              <a:rPr lang="uk-UA" b="1" dirty="0">
                <a:latin typeface="Times New Roman" pitchFamily="18" charset="0"/>
              </a:rPr>
              <a:t>та його властивості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07913"/>
            <a:ext cx="6744854" cy="452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640"/>
            <a:ext cx="4643198" cy="329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674" y="3515884"/>
            <a:ext cx="5153025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48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4978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itchFamily="18" charset="0"/>
              </a:rPr>
              <a:t>2.1 Означення </a:t>
            </a:r>
            <a:r>
              <a:rPr lang="uk-UA" b="1" dirty="0" err="1" smtClean="0">
                <a:latin typeface="Times New Roman" pitchFamily="18" charset="0"/>
              </a:rPr>
              <a:t>неопуклого</a:t>
            </a:r>
            <a:r>
              <a:rPr lang="uk-UA" b="1" dirty="0" smtClean="0">
                <a:latin typeface="Times New Roman" pitchFamily="18" charset="0"/>
              </a:rPr>
              <a:t> гіперболічного чотирикутника </a:t>
            </a:r>
            <a:r>
              <a:rPr lang="uk-UA" b="1" dirty="0">
                <a:latin typeface="Times New Roman" pitchFamily="18" charset="0"/>
              </a:rPr>
              <a:t>та його властивості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60551"/>
            <a:ext cx="6264696" cy="4866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03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37423"/>
            <a:ext cx="5616624" cy="436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69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22" y="1263356"/>
            <a:ext cx="7208580" cy="410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9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41"/>
          <p:cNvSpPr>
            <a:spLocks noChangeArrowheads="1"/>
          </p:cNvSpPr>
          <p:nvPr/>
        </p:nvSpPr>
        <p:spPr bwMode="auto">
          <a:xfrm>
            <a:off x="251520" y="416567"/>
            <a:ext cx="878497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.4. Основні теореми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Теорема 1.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Параболічний чотирикутник описаний тоді і тільки тоді, коли його діагоналі перпендикулярні</a:t>
            </a:r>
            <a:r>
              <a: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232" name="Picture 40" descr="Рисунок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04864"/>
            <a:ext cx="4953744" cy="3831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84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Рисунок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88840"/>
            <a:ext cx="5202832" cy="377624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548680"/>
            <a:ext cx="878497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Теорема 2.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Вершини параболічного (гіперболічного, еліптичного) чотирикутника лежать на одному колі тоді і тільки тоді, коли осі парабол (гіпербол, еліпсів) перпендикулярні.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95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1667799" y="2017482"/>
            <a:ext cx="5281260" cy="3641208"/>
            <a:chOff x="1880" y="8054"/>
            <a:chExt cx="5900" cy="4400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880" y="8054"/>
              <a:ext cx="5900" cy="4400"/>
            </a:xfrm>
            <a:prstGeom prst="rect">
              <a:avLst/>
            </a:prstGeom>
            <a:noFill/>
            <a:ln w="9525">
              <a:solidFill>
                <a:srgbClr val="BFBFB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2180" y="9037"/>
              <a:ext cx="5080" cy="202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3681" y="9037"/>
              <a:ext cx="2020" cy="20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Oval 15"/>
            <p:cNvSpPr>
              <a:spLocks noChangeArrowheads="1"/>
            </p:cNvSpPr>
            <p:nvPr/>
          </p:nvSpPr>
          <p:spPr bwMode="auto">
            <a:xfrm rot="-2949300">
              <a:off x="2686" y="9049"/>
              <a:ext cx="3987" cy="1998"/>
            </a:xfrm>
            <a:prstGeom prst="ellipse">
              <a:avLst/>
            </a:prstGeom>
            <a:noFill/>
            <a:ln w="9525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11280" name="AutoShape 16"/>
            <p:cNvCxnSpPr>
              <a:cxnSpLocks noChangeShapeType="1"/>
            </p:cNvCxnSpPr>
            <p:nvPr/>
          </p:nvCxnSpPr>
          <p:spPr bwMode="auto">
            <a:xfrm>
              <a:off x="4260" y="9037"/>
              <a:ext cx="820" cy="2020"/>
            </a:xfrm>
            <a:prstGeom prst="straightConnector1">
              <a:avLst/>
            </a:prstGeom>
            <a:noFill/>
            <a:ln w="9525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1" name="AutoShape 17"/>
            <p:cNvCxnSpPr>
              <a:cxnSpLocks noChangeShapeType="1"/>
            </p:cNvCxnSpPr>
            <p:nvPr/>
          </p:nvCxnSpPr>
          <p:spPr bwMode="auto">
            <a:xfrm flipH="1">
              <a:off x="3220" y="9243"/>
              <a:ext cx="2960" cy="1600"/>
            </a:xfrm>
            <a:prstGeom prst="straightConnector1">
              <a:avLst/>
            </a:prstGeom>
            <a:noFill/>
            <a:ln w="9525">
              <a:solidFill>
                <a:srgbClr val="92D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2" name="AutoShape 18"/>
            <p:cNvCxnSpPr>
              <a:cxnSpLocks noChangeShapeType="1"/>
            </p:cNvCxnSpPr>
            <p:nvPr/>
          </p:nvCxnSpPr>
          <p:spPr bwMode="auto">
            <a:xfrm flipV="1">
              <a:off x="3380" y="8543"/>
              <a:ext cx="2580" cy="3040"/>
            </a:xfrm>
            <a:prstGeom prst="straightConnector1">
              <a:avLst/>
            </a:prstGeom>
            <a:noFill/>
            <a:ln w="9525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3" name="AutoShape 19"/>
            <p:cNvCxnSpPr>
              <a:cxnSpLocks noChangeShapeType="1"/>
            </p:cNvCxnSpPr>
            <p:nvPr/>
          </p:nvCxnSpPr>
          <p:spPr bwMode="auto">
            <a:xfrm>
              <a:off x="3900" y="9403"/>
              <a:ext cx="1560" cy="1320"/>
            </a:xfrm>
            <a:prstGeom prst="straightConnector1">
              <a:avLst/>
            </a:prstGeom>
            <a:noFill/>
            <a:ln w="9525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Прямоугольник 18"/>
          <p:cNvSpPr/>
          <p:nvPr/>
        </p:nvSpPr>
        <p:spPr>
          <a:xfrm>
            <a:off x="306288" y="548680"/>
            <a:ext cx="80386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гіпотеза, що для описаного еліптичного чотирикутника виконується таке твердження: суми довжин дуг протилежних криволінійних сторін рівні.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17224" y="2256316"/>
            <a:ext cx="5101297" cy="3416796"/>
            <a:chOff x="1922" y="1432"/>
            <a:chExt cx="6080" cy="402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22" y="1432"/>
              <a:ext cx="6080" cy="4021"/>
            </a:xfrm>
            <a:prstGeom prst="rect">
              <a:avLst/>
            </a:prstGeom>
            <a:noFill/>
            <a:ln w="9525">
              <a:solidFill>
                <a:srgbClr val="BFBFB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 flipH="1">
              <a:off x="4840" y="2966"/>
              <a:ext cx="2481" cy="248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auto">
            <a:xfrm rot="10758554" flipH="1">
              <a:off x="2742" y="1656"/>
              <a:ext cx="2481" cy="248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4480" y="3163"/>
              <a:ext cx="980" cy="9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Arc 7"/>
            <p:cNvSpPr>
              <a:spLocks/>
            </p:cNvSpPr>
            <p:nvPr/>
          </p:nvSpPr>
          <p:spPr bwMode="auto">
            <a:xfrm>
              <a:off x="3220" y="3507"/>
              <a:ext cx="1998" cy="17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Arc 8"/>
            <p:cNvSpPr>
              <a:spLocks/>
            </p:cNvSpPr>
            <p:nvPr/>
          </p:nvSpPr>
          <p:spPr bwMode="auto">
            <a:xfrm rot="10800000">
              <a:off x="4687" y="2001"/>
              <a:ext cx="1998" cy="172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27523" y="22563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392034" y="521300"/>
            <a:ext cx="9828584" cy="1575902"/>
            <a:chOff x="80549" y="-36089"/>
            <a:chExt cx="9828584" cy="1575902"/>
          </a:xfrm>
        </p:grpSpPr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5560277" y="216103"/>
              <a:ext cx="50648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endParaRPr kumimoji="0" lang="uk-UA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308304" y="241382"/>
              <a:ext cx="2160240" cy="375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, </a:t>
              </a:r>
              <a:r>
                <a: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</a:t>
              </a:r>
              <a:r>
                <a:rPr lang="uk-UA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dirty="0"/>
            </a:p>
          </p:txBody>
        </p:sp>
        <p:grpSp>
          <p:nvGrpSpPr>
            <p:cNvPr id="32" name="Группа 31"/>
            <p:cNvGrpSpPr/>
            <p:nvPr/>
          </p:nvGrpSpPr>
          <p:grpSpPr>
            <a:xfrm>
              <a:off x="80549" y="-36089"/>
              <a:ext cx="9828584" cy="1575902"/>
              <a:chOff x="80549" y="-36089"/>
              <a:chExt cx="9828584" cy="1575902"/>
            </a:xfrm>
          </p:grpSpPr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80549" y="-36089"/>
                <a:ext cx="9828584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ru-RU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Теорема 3.</a:t>
                </a:r>
                <a:endParaRPr kumimoji="0" lang="ru-RU" alt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Якщо твірні гіперболи задані формулами</a:t>
                </a:r>
                <a:r>
                  <a:rPr kumimoji="0" lang="uk-UA" altLang="ru-RU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endPara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80549" y="616483"/>
                <a:ext cx="866791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гіперболічний чотирикутник описаний навколо кола радіуса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тоді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 тільки тоді, коли </a:t>
                </a:r>
                <a:endPara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, 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причому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p:grpSp>
      </p:grp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629553"/>
              </p:ext>
            </p:extLst>
          </p:nvPr>
        </p:nvGraphicFramePr>
        <p:xfrm>
          <a:off x="4572000" y="683902"/>
          <a:ext cx="134620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Формула" r:id="rId3" imgW="1016000" imgH="457200" progId="Equation.3">
                  <p:embed/>
                </p:oleObj>
              </mc:Choice>
              <mc:Fallback>
                <p:oleObj name="Формула" r:id="rId3" imgW="1016000" imgH="457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83902"/>
                        <a:ext cx="1346200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993336"/>
              </p:ext>
            </p:extLst>
          </p:nvPr>
        </p:nvGraphicFramePr>
        <p:xfrm>
          <a:off x="6383033" y="693427"/>
          <a:ext cx="12795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Формула" r:id="rId5" imgW="1002865" imgH="457002" progId="Equation.3">
                  <p:embed/>
                </p:oleObj>
              </mc:Choice>
              <mc:Fallback>
                <p:oleObj name="Формула" r:id="rId5" imgW="1002865" imgH="457002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033" y="693427"/>
                        <a:ext cx="12795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772331"/>
              </p:ext>
            </p:extLst>
          </p:nvPr>
        </p:nvGraphicFramePr>
        <p:xfrm>
          <a:off x="2178144" y="1537977"/>
          <a:ext cx="954087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name="Формула" r:id="rId7" imgW="761669" imgH="215806" progId="Equation.3">
                  <p:embed/>
                </p:oleObj>
              </mc:Choice>
              <mc:Fallback>
                <p:oleObj name="Формула" r:id="rId7" imgW="761669" imgH="215806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144" y="1537977"/>
                        <a:ext cx="954087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Объект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50477"/>
              </p:ext>
            </p:extLst>
          </p:nvPr>
        </p:nvGraphicFramePr>
        <p:xfrm>
          <a:off x="503331" y="1533214"/>
          <a:ext cx="66198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" name="Формула" r:id="rId9" imgW="457002" imgH="215806" progId="Equation.3">
                  <p:embed/>
                </p:oleObj>
              </mc:Choice>
              <mc:Fallback>
                <p:oleObj name="Формула" r:id="rId9" imgW="457002" imgH="215806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31" y="1533214"/>
                        <a:ext cx="661988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0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76672"/>
            <a:ext cx="770458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полягає у побудові нових видів чотирикутників, зокрема, еліптичного, параболічного, гіперболічного та у дослідженні їх основних властивостей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єктом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дослідення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є многокутники на площині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євклідової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геометрії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Предметом дослідження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є нетрадиційні види многокутників, а саме параболічний, еліптичний, гіперболічний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Завдання науково-дослідницької роботи: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опрацюва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теоретичн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стосується вказаної теми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шкільної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- закріпити знання з теорії кривих ІІ порядку у процесі дослідження питання про існування нетрадиційних видів многокутників, зокрема, чотирикутників;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- визначити поняття еліптичного, параболічного, гіперболічного чотирикутників і вказати їх основні елементи та правила їх побудови;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- сформулювати і вивести основні властивості вищезгаданих фігур.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260648"/>
            <a:ext cx="806489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і результати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визначено нові види чотирикутників, зокрема, параболічний, гіперболічний та еліптичний; досліджено питання щодо побудови таких чотирикутників; досліджено деякі їх властивості, які пов’язані з умовами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вписаності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коло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навколо кола.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ході виконання роботи зроблено висновки: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опрацьовано теорію класичних кривих ІІ порядку, на основі чого розглянуто многокутники, складені з дуг парабол, еліпсів, гіпербол;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побудовано дещо новий вид чотирикутників, зокрема, параболічний, еліптичний, гіперболічний, сторони яких є частинами дуг класичних кривих ІІ порядку;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сформульовані та доведені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деякі основні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вищезгаданих фігур.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 значення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полягає в тому, що результати дослідження  можна використовувати на факультативних заняттях з геометрії в загальноосвітніх навчальних закладах, а також на гурткових заняттях зі слухачами та кандидатами МАН.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Проведене дослідження не претендує на остаточне розв’язання поставленої проблеми, оскільки знайдено не всі властивості новостворених чотирикутників, і разом з тим ця робота дозволяє визначити деякі напрямки проведення подальших досліджень: створення подібним чином  параболічних, еліптичних, гіперболічних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-кутників та встановлення їх основних властивостей; узагальнити поняття параболічного та еліптичного многокутника на поняття параболоїдного та еліпсоїдного многогранника і провести деякі їх дослідження.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0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720" y="2636912"/>
            <a:ext cx="5600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Дякую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за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увагу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0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Palatino Linotype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84527" y="0"/>
            <a:ext cx="9359900" cy="1262063"/>
            <a:chOff x="0" y="0"/>
            <a:chExt cx="9359900" cy="1262063"/>
          </a:xfrm>
        </p:grpSpPr>
        <p:sp>
          <p:nvSpPr>
            <p:cNvPr id="1038" name="TextBox 3"/>
            <p:cNvSpPr txBox="1">
              <a:spLocks noChangeArrowheads="1"/>
            </p:cNvSpPr>
            <p:nvPr/>
          </p:nvSpPr>
          <p:spPr bwMode="auto">
            <a:xfrm>
              <a:off x="468313" y="352425"/>
              <a:ext cx="51117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Розд</a:t>
              </a:r>
              <a:r>
                <a:rPr lang="uk-UA" b="1">
                  <a:latin typeface="Times New Roman" pitchFamily="18" charset="0"/>
                  <a:cs typeface="Times New Roman" pitchFamily="18" charset="0"/>
                </a:rPr>
                <a:t>іл 1</a:t>
              </a:r>
              <a:r>
                <a:rPr lang="uk-UA" b="1">
                  <a:latin typeface="Palatino Linotype" pitchFamily="18" charset="0"/>
                </a:rPr>
                <a:t>.</a:t>
              </a:r>
              <a:endParaRPr lang="ru-RU" b="1">
                <a:latin typeface="Palatino Linotype" pitchFamily="18" charset="0"/>
              </a:endParaRPr>
            </a:p>
          </p:txBody>
        </p:sp>
        <p:sp>
          <p:nvSpPr>
            <p:cNvPr id="1039" name="TextBox 4"/>
            <p:cNvSpPr txBox="1">
              <a:spLocks noChangeArrowheads="1"/>
            </p:cNvSpPr>
            <p:nvPr/>
          </p:nvSpPr>
          <p:spPr bwMode="auto">
            <a:xfrm>
              <a:off x="107950" y="620713"/>
              <a:ext cx="92519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b="1" dirty="0">
                  <a:latin typeface="Times New Roman" pitchFamily="18" charset="0"/>
                  <a:cs typeface="Times New Roman" pitchFamily="18" charset="0"/>
                </a:rPr>
                <a:t>КРИВІ ІІ ПОРЯДКУ, ВИКОРИСТАННЯ ДУГ КРИВИХ ДО ПОБУДОВИ МНОГОКУТНИКІВ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latin typeface="Palatino Linotype" pitchFamily="18" charset="0"/>
              </a:endParaRPr>
            </a:p>
          </p:txBody>
        </p:sp>
      </p:grpSp>
      <p:sp>
        <p:nvSpPr>
          <p:cNvPr id="1045" name="Rectangle 7"/>
          <p:cNvSpPr>
            <a:spLocks noChangeArrowheads="1"/>
          </p:cNvSpPr>
          <p:nvPr/>
        </p:nvSpPr>
        <p:spPr bwMode="auto">
          <a:xfrm>
            <a:off x="22860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uk-UA" sz="1400">
                <a:ea typeface="Times New Roman" pitchFamily="18" charset="0"/>
                <a:cs typeface="Arial" charset="0"/>
              </a:rPr>
              <a:t>.</a:t>
            </a:r>
            <a:endParaRPr lang="uk-UA">
              <a:ea typeface="Times New Roman" pitchFamily="18" charset="0"/>
              <a:cs typeface="Arial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383212" y="1628775"/>
            <a:ext cx="74898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latin typeface="Times New Roman" pitchFamily="18" charset="0"/>
              </a:rPr>
              <a:t>1.1 Поняття та основні властивості кривих ІІ порядку;</a:t>
            </a:r>
          </a:p>
          <a:p>
            <a:pPr>
              <a:spcBef>
                <a:spcPct val="50000"/>
              </a:spcBef>
            </a:pPr>
            <a:r>
              <a:rPr lang="uk-UA" sz="2400" dirty="0">
                <a:latin typeface="Times New Roman" pitchFamily="18" charset="0"/>
              </a:rPr>
              <a:t>1.2 Означення та правило побудови параболічного многокутника;</a:t>
            </a:r>
            <a:r>
              <a:rPr lang="ru-RU" sz="2400" dirty="0"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uk-UA" sz="2400" dirty="0">
                <a:latin typeface="Times New Roman" pitchFamily="18" charset="0"/>
              </a:rPr>
              <a:t>1.3 Означення та правило побудови еліптичного многокутника;</a:t>
            </a:r>
          </a:p>
          <a:p>
            <a:pPr>
              <a:spcBef>
                <a:spcPct val="50000"/>
              </a:spcBef>
            </a:pPr>
            <a:r>
              <a:rPr lang="uk-UA" sz="2400" dirty="0">
                <a:latin typeface="Times New Roman" pitchFamily="18" charset="0"/>
              </a:rPr>
              <a:t>1.4 Означення та правило побудови параболічного многокутника</a:t>
            </a:r>
            <a:r>
              <a:rPr lang="ru-RU" sz="2400" dirty="0">
                <a:latin typeface="Times New Roman" pitchFamily="18" charset="0"/>
              </a:rPr>
              <a:t>;</a:t>
            </a:r>
          </a:p>
          <a:p>
            <a:pPr>
              <a:spcBef>
                <a:spcPct val="50000"/>
              </a:spcBef>
            </a:pPr>
            <a:r>
              <a:rPr lang="uk-UA" sz="2400" dirty="0">
                <a:latin typeface="Times New Roman" pitchFamily="18" charset="0"/>
              </a:rPr>
              <a:t>1.5 Узагальнення многокутника з кривих ІІ порядку.</a:t>
            </a:r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738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>
                <a:latin typeface="Times New Roman" pitchFamily="18" charset="0"/>
              </a:rPr>
              <a:t>1.2 Означення та правило побудови параболічного многокутника</a:t>
            </a:r>
            <a:endParaRPr lang="ru-RU" sz="2000" b="1">
              <a:latin typeface="Times New Roman" pitchFamily="18" charset="0"/>
            </a:endParaRPr>
          </a:p>
        </p:txBody>
      </p:sp>
      <p:pic>
        <p:nvPicPr>
          <p:cNvPr id="17414" name="Picture 6" descr="Рисунок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125538"/>
            <a:ext cx="5622925" cy="4491037"/>
          </a:xfrm>
          <a:prstGeom prst="rect">
            <a:avLst/>
          </a:prstGeom>
          <a:noFill/>
          <a:ln w="6350">
            <a:solidFill>
              <a:srgbClr val="C0C0C0"/>
            </a:solidFill>
            <a:miter lim="800000"/>
            <a:headEnd/>
            <a:tailEnd/>
          </a:ln>
          <a:effectLst/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051050" y="3068638"/>
            <a:ext cx="62547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1</a:t>
            </a:r>
            <a:endParaRPr lang="ru-RU" sz="2000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771775" y="2276475"/>
            <a:ext cx="625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ru-RU" sz="2000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563938" y="2205038"/>
            <a:ext cx="762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3</a:t>
            </a:r>
            <a:endParaRPr lang="ru-RU" sz="2000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4572000" y="2852738"/>
            <a:ext cx="820738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4</a:t>
            </a:r>
            <a:endParaRPr lang="ru-RU" sz="2000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500563" y="4076700"/>
            <a:ext cx="6635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5</a:t>
            </a:r>
            <a:endParaRPr lang="ru-RU" sz="2000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132138" y="5013325"/>
            <a:ext cx="762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6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95288" y="333375"/>
            <a:ext cx="79931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dirty="0" smtClean="0">
                <a:latin typeface="Times New Roman" pitchFamily="18" charset="0"/>
              </a:rPr>
              <a:t>1.</a:t>
            </a:r>
            <a:r>
              <a:rPr lang="en-US" sz="2000" b="1" dirty="0" smtClean="0">
                <a:latin typeface="Times New Roman" pitchFamily="18" charset="0"/>
              </a:rPr>
              <a:t>3</a:t>
            </a:r>
            <a:r>
              <a:rPr lang="uk-UA" sz="2000" b="1" dirty="0" smtClean="0">
                <a:latin typeface="Times New Roman" pitchFamily="18" charset="0"/>
              </a:rPr>
              <a:t> </a:t>
            </a:r>
            <a:r>
              <a:rPr lang="uk-UA" sz="2000" b="1" dirty="0">
                <a:latin typeface="Times New Roman" pitchFamily="18" charset="0"/>
              </a:rPr>
              <a:t>Означення та правило побудови еліптичного многокутника</a:t>
            </a:r>
            <a:endParaRPr lang="ru-RU" sz="2000" b="1" dirty="0">
              <a:latin typeface="Times New Roman" pitchFamily="18" charset="0"/>
            </a:endParaRPr>
          </a:p>
        </p:txBody>
      </p:sp>
      <p:grpSp>
        <p:nvGrpSpPr>
          <p:cNvPr id="18442" name="Group 10"/>
          <p:cNvGrpSpPr>
            <a:grpSpLocks/>
          </p:cNvGrpSpPr>
          <p:nvPr/>
        </p:nvGrpSpPr>
        <p:grpSpPr bwMode="auto">
          <a:xfrm>
            <a:off x="472306" y="1023615"/>
            <a:ext cx="6432550" cy="4257675"/>
            <a:chOff x="2061" y="3977"/>
            <a:chExt cx="6254" cy="4500"/>
          </a:xfrm>
        </p:grpSpPr>
        <p:grpSp>
          <p:nvGrpSpPr>
            <p:cNvPr id="18443" name="Group 11"/>
            <p:cNvGrpSpPr>
              <a:grpSpLocks/>
            </p:cNvGrpSpPr>
            <p:nvPr/>
          </p:nvGrpSpPr>
          <p:grpSpPr bwMode="auto">
            <a:xfrm>
              <a:off x="2061" y="3977"/>
              <a:ext cx="6254" cy="4500"/>
              <a:chOff x="2061" y="3977"/>
              <a:chExt cx="6254" cy="4500"/>
            </a:xfrm>
          </p:grpSpPr>
          <p:sp>
            <p:nvSpPr>
              <p:cNvPr id="18444" name="Rectangle 12"/>
              <p:cNvSpPr>
                <a:spLocks noChangeArrowheads="1"/>
              </p:cNvSpPr>
              <p:nvPr/>
            </p:nvSpPr>
            <p:spPr bwMode="auto">
              <a:xfrm>
                <a:off x="2061" y="4014"/>
                <a:ext cx="6254" cy="446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5" name="Oval 13"/>
              <p:cNvSpPr>
                <a:spLocks noChangeArrowheads="1"/>
              </p:cNvSpPr>
              <p:nvPr/>
            </p:nvSpPr>
            <p:spPr bwMode="auto">
              <a:xfrm rot="-3746212">
                <a:off x="2601" y="5417"/>
                <a:ext cx="4500" cy="16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1F497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6" name="Oval 14"/>
              <p:cNvSpPr>
                <a:spLocks noChangeArrowheads="1"/>
              </p:cNvSpPr>
              <p:nvPr/>
            </p:nvSpPr>
            <p:spPr bwMode="auto">
              <a:xfrm rot="1968286">
                <a:off x="2421" y="4914"/>
                <a:ext cx="4860" cy="2520"/>
              </a:xfrm>
              <a:prstGeom prst="ellips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7" name="Oval 15"/>
              <p:cNvSpPr>
                <a:spLocks noChangeArrowheads="1"/>
              </p:cNvSpPr>
              <p:nvPr/>
            </p:nvSpPr>
            <p:spPr bwMode="auto">
              <a:xfrm rot="-1543559">
                <a:off x="2555" y="5183"/>
                <a:ext cx="5760" cy="1620"/>
              </a:xfrm>
              <a:prstGeom prst="ellipse">
                <a:avLst/>
              </a:prstGeom>
              <a:noFill/>
              <a:ln w="952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3761" y="5457"/>
              <a:ext cx="779" cy="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Times New Roman" pitchFamily="18" charset="0"/>
                </a:rPr>
                <a:t>B</a:t>
              </a:r>
              <a:r>
                <a:rPr lang="en-US" baseline="-25000">
                  <a:latin typeface="Times New Roman" pitchFamily="18" charset="0"/>
                </a:rPr>
                <a:t>1</a:t>
              </a:r>
              <a:r>
                <a:rPr lang="en-US" sz="1200"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5320" y="6803"/>
              <a:ext cx="700" cy="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B</a:t>
              </a:r>
              <a:r>
                <a:rPr lang="en-US" sz="2000" baseline="-25000">
                  <a:latin typeface="Times New Roman" pitchFamily="18" charset="0"/>
                </a:rPr>
                <a:t>4</a:t>
              </a:r>
              <a:endParaRPr lang="ru-RU" sz="2000"/>
            </a:p>
          </p:txBody>
        </p:sp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6020" y="5183"/>
              <a:ext cx="740" cy="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ru-RU" sz="2000"/>
            </a:p>
          </p:txBody>
        </p:sp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3222" y="6660"/>
              <a:ext cx="1059" cy="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B</a:t>
              </a:r>
              <a:r>
                <a:rPr lang="en-US" sz="2000" baseline="-25000">
                  <a:latin typeface="Times New Roman" pitchFamily="18" charset="0"/>
                </a:rPr>
                <a:t>6</a:t>
              </a:r>
              <a:endParaRPr lang="ru-RU" sz="2000"/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4041" y="6917"/>
              <a:ext cx="91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B5</a:t>
              </a:r>
              <a:endParaRPr lang="ru-RU" sz="2000"/>
            </a:p>
          </p:txBody>
        </p:sp>
        <p:sp>
          <p:nvSpPr>
            <p:cNvPr id="18453" name="Text Box 21"/>
            <p:cNvSpPr txBox="1">
              <a:spLocks noChangeArrowheads="1"/>
            </p:cNvSpPr>
            <p:nvPr/>
          </p:nvSpPr>
          <p:spPr bwMode="auto">
            <a:xfrm>
              <a:off x="5320" y="4620"/>
              <a:ext cx="700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Times New Roman" pitchFamily="18" charset="0"/>
                </a:rPr>
                <a:t>B</a:t>
              </a:r>
              <a:r>
                <a:rPr lang="en-US" sz="2000" baseline="-25000">
                  <a:latin typeface="Times New Roman" pitchFamily="18" charset="0"/>
                </a:rPr>
                <a:t>2</a:t>
              </a:r>
              <a:endParaRPr lang="ru-RU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656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</a:rPr>
              <a:t>1.</a:t>
            </a:r>
            <a:r>
              <a:rPr lang="en-US" sz="2000" b="1" dirty="0" smtClean="0">
                <a:latin typeface="Times New Roman" pitchFamily="18" charset="0"/>
              </a:rPr>
              <a:t>4 </a:t>
            </a:r>
            <a:r>
              <a:rPr lang="uk-UA" sz="2000" b="1" dirty="0" smtClean="0">
                <a:latin typeface="Times New Roman" pitchFamily="18" charset="0"/>
              </a:rPr>
              <a:t>Означення </a:t>
            </a:r>
            <a:r>
              <a:rPr lang="uk-UA" sz="2000" b="1" dirty="0">
                <a:latin typeface="Times New Roman" pitchFamily="18" charset="0"/>
              </a:rPr>
              <a:t>та правило побудови </a:t>
            </a:r>
            <a:r>
              <a:rPr lang="uk-UA" sz="2000" b="1" dirty="0" smtClean="0">
                <a:latin typeface="Times New Roman" pitchFamily="18" charset="0"/>
              </a:rPr>
              <a:t>гіперболічного многокутника</a:t>
            </a:r>
            <a:endParaRPr lang="ru-RU" sz="2000" b="1" dirty="0">
              <a:latin typeface="Times New Roman" pitchFamily="18" charset="0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6480720" cy="52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 Узагальнення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многокутника з кривих ІІ порядку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908719"/>
            <a:ext cx="756084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побудови параболічного, еліптичного і гіперболічного 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кутників користуватимемося наступним правилом: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Будуємо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однойменних кривих так, щоб вони попарно перетинались (нагадаємо, що такі криві називаємо твірними);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Відмічаємо ті точки перетину пар побудованих кривих, що з’єднані частинами дуг твірних кривих, а протилежні частини дуг (сторони 2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-кутника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належать одній твірній кривій ІІ порядку;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кутником з кривих ІІ порядку буде частина площини, обмежена відміченими точками, що 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єднуються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цими частинами дуг.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Зауважимо: 2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кутником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кривих ІІ порядку ми не будемо вважати той, який обмежений точками, що послідовно з’єднані  частинами дуг довільних однойменних чи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неоднойменних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кривих ІІ порядку, тобто для побудови обов’язково потрібні твірні однойменні криві ІІ порядку.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780775" y="400328"/>
            <a:ext cx="9251950" cy="637620"/>
            <a:chOff x="107950" y="352425"/>
            <a:chExt cx="9251950" cy="637620"/>
          </a:xfrm>
        </p:grpSpPr>
        <p:sp>
          <p:nvSpPr>
            <p:cNvPr id="5" name="TextBox 3"/>
            <p:cNvSpPr txBox="1">
              <a:spLocks noChangeArrowheads="1"/>
            </p:cNvSpPr>
            <p:nvPr/>
          </p:nvSpPr>
          <p:spPr bwMode="auto">
            <a:xfrm>
              <a:off x="468313" y="352425"/>
              <a:ext cx="51117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 dirty="0" err="1">
                  <a:latin typeface="Times New Roman" pitchFamily="18" charset="0"/>
                  <a:cs typeface="Times New Roman" pitchFamily="18" charset="0"/>
                </a:rPr>
                <a:t>Розд</a:t>
              </a:r>
              <a:r>
                <a:rPr lang="uk-UA" b="1" dirty="0" err="1">
                  <a:latin typeface="Times New Roman" pitchFamily="18" charset="0"/>
                  <a:cs typeface="Times New Roman" pitchFamily="18" charset="0"/>
                </a:rPr>
                <a:t>іл</a:t>
              </a:r>
              <a:r>
                <a:rPr lang="uk-UA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b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uk-UA" b="1" dirty="0" smtClean="0">
                  <a:latin typeface="Palatino Linotype" pitchFamily="18" charset="0"/>
                </a:rPr>
                <a:t>.</a:t>
              </a:r>
              <a:endParaRPr lang="ru-RU" b="1" dirty="0">
                <a:latin typeface="Palatino Linotype" pitchFamily="18" charset="0"/>
              </a:endParaRPr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107950" y="620713"/>
              <a:ext cx="92519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b="1" dirty="0" smtClean="0">
                  <a:latin typeface="Times New Roman" pitchFamily="18" charset="0"/>
                  <a:cs typeface="Times New Roman" pitchFamily="18" charset="0"/>
                </a:rPr>
                <a:t>НЕТРАДИЦІЙНІ ВИДИ ЧОТИРИКУТНИКІВ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755576" y="1772816"/>
            <a:ext cx="74898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uk-UA" sz="2400" dirty="0">
                <a:latin typeface="Times New Roman" pitchFamily="18" charset="0"/>
              </a:rPr>
              <a:t>2</a:t>
            </a:r>
            <a:r>
              <a:rPr lang="uk-UA" sz="2400" dirty="0" smtClean="0">
                <a:latin typeface="Times New Roman" pitchFamily="18" charset="0"/>
              </a:rPr>
              <a:t>.1 Означення опуклого параболічного чотирикутника</a:t>
            </a:r>
            <a:r>
              <a:rPr lang="uk-UA" sz="2400" dirty="0">
                <a:latin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</a:rPr>
              <a:t>та його властивості</a:t>
            </a:r>
          </a:p>
          <a:p>
            <a:pPr algn="just">
              <a:spcBef>
                <a:spcPct val="50000"/>
              </a:spcBef>
            </a:pPr>
            <a:r>
              <a:rPr lang="uk-UA" sz="2400" dirty="0" smtClean="0">
                <a:latin typeface="Times New Roman" pitchFamily="18" charset="0"/>
              </a:rPr>
              <a:t>2.2 Означення опуклого еліптичного чотирикутника та його властивості</a:t>
            </a:r>
          </a:p>
          <a:p>
            <a:pPr algn="just">
              <a:spcBef>
                <a:spcPct val="50000"/>
              </a:spcBef>
            </a:pPr>
            <a:r>
              <a:rPr lang="uk-UA" sz="2400" dirty="0" smtClean="0">
                <a:latin typeface="Times New Roman" pitchFamily="18" charset="0"/>
              </a:rPr>
              <a:t>2.3 Означення </a:t>
            </a:r>
            <a:r>
              <a:rPr lang="uk-UA" sz="2400" dirty="0" err="1" smtClean="0">
                <a:latin typeface="Times New Roman" pitchFamily="18" charset="0"/>
              </a:rPr>
              <a:t>неопуклого</a:t>
            </a:r>
            <a:r>
              <a:rPr lang="uk-UA" sz="2400" dirty="0" smtClean="0">
                <a:latin typeface="Times New Roman" pitchFamily="18" charset="0"/>
              </a:rPr>
              <a:t> гіперболічного чотирикутника та його властивості</a:t>
            </a:r>
            <a:endParaRPr lang="uk-UA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4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09" y="996117"/>
            <a:ext cx="5904656" cy="514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34978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itchFamily="18" charset="0"/>
              </a:rPr>
              <a:t>2.1 Означення опуклого параболічного чотирикутника та його властивості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131</TotalTime>
  <Words>758</Words>
  <Application>Microsoft Office PowerPoint</Application>
  <PresentationFormat>Экран (4:3)</PresentationFormat>
  <Paragraphs>87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Исполнительная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st2</dc:creator>
  <cp:lastModifiedBy>Admin</cp:lastModifiedBy>
  <cp:revision>15</cp:revision>
  <dcterms:created xsi:type="dcterms:W3CDTF">2013-12-18T14:16:45Z</dcterms:created>
  <dcterms:modified xsi:type="dcterms:W3CDTF">2014-02-15T13:20:15Z</dcterms:modified>
</cp:coreProperties>
</file>