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61" r:id="rId6"/>
    <p:sldId id="259"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8" name="Номер слайда 7"/>
          <p:cNvSpPr>
            <a:spLocks noGrp="1"/>
          </p:cNvSpPr>
          <p:nvPr>
            <p:ph type="sldNum" sz="quarter" idx="11"/>
          </p:nvPr>
        </p:nvSpPr>
        <p:spPr/>
        <p:txBody>
          <a:bodyPr/>
          <a:lstStyle/>
          <a:p>
            <a:fld id="{725C68B6-61C2-468F-89AB-4B9F7531AA68}" type="slidenum">
              <a:rPr lang="ru-RU" smtClean="0"/>
              <a:pPr/>
              <a:t>‹#›</a:t>
            </a:fld>
            <a:endParaRPr lang="ru-RU" dirty="0"/>
          </a:p>
        </p:txBody>
      </p:sp>
      <p:sp>
        <p:nvSpPr>
          <p:cNvPr id="9" name="Нижний колонтитул 8"/>
          <p:cNvSpPr>
            <a:spLocks noGrp="1"/>
          </p:cNvSpPr>
          <p:nvPr>
            <p:ph type="ftr" sz="quarter" idx="12"/>
          </p:nvPr>
        </p:nvSpPr>
        <p:spPr/>
        <p:txBody>
          <a:bodyPr/>
          <a:lstStyle/>
          <a:p>
            <a:endParaRPr lang="ru-RU" dirty="0"/>
          </a:p>
        </p:txBody>
      </p:sp>
    </p:spTree>
  </p:cSld>
  <p:clrMapOvr>
    <a:masterClrMapping/>
  </p:clrMapOvr>
  <p:transition spd="med">
    <p:spli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156448" y="6422064"/>
            <a:ext cx="762000" cy="365125"/>
          </a:xfrm>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5B106E36-FD25-4E2D-B0AA-010F637433A0}" type="datetimeFigureOut">
              <a:rPr lang="ru-RU" smtClean="0"/>
              <a:pPr/>
              <a:t>02.05.2012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spli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B106E36-FD25-4E2D-B0AA-010F637433A0}" type="datetimeFigureOut">
              <a:rPr lang="ru-RU" smtClean="0"/>
              <a:pPr/>
              <a:t>02.05.2012</a:t>
            </a:fld>
            <a:endParaRPr lang="ru-RU" dirty="0"/>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dirty="0"/>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5C68B6-61C2-468F-89AB-4B9F7531AA68}"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split/>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9064" y="3337560"/>
            <a:ext cx="7357646" cy="2301240"/>
          </a:xfrm>
        </p:spPr>
        <p:txBody>
          <a:bodyPr>
            <a:normAutofit/>
          </a:bodyPr>
          <a:lstStyle/>
          <a:p>
            <a:pPr algn="just"/>
            <a:r>
              <a:rPr lang="uk-UA" sz="7000" dirty="0" smtClean="0">
                <a:latin typeface="Times New Roman" pitchFamily="18" charset="0"/>
                <a:cs typeface="Times New Roman" pitchFamily="18" charset="0"/>
              </a:rPr>
              <a:t>Геометричні фігури</a:t>
            </a:r>
            <a:endParaRPr lang="ru-RU" sz="70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428860" y="1643050"/>
            <a:ext cx="3265338" cy="1752600"/>
          </a:xfrm>
        </p:spPr>
        <p:txBody>
          <a:bodyPr>
            <a:normAutofit/>
          </a:bodyPr>
          <a:lstStyle/>
          <a:p>
            <a:r>
              <a:rPr lang="uk-UA" sz="8000" dirty="0" smtClean="0">
                <a:latin typeface="Times New Roman" pitchFamily="18" charset="0"/>
                <a:cs typeface="Times New Roman" pitchFamily="18" charset="0"/>
              </a:rPr>
              <a:t>Конус</a:t>
            </a:r>
            <a:endParaRPr lang="ru-RU" sz="8000" dirty="0">
              <a:latin typeface="Times New Roman" pitchFamily="18" charset="0"/>
              <a:cs typeface="Times New Roman" pitchFamily="18" charset="0"/>
            </a:endParaRPr>
          </a:p>
        </p:txBody>
      </p:sp>
    </p:spTree>
  </p:cSld>
  <p:clrMapOvr>
    <a:masterClrMapping/>
  </p:clrMapOvr>
  <p:transition spd="med">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Конус в нашей жизни</a:t>
            </a:r>
            <a:endParaRPr lang="ru-RU" dirty="0"/>
          </a:p>
        </p:txBody>
      </p:sp>
      <p:pic>
        <p:nvPicPr>
          <p:cNvPr id="11" name="Содержимое 10" descr="ghu.jpeg"/>
          <p:cNvPicPr>
            <a:picLocks noGrp="1" noChangeAspect="1"/>
          </p:cNvPicPr>
          <p:nvPr>
            <p:ph sz="half" idx="1"/>
          </p:nvPr>
        </p:nvPicPr>
        <p:blipFill>
          <a:blip r:embed="rId2" cstate="print"/>
          <a:stretch>
            <a:fillRect/>
          </a:stretch>
        </p:blipFill>
        <p:spPr>
          <a:xfrm>
            <a:off x="1142976" y="2000240"/>
            <a:ext cx="2500330" cy="3575618"/>
          </a:xfrm>
        </p:spPr>
      </p:pic>
      <p:pic>
        <p:nvPicPr>
          <p:cNvPr id="9" name="Содержимое 8" descr="taxus_baccata_conus.jpg"/>
          <p:cNvPicPr>
            <a:picLocks noGrp="1" noChangeAspect="1"/>
          </p:cNvPicPr>
          <p:nvPr>
            <p:ph sz="half" idx="2"/>
          </p:nvPr>
        </p:nvPicPr>
        <p:blipFill>
          <a:blip r:embed="rId3" cstate="print"/>
          <a:stretch>
            <a:fillRect/>
          </a:stretch>
        </p:blipFill>
        <p:spPr>
          <a:xfrm>
            <a:off x="5214942" y="2214554"/>
            <a:ext cx="3045889" cy="3068734"/>
          </a:xfrm>
        </p:spPr>
      </p:pic>
    </p:spTree>
  </p:cSld>
  <p:clrMapOvr>
    <a:masterClrMapping/>
  </p:clrMapOvr>
  <p:transition spd="med">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школа\геометрия\0_6d532_29201cff_XL.jpeg"/>
          <p:cNvPicPr>
            <a:picLocks noChangeAspect="1" noChangeArrowheads="1"/>
          </p:cNvPicPr>
          <p:nvPr/>
        </p:nvPicPr>
        <p:blipFill>
          <a:blip r:embed="rId2" cstate="print"/>
          <a:srcRect/>
          <a:stretch>
            <a:fillRect/>
          </a:stretch>
        </p:blipFill>
        <p:spPr bwMode="auto">
          <a:xfrm>
            <a:off x="4572000" y="285728"/>
            <a:ext cx="3929090" cy="2857520"/>
          </a:xfrm>
          <a:prstGeom prst="rect">
            <a:avLst/>
          </a:prstGeom>
          <a:noFill/>
        </p:spPr>
      </p:pic>
      <p:pic>
        <p:nvPicPr>
          <p:cNvPr id="10" name="Содержимое 9" descr="16292b.jpg"/>
          <p:cNvPicPr>
            <a:picLocks noGrp="1" noChangeAspect="1"/>
          </p:cNvPicPr>
          <p:nvPr>
            <p:ph sz="half" idx="1"/>
          </p:nvPr>
        </p:nvPicPr>
        <p:blipFill>
          <a:blip r:embed="rId3" cstate="print"/>
          <a:stretch>
            <a:fillRect/>
          </a:stretch>
        </p:blipFill>
        <p:spPr>
          <a:xfrm>
            <a:off x="0" y="2981147"/>
            <a:ext cx="2771807" cy="3876853"/>
          </a:xfrm>
        </p:spPr>
      </p:pic>
      <p:pic>
        <p:nvPicPr>
          <p:cNvPr id="11" name="Содержимое 10" descr="ice-cream.jpg"/>
          <p:cNvPicPr>
            <a:picLocks noGrp="1" noChangeAspect="1"/>
          </p:cNvPicPr>
          <p:nvPr>
            <p:ph sz="half" idx="2"/>
          </p:nvPr>
        </p:nvPicPr>
        <p:blipFill>
          <a:blip r:embed="rId4" cstate="print"/>
          <a:stretch>
            <a:fillRect/>
          </a:stretch>
        </p:blipFill>
        <p:spPr>
          <a:xfrm>
            <a:off x="2214546" y="285728"/>
            <a:ext cx="1714512" cy="3641506"/>
          </a:xfrm>
        </p:spPr>
      </p:pic>
      <p:pic>
        <p:nvPicPr>
          <p:cNvPr id="1027" name="Picture 3" descr="D:\школа\геометрия\0_683d8_ecb23d89_XL.jpeg"/>
          <p:cNvPicPr>
            <a:picLocks noChangeAspect="1" noChangeArrowheads="1"/>
          </p:cNvPicPr>
          <p:nvPr/>
        </p:nvPicPr>
        <p:blipFill>
          <a:blip r:embed="rId5" cstate="print"/>
          <a:srcRect/>
          <a:stretch>
            <a:fillRect/>
          </a:stretch>
        </p:blipFill>
        <p:spPr bwMode="auto">
          <a:xfrm>
            <a:off x="6643682" y="3286124"/>
            <a:ext cx="2500318" cy="3571876"/>
          </a:xfrm>
          <a:prstGeom prst="rect">
            <a:avLst/>
          </a:prstGeom>
          <a:noFill/>
        </p:spPr>
      </p:pic>
      <p:pic>
        <p:nvPicPr>
          <p:cNvPr id="1028" name="Picture 4" descr="D:\школа\геометрия\0014-012-Konusy-iz-zhizni.jpg"/>
          <p:cNvPicPr>
            <a:picLocks noChangeAspect="1" noChangeArrowheads="1"/>
          </p:cNvPicPr>
          <p:nvPr/>
        </p:nvPicPr>
        <p:blipFill>
          <a:blip r:embed="rId6" cstate="print"/>
          <a:srcRect/>
          <a:stretch>
            <a:fillRect/>
          </a:stretch>
        </p:blipFill>
        <p:spPr bwMode="auto">
          <a:xfrm>
            <a:off x="3571868" y="3554480"/>
            <a:ext cx="2643206" cy="2965027"/>
          </a:xfrm>
          <a:prstGeom prst="rect">
            <a:avLst/>
          </a:prstGeom>
          <a:noFill/>
        </p:spPr>
      </p:pic>
      <p:pic>
        <p:nvPicPr>
          <p:cNvPr id="1029" name="Picture 5" descr="D:\школа\геометрия\i.jpeg"/>
          <p:cNvPicPr>
            <a:picLocks noChangeAspect="1" noChangeArrowheads="1"/>
          </p:cNvPicPr>
          <p:nvPr/>
        </p:nvPicPr>
        <p:blipFill>
          <a:blip r:embed="rId7" cstate="print"/>
          <a:srcRect/>
          <a:stretch>
            <a:fillRect/>
          </a:stretch>
        </p:blipFill>
        <p:spPr bwMode="auto">
          <a:xfrm>
            <a:off x="285720" y="295244"/>
            <a:ext cx="1643074" cy="2347938"/>
          </a:xfrm>
          <a:prstGeom prst="rect">
            <a:avLst/>
          </a:prstGeom>
          <a:noFill/>
        </p:spPr>
      </p:pic>
    </p:spTree>
  </p:cSld>
  <p:clrMapOvr>
    <a:masterClrMapping/>
  </p:clrMapOvr>
  <p:transition spd="med">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1736" y="285728"/>
            <a:ext cx="3328982" cy="1357322"/>
          </a:xfrm>
        </p:spPr>
        <p:txBody>
          <a:bodyPr>
            <a:noAutofit/>
          </a:bodyPr>
          <a:lstStyle/>
          <a:p>
            <a:r>
              <a:rPr lang="uk-UA" sz="8800" dirty="0" smtClean="0">
                <a:latin typeface="Times New Roman" pitchFamily="18" charset="0"/>
                <a:cs typeface="Times New Roman" pitchFamily="18" charset="0"/>
              </a:rPr>
              <a:t>Конус</a:t>
            </a:r>
            <a:endParaRPr lang="ru-RU" sz="8800" dirty="0">
              <a:latin typeface="Times New Roman" pitchFamily="18" charset="0"/>
              <a:cs typeface="Times New Roman" pitchFamily="18" charset="0"/>
            </a:endParaRPr>
          </a:p>
        </p:txBody>
      </p:sp>
      <p:pic>
        <p:nvPicPr>
          <p:cNvPr id="6" name="Содержимое 5" descr="konus.jpg"/>
          <p:cNvPicPr>
            <a:picLocks noGrp="1" noChangeAspect="1"/>
          </p:cNvPicPr>
          <p:nvPr>
            <p:ph idx="1"/>
          </p:nvPr>
        </p:nvPicPr>
        <p:blipFill>
          <a:blip r:embed="rId2" cstate="print"/>
          <a:stretch>
            <a:fillRect/>
          </a:stretch>
        </p:blipFill>
        <p:spPr>
          <a:xfrm>
            <a:off x="2286000" y="2034381"/>
            <a:ext cx="3810000" cy="3657600"/>
          </a:xfrm>
        </p:spPr>
      </p:pic>
    </p:spTree>
  </p:cSld>
  <p:clrMapOvr>
    <a:masterClrMapping/>
  </p:clrMapOvr>
  <p:transition spd="med">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d33.jpg"/>
          <p:cNvPicPr>
            <a:picLocks noGrp="1" noChangeAspect="1"/>
          </p:cNvPicPr>
          <p:nvPr>
            <p:ph idx="1"/>
          </p:nvPr>
        </p:nvPicPr>
        <p:blipFill>
          <a:blip r:embed="rId2" cstate="print"/>
          <a:stretch>
            <a:fillRect/>
          </a:stretch>
        </p:blipFill>
        <p:spPr>
          <a:xfrm>
            <a:off x="2000232" y="214290"/>
            <a:ext cx="5214974" cy="6348664"/>
          </a:xfrm>
        </p:spPr>
      </p:pic>
    </p:spTree>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28596" y="214290"/>
            <a:ext cx="7258072" cy="1149372"/>
          </a:xfrm>
        </p:spPr>
        <p:txBody>
          <a:bodyPr>
            <a:noAutofit/>
          </a:bodyPr>
          <a:lstStyle/>
          <a:p>
            <a:r>
              <a:rPr lang="uk-UA" sz="6000" dirty="0" smtClean="0">
                <a:latin typeface="Times New Roman" pitchFamily="18" charset="0"/>
                <a:cs typeface="Times New Roman" pitchFamily="18" charset="0"/>
              </a:rPr>
              <a:t>Определение</a:t>
            </a:r>
            <a:r>
              <a:rPr lang="uk-UA" sz="6000" dirty="0" smtClean="0">
                <a:latin typeface="Times New Roman" pitchFamily="18" charset="0"/>
                <a:cs typeface="Times New Roman" pitchFamily="18" charset="0"/>
              </a:rPr>
              <a:t> конуса</a:t>
            </a:r>
            <a:endParaRPr lang="ru-RU" sz="6000" dirty="0">
              <a:latin typeface="Times New Roman" pitchFamily="18" charset="0"/>
              <a:cs typeface="Times New Roman" pitchFamily="18" charset="0"/>
            </a:endParaRPr>
          </a:p>
        </p:txBody>
      </p:sp>
      <p:sp>
        <p:nvSpPr>
          <p:cNvPr id="9" name="Текст 8"/>
          <p:cNvSpPr>
            <a:spLocks noGrp="1"/>
          </p:cNvSpPr>
          <p:nvPr>
            <p:ph type="body" idx="2"/>
          </p:nvPr>
        </p:nvSpPr>
        <p:spPr>
          <a:xfrm>
            <a:off x="4214810" y="1357298"/>
            <a:ext cx="4500594" cy="5143536"/>
          </a:xfrm>
        </p:spPr>
        <p:txBody>
          <a:bodyPr>
            <a:noAutofit/>
          </a:bodyPr>
          <a:lstStyle/>
          <a:p>
            <a:pPr algn="just"/>
            <a:r>
              <a:rPr lang="ru-RU" sz="1800" b="1" dirty="0" smtClean="0">
                <a:latin typeface="Times New Roman" pitchFamily="18" charset="0"/>
                <a:cs typeface="Times New Roman" pitchFamily="18" charset="0"/>
              </a:rPr>
              <a:t>	Конус</a:t>
            </a: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 тело, полученное объединением всех лучей, исходящих из одной точки (вершины конуса) и проходящих через плоскую поверхность. </a:t>
            </a:r>
          </a:p>
          <a:p>
            <a:pPr algn="just"/>
            <a:r>
              <a:rPr lang="ru-RU" sz="1800" b="1" dirty="0" smtClean="0">
                <a:latin typeface="Times New Roman" pitchFamily="18" charset="0"/>
                <a:cs typeface="Times New Roman" pitchFamily="18" charset="0"/>
              </a:rPr>
              <a:t>	Круглый </a:t>
            </a:r>
            <a:r>
              <a:rPr lang="ru-RU" sz="1800" b="1" dirty="0" smtClean="0">
                <a:latin typeface="Times New Roman" pitchFamily="18" charset="0"/>
                <a:cs typeface="Times New Roman" pitchFamily="18" charset="0"/>
              </a:rPr>
              <a:t>конус </a:t>
            </a:r>
            <a:r>
              <a:rPr lang="ru-RU" sz="1800" dirty="0" smtClean="0">
                <a:latin typeface="Times New Roman" pitchFamily="18" charset="0"/>
                <a:cs typeface="Times New Roman" pitchFamily="18" charset="0"/>
              </a:rPr>
              <a:t>может быть получен вращением прямоугольного треугольника вокруг одного из его катетов.</a:t>
            </a:r>
          </a:p>
          <a:p>
            <a:pPr algn="just"/>
            <a:r>
              <a:rPr lang="ru-RU" sz="1800" b="1" dirty="0" smtClean="0">
                <a:latin typeface="Times New Roman" pitchFamily="18" charset="0"/>
                <a:cs typeface="Times New Roman" pitchFamily="18" charset="0"/>
              </a:rPr>
              <a:t>	Конус</a:t>
            </a: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называется прямым, если прямая, соединяющая вершину конуса с центром основания, перпендикулярна плоскости основания. В дальнейшем мы будем рассматривать только прямой конус, называя его для краткости просто конусом. Наглядно прямой круговой конус можно представлять себе как тело, полученное при вращении прямоугольного треугольника вокруг его катета как </a:t>
            </a:r>
            <a:r>
              <a:rPr lang="ru-RU" sz="1800" dirty="0" smtClean="0">
                <a:latin typeface="Times New Roman" pitchFamily="18" charset="0"/>
                <a:cs typeface="Times New Roman" pitchFamily="18" charset="0"/>
              </a:rPr>
              <a:t>оси.</a:t>
            </a:r>
            <a:endParaRPr lang="ru-RU" sz="1800" dirty="0">
              <a:latin typeface="Times New Roman" pitchFamily="18" charset="0"/>
              <a:cs typeface="Times New Roman" pitchFamily="18" charset="0"/>
            </a:endParaRPr>
          </a:p>
        </p:txBody>
      </p:sp>
      <p:pic>
        <p:nvPicPr>
          <p:cNvPr id="13" name="Содержимое 12" descr="konyc_4.jpg"/>
          <p:cNvPicPr>
            <a:picLocks noGrp="1" noChangeAspect="1"/>
          </p:cNvPicPr>
          <p:nvPr>
            <p:ph sz="half" idx="1"/>
          </p:nvPr>
        </p:nvPicPr>
        <p:blipFill>
          <a:blip r:embed="rId2" cstate="print"/>
          <a:stretch>
            <a:fillRect/>
          </a:stretch>
        </p:blipFill>
        <p:spPr>
          <a:xfrm>
            <a:off x="285720" y="1762922"/>
            <a:ext cx="3500462" cy="4271750"/>
          </a:xfrm>
        </p:spPr>
      </p:pic>
    </p:spTree>
  </p:cSld>
  <p:clrMapOvr>
    <a:masterClrMapping/>
  </p:clrMapOvr>
  <p:transition spd="med">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14356"/>
            <a:ext cx="3471858" cy="1220810"/>
          </a:xfrm>
        </p:spPr>
        <p:txBody>
          <a:bodyPr>
            <a:noAutofit/>
          </a:bodyPr>
          <a:lstStyle/>
          <a:p>
            <a:r>
              <a:rPr lang="ru-RU" sz="4400" dirty="0" smtClean="0">
                <a:latin typeface="Times New Roman" pitchFamily="18" charset="0"/>
                <a:cs typeface="Times New Roman" pitchFamily="18" charset="0"/>
              </a:rPr>
              <a:t>Конус: история</a:t>
            </a:r>
            <a:endParaRPr lang="ru-RU" sz="4400" dirty="0">
              <a:latin typeface="Times New Roman" pitchFamily="18" charset="0"/>
              <a:cs typeface="Times New Roman" pitchFamily="18" charset="0"/>
            </a:endParaRPr>
          </a:p>
        </p:txBody>
      </p:sp>
      <p:sp>
        <p:nvSpPr>
          <p:cNvPr id="4" name="Текст 3"/>
          <p:cNvSpPr>
            <a:spLocks noGrp="1"/>
          </p:cNvSpPr>
          <p:nvPr>
            <p:ph type="body" idx="2"/>
          </p:nvPr>
        </p:nvSpPr>
        <p:spPr>
          <a:xfrm>
            <a:off x="428596" y="2214554"/>
            <a:ext cx="3543296" cy="3351222"/>
          </a:xfrm>
        </p:spPr>
        <p:txBody>
          <a:bodyPr>
            <a:normAutofit/>
          </a:bodyPr>
          <a:lstStyle/>
          <a:p>
            <a:pPr>
              <a:buFont typeface="Wingdings" pitchFamily="2" charset="2"/>
              <a:buChar char="§"/>
            </a:pPr>
            <a:r>
              <a:rPr lang="ru-RU" sz="3200" dirty="0" smtClean="0">
                <a:latin typeface="Times New Roman" pitchFamily="18" charset="0"/>
                <a:cs typeface="Times New Roman" pitchFamily="18" charset="0"/>
              </a:rPr>
              <a:t>Латинское слово</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conus</a:t>
            </a: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заимствовано из греческого языка (</a:t>
            </a:r>
            <a:r>
              <a:rPr lang="en-US" sz="3200" dirty="0" err="1" smtClean="0">
                <a:latin typeface="Times New Roman" pitchFamily="18" charset="0"/>
                <a:cs typeface="Times New Roman" pitchFamily="18" charset="0"/>
              </a:rPr>
              <a:t>konos</a:t>
            </a:r>
            <a:r>
              <a:rPr lang="ru-RU" sz="3200" dirty="0" smtClean="0">
                <a:latin typeface="Times New Roman" pitchFamily="18" charset="0"/>
                <a:cs typeface="Times New Roman" pitchFamily="18" charset="0"/>
              </a:rPr>
              <a:t> – затычка, втулка, шишка)</a:t>
            </a:r>
            <a:endParaRPr lang="ru-RU" sz="3200" dirty="0">
              <a:latin typeface="Times New Roman" pitchFamily="18" charset="0"/>
              <a:cs typeface="Times New Roman" pitchFamily="18" charset="0"/>
            </a:endParaRPr>
          </a:p>
        </p:txBody>
      </p:sp>
      <p:pic>
        <p:nvPicPr>
          <p:cNvPr id="7" name="Содержимое 6" descr="срл.jpeg"/>
          <p:cNvPicPr>
            <a:picLocks noGrp="1" noChangeAspect="1"/>
          </p:cNvPicPr>
          <p:nvPr>
            <p:ph sz="half" idx="1"/>
          </p:nvPr>
        </p:nvPicPr>
        <p:blipFill>
          <a:blip r:embed="rId2" cstate="print"/>
          <a:stretch>
            <a:fillRect/>
          </a:stretch>
        </p:blipFill>
        <p:spPr>
          <a:xfrm>
            <a:off x="4429124" y="785794"/>
            <a:ext cx="3786214" cy="4895967"/>
          </a:xfrm>
        </p:spPr>
      </p:pic>
    </p:spTree>
  </p:cSld>
  <p:clrMapOvr>
    <a:masterClrMapping/>
  </p:clrMapOvr>
  <p:transition spd="med">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571604" y="428604"/>
            <a:ext cx="6286576" cy="857256"/>
          </a:xfrm>
        </p:spPr>
        <p:txBody>
          <a:bodyPr>
            <a:noAutofit/>
          </a:bodyPr>
          <a:lstStyle/>
          <a:p>
            <a:r>
              <a:rPr lang="ru-RU" sz="6000" dirty="0" smtClean="0">
                <a:latin typeface="Times New Roman" pitchFamily="18" charset="0"/>
                <a:cs typeface="Times New Roman" pitchFamily="18" charset="0"/>
              </a:rPr>
              <a:t>Усечённый конус</a:t>
            </a:r>
            <a:endParaRPr lang="ru-RU" sz="6000" dirty="0">
              <a:latin typeface="Times New Roman" pitchFamily="18" charset="0"/>
              <a:cs typeface="Times New Roman" pitchFamily="18" charset="0"/>
            </a:endParaRPr>
          </a:p>
        </p:txBody>
      </p:sp>
      <p:sp>
        <p:nvSpPr>
          <p:cNvPr id="6" name="Текст 5"/>
          <p:cNvSpPr>
            <a:spLocks noGrp="1"/>
          </p:cNvSpPr>
          <p:nvPr>
            <p:ph type="body" idx="2"/>
          </p:nvPr>
        </p:nvSpPr>
        <p:spPr>
          <a:xfrm>
            <a:off x="4286248" y="2143116"/>
            <a:ext cx="4214842" cy="3143272"/>
          </a:xfrm>
        </p:spPr>
        <p:txBody>
          <a:bodyPr>
            <a:normAutofit/>
          </a:bodyPr>
          <a:lstStyle/>
          <a:p>
            <a:r>
              <a:rPr lang="ru-RU" sz="3200" dirty="0" smtClean="0">
                <a:latin typeface="Times New Roman" pitchFamily="18" charset="0"/>
                <a:cs typeface="Times New Roman" pitchFamily="18" charset="0"/>
              </a:rPr>
              <a:t>Усечённый конус – геометрическое тело, отсечённое от конуса плоскостью, параллельной основанию.</a:t>
            </a:r>
          </a:p>
        </p:txBody>
      </p:sp>
      <p:pic>
        <p:nvPicPr>
          <p:cNvPr id="8" name="Содержимое 7" descr="f221.JPG"/>
          <p:cNvPicPr>
            <a:picLocks noGrp="1" noChangeAspect="1"/>
          </p:cNvPicPr>
          <p:nvPr>
            <p:ph sz="half" idx="1"/>
          </p:nvPr>
        </p:nvPicPr>
        <p:blipFill>
          <a:blip r:embed="rId2" cstate="print"/>
          <a:stretch>
            <a:fillRect/>
          </a:stretch>
        </p:blipFill>
        <p:spPr>
          <a:xfrm>
            <a:off x="642910" y="1928802"/>
            <a:ext cx="3429024" cy="4077193"/>
          </a:xfrm>
        </p:spPr>
      </p:pic>
    </p:spTree>
  </p:cSld>
  <p:clrMapOvr>
    <a:masterClrMapping/>
  </p:clrMapOvr>
  <p:transition spd="med">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007-007-Formuly.jpg"/>
          <p:cNvPicPr>
            <a:picLocks noGrp="1" noChangeAspect="1"/>
          </p:cNvPicPr>
          <p:nvPr>
            <p:ph sz="half" idx="1"/>
          </p:nvPr>
        </p:nvPicPr>
        <p:blipFill>
          <a:blip r:embed="rId2" cstate="print"/>
          <a:stretch>
            <a:fillRect/>
          </a:stretch>
        </p:blipFill>
        <p:spPr>
          <a:xfrm>
            <a:off x="0" y="-14200"/>
            <a:ext cx="9144000" cy="6872200"/>
          </a:xfrm>
        </p:spPr>
      </p:pic>
    </p:spTree>
  </p:cSld>
  <p:clrMapOvr>
    <a:masterClrMapping/>
  </p:clrMapOvr>
  <p:transition spd="med">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2928957" cy="863620"/>
          </a:xfrm>
        </p:spPr>
        <p:txBody>
          <a:bodyPr>
            <a:noAutofit/>
          </a:bodyPr>
          <a:lstStyle/>
          <a:p>
            <a:r>
              <a:rPr lang="ru-RU" sz="5400" dirty="0" smtClean="0">
                <a:latin typeface="Times New Roman" pitchFamily="18" charset="0"/>
                <a:cs typeface="Times New Roman" pitchFamily="18" charset="0"/>
              </a:rPr>
              <a:t>Теорема</a:t>
            </a:r>
            <a:endParaRPr lang="ru-RU" sz="5400" dirty="0">
              <a:latin typeface="Times New Roman" pitchFamily="18" charset="0"/>
              <a:cs typeface="Times New Roman" pitchFamily="18" charset="0"/>
            </a:endParaRPr>
          </a:p>
        </p:txBody>
      </p:sp>
      <p:sp>
        <p:nvSpPr>
          <p:cNvPr id="4" name="Текст 3"/>
          <p:cNvSpPr>
            <a:spLocks noGrp="1"/>
          </p:cNvSpPr>
          <p:nvPr>
            <p:ph type="body" idx="2"/>
          </p:nvPr>
        </p:nvSpPr>
        <p:spPr>
          <a:xfrm>
            <a:off x="285720" y="1714488"/>
            <a:ext cx="3757610" cy="3922726"/>
          </a:xfrm>
        </p:spPr>
        <p:txBody>
          <a:bodyPr>
            <a:noAutofit/>
          </a:bodyPr>
          <a:lstStyle/>
          <a:p>
            <a:pPr algn="just"/>
            <a:r>
              <a:rPr lang="ru-RU" sz="2000" dirty="0" smtClean="0">
                <a:latin typeface="Times New Roman" pitchFamily="18" charset="0"/>
                <a:cs typeface="Times New Roman" pitchFamily="18" charset="0"/>
              </a:rPr>
              <a:t>       Плоскость</a:t>
            </a:r>
            <a:r>
              <a:rPr lang="ru-RU" sz="2000" dirty="0" smtClean="0">
                <a:latin typeface="Times New Roman" pitchFamily="18" charset="0"/>
                <a:cs typeface="Times New Roman" pitchFamily="18" charset="0"/>
              </a:rPr>
              <a:t>, параллельная плоскости основания конуса, пересекает конус по кругу, а боковую </a:t>
            </a:r>
            <a:r>
              <a:rPr lang="ru-RU" sz="2000" dirty="0" smtClean="0">
                <a:latin typeface="Times New Roman" pitchFamily="18" charset="0"/>
                <a:cs typeface="Times New Roman" pitchFamily="18" charset="0"/>
              </a:rPr>
              <a:t>поверхность – по </a:t>
            </a:r>
            <a:r>
              <a:rPr lang="ru-RU" sz="2000" dirty="0" smtClean="0">
                <a:latin typeface="Times New Roman" pitchFamily="18" charset="0"/>
                <a:cs typeface="Times New Roman" pitchFamily="18" charset="0"/>
              </a:rPr>
              <a:t>окружности с центром на оси конуса</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Касательной  плоскостью к конусу  называется плоскость</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проходящая через </a:t>
            </a:r>
            <a:r>
              <a:rPr lang="ru-RU" sz="2000" dirty="0" smtClean="0">
                <a:latin typeface="Times New Roman" pitchFamily="18" charset="0"/>
                <a:cs typeface="Times New Roman" pitchFamily="18" charset="0"/>
              </a:rPr>
              <a:t>образующую  конуса  и  перпендикулярная плоскости   осевого   сечения,   содержащей   эту   образующую</a:t>
            </a:r>
            <a:endParaRPr lang="ru-RU" sz="2000" dirty="0">
              <a:latin typeface="Times New Roman" pitchFamily="18" charset="0"/>
              <a:cs typeface="Times New Roman" pitchFamily="18" charset="0"/>
            </a:endParaRPr>
          </a:p>
        </p:txBody>
      </p:sp>
      <p:pic>
        <p:nvPicPr>
          <p:cNvPr id="9" name="Содержимое 8" descr="konyc 11_1.jpg"/>
          <p:cNvPicPr>
            <a:picLocks noGrp="1" noChangeAspect="1"/>
          </p:cNvPicPr>
          <p:nvPr>
            <p:ph sz="half" idx="1"/>
          </p:nvPr>
        </p:nvPicPr>
        <p:blipFill>
          <a:blip r:embed="rId2" cstate="print"/>
          <a:stretch>
            <a:fillRect/>
          </a:stretch>
        </p:blipFill>
        <p:spPr>
          <a:xfrm>
            <a:off x="4857752" y="785794"/>
            <a:ext cx="3814168" cy="4785047"/>
          </a:xfrm>
        </p:spPr>
      </p:pic>
    </p:spTree>
  </p:cSld>
  <p:clrMapOvr>
    <a:masterClrMapping/>
  </p:clrMapOvr>
  <p:transition spd="med">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1000108"/>
            <a:ext cx="3008313" cy="935058"/>
          </a:xfrm>
        </p:spPr>
        <p:txBody>
          <a:bodyPr>
            <a:normAutofit/>
          </a:bodyPr>
          <a:lstStyle/>
          <a:p>
            <a:r>
              <a:rPr lang="ru-RU" sz="4400" dirty="0" smtClean="0">
                <a:latin typeface="Times New Roman" pitchFamily="18" charset="0"/>
                <a:cs typeface="Times New Roman" pitchFamily="18" charset="0"/>
              </a:rPr>
              <a:t>Пирамида</a:t>
            </a:r>
            <a:endParaRPr lang="ru-RU" sz="4400" dirty="0">
              <a:latin typeface="Times New Roman" pitchFamily="18" charset="0"/>
              <a:cs typeface="Times New Roman" pitchFamily="18" charset="0"/>
            </a:endParaRPr>
          </a:p>
        </p:txBody>
      </p:sp>
      <p:sp>
        <p:nvSpPr>
          <p:cNvPr id="4" name="Текст 3"/>
          <p:cNvSpPr>
            <a:spLocks noGrp="1"/>
          </p:cNvSpPr>
          <p:nvPr>
            <p:ph type="body" idx="2"/>
          </p:nvPr>
        </p:nvSpPr>
        <p:spPr>
          <a:xfrm>
            <a:off x="500034" y="2285992"/>
            <a:ext cx="3929090" cy="3000396"/>
          </a:xfrm>
        </p:spPr>
        <p:txBody>
          <a:bodyPr>
            <a:normAutofit/>
          </a:bodyPr>
          <a:lstStyle/>
          <a:p>
            <a:pPr algn="just"/>
            <a:r>
              <a:rPr lang="ru-RU" sz="2000" dirty="0" smtClean="0">
                <a:latin typeface="Times New Roman" pitchFamily="18" charset="0"/>
                <a:cs typeface="Times New Roman" pitchFamily="18" charset="0"/>
              </a:rPr>
              <a:t>       Пирамидой</a:t>
            </a:r>
            <a:r>
              <a:rPr lang="ru-RU" sz="2000" dirty="0" smtClean="0">
                <a:latin typeface="Times New Roman" pitchFamily="18" charset="0"/>
                <a:cs typeface="Times New Roman" pitchFamily="18" charset="0"/>
              </a:rPr>
              <a:t>, описанной около конуса, называется пирамида, у которой основанием служит многоугольник, описанный около   основания конуса, а  вершина совпадает с вершиной </a:t>
            </a:r>
            <a:r>
              <a:rPr lang="ru-RU" sz="2000" dirty="0" smtClean="0">
                <a:latin typeface="Times New Roman" pitchFamily="18" charset="0"/>
                <a:cs typeface="Times New Roman" pitchFamily="18" charset="0"/>
              </a:rPr>
              <a:t>конуса. </a:t>
            </a:r>
            <a:r>
              <a:rPr lang="ru-RU" sz="2000" dirty="0" smtClean="0">
                <a:latin typeface="Times New Roman" pitchFamily="18" charset="0"/>
                <a:cs typeface="Times New Roman" pitchFamily="18" charset="0"/>
              </a:rPr>
              <a:t>Плоскости боковых  граней описанной пирамиды являются касательными плоскостями конуса.</a:t>
            </a:r>
            <a:endParaRPr lang="ru-RU" sz="2000" dirty="0">
              <a:latin typeface="Times New Roman" pitchFamily="18" charset="0"/>
              <a:cs typeface="Times New Roman" pitchFamily="18" charset="0"/>
            </a:endParaRPr>
          </a:p>
        </p:txBody>
      </p:sp>
      <p:pic>
        <p:nvPicPr>
          <p:cNvPr id="5" name="Содержимое 4" descr="konyc_13.jpg"/>
          <p:cNvPicPr>
            <a:picLocks noGrp="1" noChangeAspect="1"/>
          </p:cNvPicPr>
          <p:nvPr>
            <p:ph sz="half" idx="1"/>
          </p:nvPr>
        </p:nvPicPr>
        <p:blipFill>
          <a:blip r:embed="rId2" cstate="print"/>
          <a:stretch>
            <a:fillRect/>
          </a:stretch>
        </p:blipFill>
        <p:spPr>
          <a:xfrm>
            <a:off x="5214942" y="1285860"/>
            <a:ext cx="3214710" cy="3921946"/>
          </a:xfrm>
        </p:spPr>
      </p:pic>
    </p:spTree>
  </p:cSld>
  <p:clrMapOvr>
    <a:masterClrMapping/>
  </p:clrMapOvr>
  <p:transition spd="med">
    <p:split/>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106</TotalTime>
  <Words>131</Words>
  <Application>Microsoft Office PowerPoint</Application>
  <PresentationFormat>Экран (4:3)</PresentationFormat>
  <Paragraphs>17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Техническая</vt:lpstr>
      <vt:lpstr>Геометричні фігури</vt:lpstr>
      <vt:lpstr>Конус</vt:lpstr>
      <vt:lpstr>Слайд 3</vt:lpstr>
      <vt:lpstr>Определение конуса</vt:lpstr>
      <vt:lpstr>Конус: история</vt:lpstr>
      <vt:lpstr>Усечённый конус</vt:lpstr>
      <vt:lpstr>Слайд 7</vt:lpstr>
      <vt:lpstr>Теорема</vt:lpstr>
      <vt:lpstr>Пирамида</vt:lpstr>
      <vt:lpstr>Конус в нашей жизни</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Геометричні фігури</dc:title>
  <dc:creator>Алёна</dc:creator>
  <cp:lastModifiedBy>Алёна</cp:lastModifiedBy>
  <cp:revision>12</cp:revision>
  <dcterms:created xsi:type="dcterms:W3CDTF">2012-05-02T17:59:53Z</dcterms:created>
  <dcterms:modified xsi:type="dcterms:W3CDTF">2012-05-02T19:56:43Z</dcterms:modified>
</cp:coreProperties>
</file>