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99FF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pPr>
              <a:defRPr/>
            </a:pPr>
            <a:fld id="{69692F20-1BFE-436A-BDCF-C048D2751193}" type="datetimeFigureOut">
              <a:rPr lang="ru-RU"/>
              <a:pPr>
                <a:defRPr/>
              </a:pPr>
              <a:t>26.01.2014</a:t>
            </a:fld>
            <a:endParaRPr lang="ru-RU"/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FD3F98F-21D9-4C23-8958-3C1F8F3301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498D6-9281-4B12-B210-DFD6CF93909D}" type="datetimeFigureOut">
              <a:rPr lang="ru-RU"/>
              <a:pPr>
                <a:defRPr/>
              </a:pPr>
              <a:t>26.01.2014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32AF1-D7F9-461B-BA6F-CA50D49124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CAD4D-6484-446A-8C71-A70911C3391C}" type="datetimeFigureOut">
              <a:rPr lang="ru-RU"/>
              <a:pPr>
                <a:defRPr/>
              </a:pPr>
              <a:t>26.01.2014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BEB49-765E-4ADB-B345-90DC675620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E5D56-FA9B-4FBC-9810-9BD6CB085004}" type="datetimeFigureOut">
              <a:rPr lang="ru-RU"/>
              <a:pPr>
                <a:defRPr/>
              </a:pPr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6A192-89B7-4009-9BA7-21EAC4117D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Равнобедренный треугольник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65313-BE06-4E51-B2B1-CD58291B4D81}" type="datetimeFigureOut">
              <a:rPr lang="ru-RU"/>
              <a:pPr>
                <a:defRPr/>
              </a:pPr>
              <a:t>26.01.2014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06F25-A914-45DF-822D-43F9E54B7E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9BD88-509A-4EDA-9990-87BD9D1927BD}" type="datetimeFigureOut">
              <a:rPr lang="ru-RU"/>
              <a:pPr>
                <a:defRPr/>
              </a:pPr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8DC27-44DA-4DAD-9625-1E3C0C0154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BDD9D-C057-4B39-93CC-7D65382813A6}" type="datetimeFigureOut">
              <a:rPr lang="ru-RU"/>
              <a:pPr>
                <a:defRPr/>
              </a:pPr>
              <a:t>26.01.2014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BF822567-ABD5-402C-B355-421D41343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32440-A594-4DB1-8965-D0C8B6A6BE82}" type="datetimeFigureOut">
              <a:rPr lang="ru-RU"/>
              <a:pPr>
                <a:defRPr/>
              </a:pPr>
              <a:t>26.01.2014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8D4A7-1423-4CEB-B300-233F496F72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05CDD-4D82-49F2-A0EF-516FE0A4F1B5}" type="datetimeFigureOut">
              <a:rPr lang="ru-RU"/>
              <a:pPr>
                <a:defRPr/>
              </a:pPr>
              <a:t>26.01.2014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7C5BD-C84F-424F-9913-6D4C29B23C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8C82AA18-DD05-4F7A-9C6D-3D341BE12058}" type="datetimeFigureOut">
              <a:rPr lang="ru-RU"/>
              <a:pPr>
                <a:defRPr/>
              </a:pPr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D1BE40E0-CF58-4C48-8DD1-4987783D78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EF0EFF67-3626-45E0-AD57-76DD95B1204C}" type="datetimeFigureOut">
              <a:rPr lang="ru-RU"/>
              <a:pPr>
                <a:defRPr/>
              </a:pPr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 smtClean="0"/>
            </a:lvl1pPr>
          </a:lstStyle>
          <a:p>
            <a:pPr>
              <a:defRPr/>
            </a:pPr>
            <a:fld id="{99656E3F-6B9B-4C2E-8A0E-93E5D45582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79CB7C41-C39D-460B-927D-272277E49D60}" type="datetimeFigureOut">
              <a:rPr lang="ru-RU"/>
              <a:pPr>
                <a:defRPr/>
              </a:pPr>
              <a:t>26.01.2014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BAAEF3FA-C09D-4370-9CE4-0BF496554E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15" r:id="rId6"/>
    <p:sldLayoutId id="2147483716" r:id="rId7"/>
    <p:sldLayoutId id="2147483724" r:id="rId8"/>
    <p:sldLayoutId id="2147483725" r:id="rId9"/>
    <p:sldLayoutId id="2147483717" r:id="rId10"/>
    <p:sldLayoutId id="2147483718" r:id="rId11"/>
  </p:sldLayoutIdLst>
  <p:txStyles>
    <p:titleStyle>
      <a:lvl1pPr marL="484188" indent="-484188" algn="l" rtl="0" fontAlgn="base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fontAlgn="base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znaimo.com.ua/%D0%9D%D0%B5%D0%B9%D0%BC%D0%B0%D0%BD_%D0%94%D0%B6%D0%BE%D0%BD_%D1%84%D0%BE%D0%BD" TargetMode="External"/><Relationship Id="rId2" Type="http://schemas.openxmlformats.org/officeDocument/2006/relationships/hyperlink" Target="http://znaimo.com.ua/194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znaimo.com.ua/%D0%9C%D0%BE%D1%80%D0%B3%D0%B5%D0%BD%D1%88%D1%82%D0%B5%D1%80%D0%BD_%D0%9E%D1%81%D0%BA%D0%B0%D1%8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8062912" cy="2214578"/>
          </a:xfrm>
        </p:spPr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uk-UA" sz="96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Теорія Ігор</a:t>
            </a:r>
            <a:endParaRPr lang="ru-RU" sz="96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pic>
        <p:nvPicPr>
          <p:cNvPr id="5" name="Рисунок 4" descr="00615_v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1802" y="3286124"/>
            <a:ext cx="3317876" cy="322497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36104"/>
          </a:xfrm>
        </p:spPr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uk-UA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Розв</a:t>
            </a: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’</a:t>
            </a:r>
            <a:r>
              <a:rPr lang="uk-UA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язання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>
            <a:normAutofit fontScale="70000" lnSpcReduction="2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/>
              <a:t>     Розмістимо умовно ці камінці в ряд, пронумерувавши їх числами від 1 до 53 у порядку, зворотному до того, в якому їх братимуть</a:t>
            </a:r>
            <a:r>
              <a:rPr lang="en-US" dirty="0" smtClean="0"/>
              <a:t> </a:t>
            </a:r>
            <a:r>
              <a:rPr lang="uk-UA" dirty="0" smtClean="0"/>
              <a:t>з купки (тобто вважатимемо, що першим братиметься камінець з номером 53, а останнім – з номером 1. Для того щоб останнім ходом (нехай під номером </a:t>
            </a:r>
            <a:r>
              <a:rPr lang="en-US" i="1" dirty="0" smtClean="0"/>
              <a:t>n</a:t>
            </a:r>
            <a:r>
              <a:rPr lang="uk-UA" dirty="0" smtClean="0"/>
              <a:t>) забрати камінець з номером 1 (і таким чином виграти гру), першому гравцеві після попереднього </a:t>
            </a:r>
            <a:r>
              <a:rPr lang="en-US" i="1" dirty="0" smtClean="0"/>
              <a:t>n</a:t>
            </a:r>
            <a:r>
              <a:rPr lang="uk-UA" dirty="0" smtClean="0"/>
              <a:t>-1</a:t>
            </a:r>
            <a:r>
              <a:rPr lang="uk-UA" b="1" dirty="0" smtClean="0"/>
              <a:t> </a:t>
            </a:r>
            <a:r>
              <a:rPr lang="uk-UA" dirty="0" smtClean="0"/>
              <a:t>ходу суперника повинна залишитися будь-яка кількість камінців від 1 до 4. Для того щоб примусити другого гравця залишити саме таку кількість </a:t>
            </a:r>
            <a:r>
              <a:rPr lang="uk-UA" dirty="0" err="1" smtClean="0"/>
              <a:t>камі</a:t>
            </a:r>
            <a:r>
              <a:rPr lang="ru-RU" dirty="0" err="1" smtClean="0"/>
              <a:t>н</a:t>
            </a:r>
            <a:r>
              <a:rPr lang="uk-UA" dirty="0" err="1" smtClean="0"/>
              <a:t>ців</a:t>
            </a:r>
            <a:r>
              <a:rPr lang="uk-UA" dirty="0" smtClean="0"/>
              <a:t>, а не, скажімо, 6 чи 7 (що для першого гравця було б «катастрофою»), першому гравцеві після </a:t>
            </a:r>
            <a:r>
              <a:rPr lang="en-US" i="1" dirty="0" smtClean="0"/>
              <a:t>n</a:t>
            </a:r>
            <a:r>
              <a:rPr lang="uk-UA" dirty="0" smtClean="0"/>
              <a:t>-2 ходу потрібно залишити рівно 5 камінців. Тоді яку б кількість – 1, 2, 3 чи 4 не взяв другий гравець, перший останнім своїм ходом зможе забрати залишок. 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        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/>
              <a:t> </a:t>
            </a:r>
            <a:r>
              <a:rPr lang="uk-UA" dirty="0" smtClean="0"/>
              <a:t>       53   52   51   50   49…                                      …3   2   1</a:t>
            </a:r>
            <a:endParaRPr lang="ru-RU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/>
              <a:t>                                                         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</p:txBody>
      </p:sp>
      <p:sp>
        <p:nvSpPr>
          <p:cNvPr id="4" name="Овал 3"/>
          <p:cNvSpPr/>
          <p:nvPr/>
        </p:nvSpPr>
        <p:spPr>
          <a:xfrm>
            <a:off x="1357313" y="5500688"/>
            <a:ext cx="214312" cy="214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835150" y="5516563"/>
            <a:ext cx="214313" cy="214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286000" y="5500688"/>
            <a:ext cx="214313" cy="214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786063" y="5500688"/>
            <a:ext cx="214312" cy="214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214688" y="5500688"/>
            <a:ext cx="214312" cy="214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6929438" y="5500688"/>
            <a:ext cx="214312" cy="214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286625" y="5500688"/>
            <a:ext cx="214313" cy="214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643813" y="5500688"/>
            <a:ext cx="214312" cy="214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762625"/>
          </a:xfrm>
        </p:spPr>
        <p:txBody>
          <a:bodyPr>
            <a:normAutofit fontScale="92500" lnSpcReduction="1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/>
              <a:t>     Відповідно, після </a:t>
            </a:r>
            <a:r>
              <a:rPr lang="en-US" i="1" dirty="0" smtClean="0"/>
              <a:t>n</a:t>
            </a:r>
            <a:r>
              <a:rPr lang="uk-UA" dirty="0" smtClean="0"/>
              <a:t>-4 ходу першого гравця повинно залишитися 10 камінців, після </a:t>
            </a:r>
            <a:r>
              <a:rPr lang="en-US" i="1" dirty="0" smtClean="0"/>
              <a:t>n</a:t>
            </a:r>
            <a:r>
              <a:rPr lang="uk-UA" dirty="0" smtClean="0"/>
              <a:t>-6 ходу – 15 камінців і т.д.</a:t>
            </a:r>
            <a:endParaRPr lang="ru-RU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/>
              <a:t>     Отже, «вихід» на номери, кратні, 5, забезпечує першому гравцю можливість гарантовано здобути перемогу в грі. А для цього йому потрібно першим своїм ходом взяти 3 камінці з даних 53-х. Далі після кожного ходу суперника слід брати таку кількість камінців, щоб залишилося число, кратне 5. Це і є виграшна стратегія, причому існує вона для першого гравця.</a:t>
            </a:r>
            <a:endParaRPr lang="ru-RU" dirty="0" smtClean="0"/>
          </a:p>
          <a:p>
            <a:pPr marL="64008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     </a:t>
            </a:r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Приклад 2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 </a:t>
            </a:r>
            <a:r>
              <a:rPr lang="en-US" dirty="0" smtClean="0"/>
              <a:t>     </a:t>
            </a:r>
            <a:r>
              <a:rPr lang="uk-UA" dirty="0" smtClean="0"/>
              <a:t>Альоша Попович і Добриня </a:t>
            </a:r>
            <a:r>
              <a:rPr lang="uk-UA" dirty="0" err="1" smtClean="0"/>
              <a:t>Микитич</a:t>
            </a:r>
            <a:r>
              <a:rPr lang="uk-UA" dirty="0" smtClean="0"/>
              <a:t> воюють з </a:t>
            </a:r>
            <a:r>
              <a:rPr lang="uk-UA" dirty="0" err="1" smtClean="0"/>
              <a:t>дев</a:t>
            </a:r>
            <a:r>
              <a:rPr lang="ru-RU" dirty="0" smtClean="0"/>
              <a:t>’</a:t>
            </a:r>
            <a:r>
              <a:rPr lang="uk-UA" dirty="0" err="1" smtClean="0"/>
              <a:t>ятиглавим</a:t>
            </a:r>
            <a:r>
              <a:rPr lang="uk-UA" dirty="0" smtClean="0"/>
              <a:t> змієм. По черзі богатирі ходять до його печери й відрубують 1, 2 чи 3 голови. Як Альоша, який почав бій першим, зможе одержати славу переможця змія (тобто відрубає останню голову)?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uk-UA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Розв</a:t>
            </a: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’</a:t>
            </a:r>
            <a:r>
              <a:rPr lang="uk-UA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язання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85000" lnSpcReduction="2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/>
              <a:t>Альоша відрубує 1 голову. 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/>
              <a:t>Якщо Добриня відрубує 1 голову, 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/>
              <a:t>Альоша відрубує 3 голови. 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/>
              <a:t>Добриня – 2 голови, 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/>
              <a:t>Альоша - 2 голови. </a:t>
            </a:r>
          </a:p>
          <a:p>
            <a:pPr marL="448056" indent="-384048" fontAlgn="auto">
              <a:spcAft>
                <a:spcPts val="0"/>
              </a:spcAft>
              <a:buNone/>
              <a:defRPr/>
            </a:pPr>
            <a:r>
              <a:rPr lang="uk-UA" dirty="0" smtClean="0"/>
              <a:t>               або</a:t>
            </a:r>
            <a:endParaRPr lang="uk-UA" b="1" dirty="0" smtClean="0">
              <a:solidFill>
                <a:srgbClr val="002060"/>
              </a:solidFill>
            </a:endParaRP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/>
              <a:t>Добриня – 3 голови, 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/>
              <a:t>Альоша – 1 голову. </a:t>
            </a:r>
          </a:p>
          <a:p>
            <a:pPr marL="448056" indent="-384048" fontAlgn="auto">
              <a:spcAft>
                <a:spcPts val="0"/>
              </a:spcAft>
              <a:buNone/>
              <a:defRPr/>
            </a:pPr>
            <a:r>
              <a:rPr lang="uk-UA" dirty="0" smtClean="0"/>
              <a:t>    У будь-якому випадку у змія залишається 4 голови. Далі скільки голів не відрубав Добриня, Альоша відрубує решту голів одним ударом.</a:t>
            </a:r>
            <a:endParaRPr lang="ru-RU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  <p:pic>
        <p:nvPicPr>
          <p:cNvPr id="4" name="Рисунок 3" descr="x_6c7e5e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9124" y="3143248"/>
            <a:ext cx="1086828" cy="189176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Рисунок 4" descr="287845_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2264" y="3286124"/>
            <a:ext cx="2392341" cy="12858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5500694" y="3643314"/>
            <a:ext cx="10294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ln/>
                <a:solidFill>
                  <a:srgbClr val="0033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VS</a:t>
            </a:r>
            <a:endParaRPr lang="ru-RU" sz="5400" b="1" cap="all" dirty="0">
              <a:ln/>
              <a:solidFill>
                <a:srgbClr val="0033CC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Приклад 3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92500"/>
          </a:bodyPr>
          <a:lstStyle/>
          <a:p>
            <a:pPr marL="448056" indent="-384048" fontAlgn="auto">
              <a:spcAft>
                <a:spcPts val="0"/>
              </a:spcAft>
              <a:buNone/>
              <a:defRPr/>
            </a:pPr>
            <a:r>
              <a:rPr lang="uk-UA" dirty="0" smtClean="0"/>
              <a:t>    </a:t>
            </a:r>
            <a:r>
              <a:rPr lang="en-US" dirty="0" smtClean="0"/>
              <a:t>     </a:t>
            </a:r>
            <a:r>
              <a:rPr lang="uk-UA" dirty="0" smtClean="0"/>
              <a:t>У грі «Хто першим назве число 100» беруть участь двоє. Один називає будь-яке натуральне число від 1 до 9 включно. Другий додає до названого числа будь-яке натуральне число від 1 до 9, і називає нову суму. До цієї суми перший також додає будь-яке натуральне число від 1 до 9, і називає суму. Виграє той, хто першим називає число 100. Який найкращий початок цієї гри?</a:t>
            </a:r>
            <a:endParaRPr lang="ru-RU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uk-UA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Розв</a:t>
            </a: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’</a:t>
            </a:r>
            <a:r>
              <a:rPr lang="uk-UA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язання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uk-UA" dirty="0" smtClean="0"/>
              <a:t>    Як почати гру, не має значення. Другий гравець виграє, називаючи числа, які діляться на 10.</a:t>
            </a:r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Висновки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/>
          </a:bodyPr>
          <a:lstStyle/>
          <a:p>
            <a:pPr marL="448056" indent="-384048" fontAlgn="auto">
              <a:spcAft>
                <a:spcPts val="0"/>
              </a:spcAft>
              <a:buNone/>
              <a:defRPr/>
            </a:pPr>
            <a:r>
              <a:rPr lang="uk-UA" dirty="0" smtClean="0"/>
              <a:t>    </a:t>
            </a:r>
            <a:r>
              <a:rPr lang="en-US" dirty="0" smtClean="0"/>
              <a:t>     </a:t>
            </a:r>
            <a:r>
              <a:rPr lang="uk-UA" dirty="0" smtClean="0"/>
              <a:t>Під час написання наукової роботи я опрацювала теоретичний матеріал з теми </a:t>
            </a:r>
            <a:r>
              <a:rPr lang="uk-UA" dirty="0" err="1" smtClean="0"/>
              <a:t>“Теорія</a:t>
            </a:r>
            <a:r>
              <a:rPr lang="uk-UA" dirty="0" smtClean="0"/>
              <a:t> </a:t>
            </a:r>
            <a:r>
              <a:rPr lang="uk-UA" dirty="0" err="1" smtClean="0"/>
              <a:t>ігор”</a:t>
            </a:r>
            <a:r>
              <a:rPr lang="uk-UA" dirty="0" smtClean="0"/>
              <a:t>. Також я опрацювала літературу з </a:t>
            </a:r>
            <a:r>
              <a:rPr lang="uk-UA" dirty="0" err="1" smtClean="0"/>
              <a:t>данної</a:t>
            </a:r>
            <a:r>
              <a:rPr lang="uk-UA" dirty="0" smtClean="0"/>
              <a:t> тематики, розібралася із </a:t>
            </a: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язаними</a:t>
            </a:r>
            <a:r>
              <a:rPr lang="uk-UA" dirty="0" smtClean="0"/>
              <a:t> прикладами та на їх основі за допомогою вказівок до задач самостійно </a:t>
            </a: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язала</a:t>
            </a:r>
            <a:r>
              <a:rPr lang="uk-UA" dirty="0" smtClean="0"/>
              <a:t> деякі приклади.</a:t>
            </a:r>
            <a:endParaRPr lang="ru-RU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785926"/>
            <a:ext cx="8229600" cy="1399032"/>
          </a:xfrm>
        </p:spPr>
        <p:txBody>
          <a:bodyPr>
            <a:noAutofit/>
          </a:bodyPr>
          <a:lstStyle/>
          <a:p>
            <a:pPr algn="ctr"/>
            <a:r>
              <a:rPr lang="uk-UA" sz="9600" dirty="0" smtClean="0"/>
              <a:t>ДЯКУЮ ЗА УВАГУ!</a:t>
            </a:r>
            <a:endParaRPr lang="ru-RU" sz="9600" dirty="0"/>
          </a:p>
        </p:txBody>
      </p:sp>
      <p:pic>
        <p:nvPicPr>
          <p:cNvPr id="4" name="Содержимое 3" descr="2dC5Vn52HM8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00364" y="3929066"/>
            <a:ext cx="3405190" cy="255389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Коротко з історії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13337"/>
          </a:xfrm>
        </p:spPr>
        <p:txBody>
          <a:bodyPr/>
          <a:lstStyle/>
          <a:p>
            <a:pPr marL="63500" indent="0">
              <a:buFont typeface="Wingdings 2" pitchFamily="18" charset="2"/>
              <a:buNone/>
            </a:pPr>
            <a:r>
              <a:rPr lang="en-US" sz="3200" dirty="0" smtClean="0"/>
              <a:t>     </a:t>
            </a:r>
            <a:r>
              <a:rPr lang="ru-RU" sz="3200" dirty="0" err="1" smtClean="0"/>
              <a:t>Математична</a:t>
            </a:r>
            <a:r>
              <a:rPr lang="ru-RU" sz="3200" dirty="0" smtClean="0"/>
              <a:t> </a:t>
            </a:r>
            <a:r>
              <a:rPr lang="ru-RU" sz="3200" dirty="0" err="1" smtClean="0"/>
              <a:t>теорія</a:t>
            </a:r>
            <a:r>
              <a:rPr lang="ru-RU" sz="3200" dirty="0" smtClean="0"/>
              <a:t> </a:t>
            </a:r>
            <a:r>
              <a:rPr lang="ru-RU" sz="3200" dirty="0" err="1" smtClean="0"/>
              <a:t>ігор</a:t>
            </a:r>
            <a:r>
              <a:rPr lang="ru-RU" sz="3200" dirty="0" smtClean="0"/>
              <a:t> </a:t>
            </a:r>
            <a:r>
              <a:rPr lang="ru-RU" sz="3200" dirty="0" err="1" smtClean="0"/>
              <a:t>бере</a:t>
            </a:r>
            <a:r>
              <a:rPr lang="ru-RU" sz="3200" dirty="0" smtClean="0"/>
              <a:t> </a:t>
            </a:r>
            <a:r>
              <a:rPr lang="ru-RU" sz="3200" dirty="0" err="1" smtClean="0"/>
              <a:t>свій</a:t>
            </a:r>
            <a:r>
              <a:rPr lang="ru-RU" sz="3200" dirty="0" smtClean="0"/>
              <a:t> початок </a:t>
            </a:r>
            <a:r>
              <a:rPr lang="ru-RU" sz="3200" dirty="0" err="1" smtClean="0"/>
              <a:t>з</a:t>
            </a:r>
            <a:r>
              <a:rPr lang="ru-RU" sz="3200" dirty="0" smtClean="0"/>
              <a:t> </a:t>
            </a:r>
            <a:r>
              <a:rPr lang="ru-RU" sz="3200" dirty="0" err="1" smtClean="0"/>
              <a:t>неокласичної</a:t>
            </a:r>
            <a:r>
              <a:rPr lang="ru-RU" sz="3200" dirty="0" smtClean="0"/>
              <a:t> </a:t>
            </a:r>
            <a:r>
              <a:rPr lang="ru-RU" sz="3200" dirty="0" err="1" smtClean="0"/>
              <a:t>економіки</a:t>
            </a:r>
            <a:r>
              <a:rPr lang="ru-RU" sz="3200" dirty="0" smtClean="0"/>
              <a:t>. </a:t>
            </a:r>
            <a:r>
              <a:rPr lang="ru-RU" sz="3200" dirty="0" err="1" smtClean="0"/>
              <a:t>Вперше</a:t>
            </a:r>
            <a:r>
              <a:rPr lang="ru-RU" sz="3200" dirty="0" smtClean="0"/>
              <a:t> </a:t>
            </a:r>
            <a:r>
              <a:rPr lang="ru-RU" sz="3200" dirty="0" err="1" smtClean="0"/>
              <a:t>математичні</a:t>
            </a:r>
            <a:r>
              <a:rPr lang="ru-RU" sz="3200" dirty="0" smtClean="0"/>
              <a:t> </a:t>
            </a:r>
            <a:r>
              <a:rPr lang="ru-RU" sz="3200" dirty="0" err="1" smtClean="0"/>
              <a:t>аспекти</a:t>
            </a:r>
            <a:r>
              <a:rPr lang="ru-RU" sz="3200" dirty="0" smtClean="0"/>
              <a:t> та </a:t>
            </a:r>
            <a:r>
              <a:rPr lang="ru-RU" sz="3200" dirty="0" err="1" smtClean="0"/>
              <a:t>застосування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теорії</a:t>
            </a:r>
            <a:r>
              <a:rPr lang="ru-RU" sz="3200" dirty="0" smtClean="0"/>
              <a:t> </a:t>
            </a:r>
            <a:r>
              <a:rPr lang="ru-RU" sz="3200" dirty="0" err="1" smtClean="0"/>
              <a:t>були</a:t>
            </a:r>
            <a:r>
              <a:rPr lang="ru-RU" sz="3200" dirty="0" smtClean="0"/>
              <a:t> </a:t>
            </a:r>
            <a:r>
              <a:rPr lang="ru-RU" sz="3200" dirty="0" err="1" smtClean="0"/>
              <a:t>викладені</a:t>
            </a:r>
            <a:r>
              <a:rPr lang="ru-RU" sz="3200" dirty="0" smtClean="0"/>
              <a:t> у </a:t>
            </a:r>
            <a:r>
              <a:rPr lang="ru-RU" sz="3200" dirty="0" err="1" smtClean="0"/>
              <a:t>класичній</a:t>
            </a:r>
            <a:r>
              <a:rPr lang="ru-RU" sz="3200" dirty="0" smtClean="0"/>
              <a:t> </a:t>
            </a:r>
            <a:r>
              <a:rPr lang="ru-RU" sz="3200" dirty="0" err="1" smtClean="0"/>
              <a:t>книзі</a:t>
            </a:r>
            <a:r>
              <a:rPr lang="ru-RU" sz="3200" dirty="0" smtClean="0"/>
              <a:t> </a:t>
            </a:r>
            <a:r>
              <a:rPr lang="ru-RU" sz="3200" dirty="0" smtClean="0">
                <a:hlinkClick r:id="rId2" tooltip="1944"/>
              </a:rPr>
              <a:t>1944</a:t>
            </a:r>
            <a:r>
              <a:rPr lang="ru-RU" sz="3200" dirty="0" smtClean="0"/>
              <a:t> </a:t>
            </a:r>
            <a:r>
              <a:rPr lang="ru-RU" sz="3200" dirty="0" smtClean="0">
                <a:hlinkClick r:id="rId3" tooltip="Нейман, Джон фон"/>
              </a:rPr>
              <a:t>Джона фон Неймана</a:t>
            </a:r>
            <a:r>
              <a:rPr lang="ru-RU" sz="3200" dirty="0" smtClean="0"/>
              <a:t> </a:t>
            </a:r>
            <a:r>
              <a:rPr lang="ru-RU" sz="3200" dirty="0" err="1" smtClean="0"/>
              <a:t>і</a:t>
            </a:r>
            <a:r>
              <a:rPr lang="ru-RU" sz="3200" dirty="0" smtClean="0"/>
              <a:t> </a:t>
            </a:r>
            <a:r>
              <a:rPr lang="ru-RU" sz="3200" u="sng" dirty="0" smtClean="0">
                <a:hlinkClick r:id="rId4" tooltip="Моргенштерн, Оскар"/>
              </a:rPr>
              <a:t>Оскара </a:t>
            </a:r>
            <a:r>
              <a:rPr lang="ru-RU" sz="3200" dirty="0" smtClean="0">
                <a:hlinkClick r:id="rId4" tooltip="Моргенштерн, Оскар"/>
              </a:rPr>
              <a:t>Моргенштерна</a:t>
            </a:r>
            <a:r>
              <a:rPr lang="ru-RU" sz="3200" dirty="0" smtClean="0"/>
              <a:t> "</a:t>
            </a:r>
            <a:r>
              <a:rPr lang="ru-RU" sz="3200" dirty="0" err="1" smtClean="0"/>
              <a:t>Теорія</a:t>
            </a:r>
            <a:r>
              <a:rPr lang="ru-RU" sz="3200" dirty="0" smtClean="0"/>
              <a:t> </a:t>
            </a:r>
            <a:r>
              <a:rPr lang="ru-RU" sz="3200" dirty="0" err="1" smtClean="0"/>
              <a:t>ігор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економічна</a:t>
            </a:r>
            <a:r>
              <a:rPr lang="ru-RU" sz="3200" dirty="0" smtClean="0"/>
              <a:t> </a:t>
            </a:r>
            <a:r>
              <a:rPr lang="ru-RU" sz="3200" dirty="0" err="1" smtClean="0"/>
              <a:t>поведінка</a:t>
            </a:r>
            <a:r>
              <a:rPr lang="ru-RU" sz="3200" dirty="0" smtClean="0"/>
              <a:t>".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Поняття теорії ігор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uk-UA" sz="3200" dirty="0" smtClean="0"/>
              <a:t>    </a:t>
            </a:r>
            <a:r>
              <a:rPr lang="en-US" sz="3200" dirty="0" smtClean="0"/>
              <a:t>     </a:t>
            </a:r>
            <a:r>
              <a:rPr lang="uk-UA" sz="3200" dirty="0" smtClean="0"/>
              <a:t>Логічною основою теорії ігор є формалізація трьох понять, які входять в її визначення і є фундаментальними для всієї теорії:</a:t>
            </a:r>
            <a:endParaRPr lang="ru-RU" sz="3200" dirty="0" smtClean="0"/>
          </a:p>
          <a:p>
            <a:r>
              <a:rPr lang="ru-RU" sz="3200" dirty="0" err="1" smtClean="0">
                <a:solidFill>
                  <a:srgbClr val="0099FF"/>
                </a:solidFill>
              </a:rPr>
              <a:t>Конфлікт</a:t>
            </a:r>
            <a:endParaRPr lang="ru-RU" sz="3200" dirty="0" smtClean="0">
              <a:solidFill>
                <a:srgbClr val="0099FF"/>
              </a:solidFill>
            </a:endParaRPr>
          </a:p>
          <a:p>
            <a:r>
              <a:rPr lang="ru-RU" sz="3200" dirty="0" err="1" smtClean="0">
                <a:solidFill>
                  <a:srgbClr val="0099FF"/>
                </a:solidFill>
              </a:rPr>
              <a:t>Прийняття</a:t>
            </a:r>
            <a:r>
              <a:rPr lang="ru-RU" sz="3200" dirty="0" smtClean="0">
                <a:solidFill>
                  <a:srgbClr val="0099FF"/>
                </a:solidFill>
              </a:rPr>
              <a:t> </a:t>
            </a:r>
            <a:r>
              <a:rPr lang="ru-RU" sz="3200" dirty="0" err="1" smtClean="0">
                <a:solidFill>
                  <a:srgbClr val="0099FF"/>
                </a:solidFill>
              </a:rPr>
              <a:t>рішення</a:t>
            </a:r>
            <a:r>
              <a:rPr lang="ru-RU" sz="3200" dirty="0" smtClean="0">
                <a:solidFill>
                  <a:srgbClr val="0099FF"/>
                </a:solidFill>
              </a:rPr>
              <a:t> в </a:t>
            </a:r>
            <a:r>
              <a:rPr lang="ru-RU" sz="3200" dirty="0" err="1" smtClean="0">
                <a:solidFill>
                  <a:srgbClr val="0099FF"/>
                </a:solidFill>
              </a:rPr>
              <a:t>конфлікті</a:t>
            </a:r>
            <a:endParaRPr lang="ru-RU" sz="3200" dirty="0" smtClean="0">
              <a:solidFill>
                <a:srgbClr val="0099FF"/>
              </a:solidFill>
            </a:endParaRPr>
          </a:p>
          <a:p>
            <a:r>
              <a:rPr lang="ru-RU" sz="3200" dirty="0" err="1" smtClean="0">
                <a:solidFill>
                  <a:srgbClr val="0099FF"/>
                </a:solidFill>
              </a:rPr>
              <a:t>Оптимальність</a:t>
            </a:r>
            <a:r>
              <a:rPr lang="ru-RU" sz="3200" dirty="0" smtClean="0">
                <a:solidFill>
                  <a:srgbClr val="0099FF"/>
                </a:solidFill>
              </a:rPr>
              <a:t> </a:t>
            </a:r>
            <a:r>
              <a:rPr lang="ru-RU" sz="3200" dirty="0" err="1" smtClean="0">
                <a:solidFill>
                  <a:srgbClr val="0099FF"/>
                </a:solidFill>
              </a:rPr>
              <a:t>прийнятого</a:t>
            </a:r>
            <a:r>
              <a:rPr lang="ru-RU" sz="3200" dirty="0" smtClean="0">
                <a:solidFill>
                  <a:srgbClr val="0099FF"/>
                </a:solidFill>
              </a:rPr>
              <a:t> </a:t>
            </a:r>
            <a:r>
              <a:rPr lang="ru-RU" sz="3200" dirty="0" err="1" smtClean="0">
                <a:solidFill>
                  <a:srgbClr val="0099FF"/>
                </a:solidFill>
              </a:rPr>
              <a:t>рішення</a:t>
            </a:r>
            <a:endParaRPr lang="ru-RU" sz="3200" dirty="0" smtClean="0">
              <a:solidFill>
                <a:srgbClr val="0099FF"/>
              </a:solidFill>
            </a:endParaRPr>
          </a:p>
          <a:p>
            <a:endParaRPr lang="ru-RU" dirty="0" smtClean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Подання ігор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marL="63500" indent="0">
              <a:buFont typeface="Wingdings 2" pitchFamily="18" charset="2"/>
              <a:buNone/>
            </a:pPr>
            <a:r>
              <a:rPr lang="en-US" sz="3200" dirty="0" smtClean="0"/>
              <a:t>     </a:t>
            </a:r>
            <a:r>
              <a:rPr lang="ru-RU" sz="3200" dirty="0" err="1" smtClean="0"/>
              <a:t>Ігри</a:t>
            </a:r>
            <a:r>
              <a:rPr lang="ru-RU" sz="3200" dirty="0" smtClean="0"/>
              <a:t> </a:t>
            </a:r>
            <a:r>
              <a:rPr lang="ru-RU" sz="3200" dirty="0" err="1" smtClean="0"/>
              <a:t>являють</a:t>
            </a:r>
            <a:r>
              <a:rPr lang="ru-RU" sz="3200" dirty="0" smtClean="0"/>
              <a:t> собою строго </a:t>
            </a:r>
            <a:r>
              <a:rPr lang="ru-RU" sz="3200" dirty="0" err="1" smtClean="0"/>
              <a:t>певні</a:t>
            </a:r>
            <a:r>
              <a:rPr lang="ru-RU" sz="3200" dirty="0" smtClean="0"/>
              <a:t> </a:t>
            </a:r>
            <a:r>
              <a:rPr lang="ru-RU" sz="3200" dirty="0" err="1" smtClean="0"/>
              <a:t>математичні</a:t>
            </a:r>
            <a:r>
              <a:rPr lang="ru-RU" sz="3200" dirty="0" smtClean="0"/>
              <a:t> </a:t>
            </a:r>
            <a:r>
              <a:rPr lang="ru-RU" sz="3200" dirty="0" err="1" smtClean="0"/>
              <a:t>об'єкти</a:t>
            </a:r>
            <a:r>
              <a:rPr lang="ru-RU" sz="3200" dirty="0" smtClean="0"/>
              <a:t>. </a:t>
            </a:r>
            <a:r>
              <a:rPr lang="ru-RU" sz="3200" dirty="0" err="1" smtClean="0"/>
              <a:t>Гра</a:t>
            </a:r>
            <a:r>
              <a:rPr lang="ru-RU" sz="3200" dirty="0" smtClean="0"/>
              <a:t> </a:t>
            </a:r>
            <a:r>
              <a:rPr lang="ru-RU" sz="3200" dirty="0" err="1" smtClean="0"/>
              <a:t>утворюється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гравцями</a:t>
            </a:r>
            <a:r>
              <a:rPr lang="ru-RU" sz="3200" dirty="0" smtClean="0"/>
              <a:t>, набором </a:t>
            </a:r>
            <a:r>
              <a:rPr lang="ru-RU" sz="3200" dirty="0" err="1" smtClean="0"/>
              <a:t>стратегій</a:t>
            </a:r>
            <a:r>
              <a:rPr lang="ru-RU" sz="3200" dirty="0" smtClean="0"/>
              <a:t> для кожного </a:t>
            </a:r>
            <a:r>
              <a:rPr lang="ru-RU" sz="3200" dirty="0" err="1" smtClean="0"/>
              <a:t>гравця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вказівки</a:t>
            </a:r>
            <a:r>
              <a:rPr lang="ru-RU" sz="3200" dirty="0" smtClean="0"/>
              <a:t> </a:t>
            </a:r>
            <a:r>
              <a:rPr lang="ru-RU" sz="3200" dirty="0" err="1" smtClean="0"/>
              <a:t>виграшів</a:t>
            </a:r>
            <a:r>
              <a:rPr lang="ru-RU" sz="3200" dirty="0" smtClean="0"/>
              <a:t>, </a:t>
            </a:r>
            <a:r>
              <a:rPr lang="ru-RU" sz="3200" dirty="0" err="1" smtClean="0"/>
              <a:t>або</a:t>
            </a:r>
            <a:r>
              <a:rPr lang="ru-RU" sz="3200" dirty="0" smtClean="0"/>
              <a:t> </a:t>
            </a:r>
            <a:r>
              <a:rPr lang="ru-RU" sz="3200" dirty="0" err="1" smtClean="0"/>
              <a:t>платежів</a:t>
            </a:r>
            <a:r>
              <a:rPr lang="ru-RU" sz="3200" b="1" dirty="0" smtClean="0"/>
              <a:t>,</a:t>
            </a:r>
            <a:r>
              <a:rPr lang="ru-RU" sz="3200" dirty="0" smtClean="0"/>
              <a:t> </a:t>
            </a:r>
            <a:r>
              <a:rPr lang="ru-RU" sz="3200" dirty="0" err="1" smtClean="0"/>
              <a:t>гравців</a:t>
            </a:r>
            <a:r>
              <a:rPr lang="ru-RU" sz="3200" dirty="0" smtClean="0"/>
              <a:t> для </a:t>
            </a:r>
            <a:r>
              <a:rPr lang="ru-RU" sz="3200" dirty="0" err="1" smtClean="0"/>
              <a:t>кожної</a:t>
            </a:r>
            <a:r>
              <a:rPr lang="ru-RU" sz="3200" dirty="0" smtClean="0"/>
              <a:t> </a:t>
            </a:r>
            <a:r>
              <a:rPr lang="ru-RU" sz="3200" dirty="0" err="1" smtClean="0"/>
              <a:t>комбінації</a:t>
            </a:r>
            <a:r>
              <a:rPr lang="ru-RU" sz="3200" dirty="0" smtClean="0"/>
              <a:t> </a:t>
            </a:r>
            <a:r>
              <a:rPr lang="ru-RU" sz="3200" dirty="0" err="1" smtClean="0"/>
              <a:t>стратегій</a:t>
            </a:r>
            <a:r>
              <a:rPr lang="ru-RU" sz="3200" dirty="0" smtClean="0"/>
              <a:t>. </a:t>
            </a: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Ознаки гри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186362"/>
          </a:xfrm>
        </p:spPr>
        <p:txBody>
          <a:bodyPr>
            <a:normAutofit fontScale="85000" lnSpcReduction="2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   </a:t>
            </a:r>
            <a:r>
              <a:rPr lang="en-US" dirty="0" smtClean="0"/>
              <a:t>      </a:t>
            </a:r>
            <a:r>
              <a:rPr lang="ru-RU" dirty="0" err="1" smtClean="0"/>
              <a:t>Характеризують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гри</a:t>
            </a:r>
            <a:r>
              <a:rPr lang="ru-RU" dirty="0" smtClean="0"/>
              <a:t> як </a:t>
            </a:r>
            <a:r>
              <a:rPr lang="ru-RU" dirty="0" err="1" smtClean="0"/>
              <a:t>математичної</a:t>
            </a:r>
            <a:r>
              <a:rPr lang="ru-RU" dirty="0" smtClean="0"/>
              <a:t> </a:t>
            </a:r>
            <a:r>
              <a:rPr lang="ru-RU" dirty="0" err="1" smtClean="0"/>
              <a:t>моделі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: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100" dirty="0" err="1" smtClean="0">
                <a:solidFill>
                  <a:srgbClr val="0099FF"/>
                </a:solidFill>
              </a:rPr>
              <a:t>наявність</a:t>
            </a:r>
            <a:r>
              <a:rPr lang="ru-RU" sz="3100" dirty="0" smtClean="0">
                <a:solidFill>
                  <a:srgbClr val="0099FF"/>
                </a:solidFill>
              </a:rPr>
              <a:t> </a:t>
            </a:r>
            <a:r>
              <a:rPr lang="ru-RU" sz="3100" dirty="0" err="1" smtClean="0">
                <a:solidFill>
                  <a:srgbClr val="0099FF"/>
                </a:solidFill>
              </a:rPr>
              <a:t>кількох</a:t>
            </a:r>
            <a:r>
              <a:rPr lang="ru-RU" sz="3100" dirty="0" smtClean="0">
                <a:solidFill>
                  <a:srgbClr val="0099FF"/>
                </a:solidFill>
              </a:rPr>
              <a:t> </a:t>
            </a:r>
            <a:r>
              <a:rPr lang="ru-RU" sz="3100" dirty="0" err="1" smtClean="0">
                <a:solidFill>
                  <a:srgbClr val="0099FF"/>
                </a:solidFill>
              </a:rPr>
              <a:t>учасників</a:t>
            </a:r>
            <a:r>
              <a:rPr lang="ru-RU" sz="3100" dirty="0" smtClean="0">
                <a:solidFill>
                  <a:srgbClr val="0099FF"/>
                </a:solidFill>
              </a:rPr>
              <a:t>;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100" dirty="0" err="1" smtClean="0">
                <a:solidFill>
                  <a:srgbClr val="0099FF"/>
                </a:solidFill>
              </a:rPr>
              <a:t>невизначеність</a:t>
            </a:r>
            <a:r>
              <a:rPr lang="ru-RU" sz="3100" dirty="0" smtClean="0">
                <a:solidFill>
                  <a:srgbClr val="0099FF"/>
                </a:solidFill>
              </a:rPr>
              <a:t> </a:t>
            </a:r>
            <a:r>
              <a:rPr lang="ru-RU" sz="3100" dirty="0" err="1" smtClean="0">
                <a:solidFill>
                  <a:srgbClr val="0099FF"/>
                </a:solidFill>
              </a:rPr>
              <a:t>поведінки</a:t>
            </a:r>
            <a:r>
              <a:rPr lang="ru-RU" sz="3100" dirty="0" smtClean="0">
                <a:solidFill>
                  <a:srgbClr val="0099FF"/>
                </a:solidFill>
              </a:rPr>
              <a:t> </a:t>
            </a:r>
            <a:r>
              <a:rPr lang="ru-RU" sz="3100" dirty="0" err="1" smtClean="0">
                <a:solidFill>
                  <a:srgbClr val="0099FF"/>
                </a:solidFill>
              </a:rPr>
              <a:t>учасників</a:t>
            </a:r>
            <a:r>
              <a:rPr lang="ru-RU" sz="3100" dirty="0" smtClean="0">
                <a:solidFill>
                  <a:srgbClr val="0099FF"/>
                </a:solidFill>
              </a:rPr>
              <a:t>, </a:t>
            </a:r>
            <a:r>
              <a:rPr lang="ru-RU" sz="3100" dirty="0" err="1" smtClean="0">
                <a:solidFill>
                  <a:srgbClr val="0099FF"/>
                </a:solidFill>
              </a:rPr>
              <a:t>пов'язана</a:t>
            </a:r>
            <a:r>
              <a:rPr lang="ru-RU" sz="3100" dirty="0" smtClean="0">
                <a:solidFill>
                  <a:srgbClr val="0099FF"/>
                </a:solidFill>
              </a:rPr>
              <a:t> </a:t>
            </a:r>
            <a:r>
              <a:rPr lang="ru-RU" sz="3100" dirty="0" err="1" smtClean="0">
                <a:solidFill>
                  <a:srgbClr val="0099FF"/>
                </a:solidFill>
              </a:rPr>
              <a:t>з</a:t>
            </a:r>
            <a:r>
              <a:rPr lang="ru-RU" sz="3100" dirty="0" smtClean="0">
                <a:solidFill>
                  <a:srgbClr val="0099FF"/>
                </a:solidFill>
              </a:rPr>
              <a:t> </a:t>
            </a:r>
            <a:r>
              <a:rPr lang="ru-RU" sz="3100" dirty="0" err="1" smtClean="0">
                <a:solidFill>
                  <a:srgbClr val="0099FF"/>
                </a:solidFill>
              </a:rPr>
              <a:t>наявністю</a:t>
            </a:r>
            <a:r>
              <a:rPr lang="ru-RU" sz="3100" dirty="0" smtClean="0">
                <a:solidFill>
                  <a:srgbClr val="0099FF"/>
                </a:solidFill>
              </a:rPr>
              <a:t> у кожного </a:t>
            </a:r>
            <a:r>
              <a:rPr lang="ru-RU" sz="3100" dirty="0" err="1" smtClean="0">
                <a:solidFill>
                  <a:srgbClr val="0099FF"/>
                </a:solidFill>
              </a:rPr>
              <a:t>з</a:t>
            </a:r>
            <a:r>
              <a:rPr lang="ru-RU" sz="3100" dirty="0" smtClean="0">
                <a:solidFill>
                  <a:srgbClr val="0099FF"/>
                </a:solidFill>
              </a:rPr>
              <a:t> них </a:t>
            </a:r>
            <a:r>
              <a:rPr lang="ru-RU" sz="3100" dirty="0" err="1" smtClean="0">
                <a:solidFill>
                  <a:srgbClr val="0099FF"/>
                </a:solidFill>
              </a:rPr>
              <a:t>кількох</a:t>
            </a:r>
            <a:r>
              <a:rPr lang="ru-RU" sz="3100" dirty="0" smtClean="0">
                <a:solidFill>
                  <a:srgbClr val="0099FF"/>
                </a:solidFill>
              </a:rPr>
              <a:t> </a:t>
            </a:r>
            <a:r>
              <a:rPr lang="ru-RU" sz="3100" dirty="0" err="1" smtClean="0">
                <a:solidFill>
                  <a:srgbClr val="0099FF"/>
                </a:solidFill>
              </a:rPr>
              <a:t>варіантів</a:t>
            </a:r>
            <a:r>
              <a:rPr lang="ru-RU" sz="3100" dirty="0" smtClean="0">
                <a:solidFill>
                  <a:srgbClr val="0099FF"/>
                </a:solidFill>
              </a:rPr>
              <a:t> </a:t>
            </a:r>
            <a:r>
              <a:rPr lang="ru-RU" sz="3100" dirty="0" err="1" smtClean="0">
                <a:solidFill>
                  <a:srgbClr val="0099FF"/>
                </a:solidFill>
              </a:rPr>
              <a:t>дій</a:t>
            </a:r>
            <a:r>
              <a:rPr lang="ru-RU" sz="3100" dirty="0" smtClean="0">
                <a:solidFill>
                  <a:srgbClr val="0099FF"/>
                </a:solidFill>
              </a:rPr>
              <a:t>;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100" dirty="0" err="1" smtClean="0">
                <a:solidFill>
                  <a:srgbClr val="0099FF"/>
                </a:solidFill>
              </a:rPr>
              <a:t>відмінність</a:t>
            </a:r>
            <a:r>
              <a:rPr lang="ru-RU" sz="3100" dirty="0" smtClean="0">
                <a:solidFill>
                  <a:srgbClr val="0099FF"/>
                </a:solidFill>
              </a:rPr>
              <a:t> (</a:t>
            </a:r>
            <a:r>
              <a:rPr lang="ru-RU" sz="3100" dirty="0" err="1" smtClean="0">
                <a:solidFill>
                  <a:srgbClr val="0099FF"/>
                </a:solidFill>
              </a:rPr>
              <a:t>розбіжність</a:t>
            </a:r>
            <a:r>
              <a:rPr lang="ru-RU" sz="3100" dirty="0" smtClean="0">
                <a:solidFill>
                  <a:srgbClr val="0099FF"/>
                </a:solidFill>
              </a:rPr>
              <a:t>) </a:t>
            </a:r>
            <a:r>
              <a:rPr lang="ru-RU" sz="3100" dirty="0" err="1" smtClean="0">
                <a:solidFill>
                  <a:srgbClr val="0099FF"/>
                </a:solidFill>
              </a:rPr>
              <a:t>інтересів</a:t>
            </a:r>
            <a:r>
              <a:rPr lang="ru-RU" sz="3100" dirty="0" smtClean="0">
                <a:solidFill>
                  <a:srgbClr val="0099FF"/>
                </a:solidFill>
              </a:rPr>
              <a:t> </a:t>
            </a:r>
            <a:r>
              <a:rPr lang="ru-RU" sz="3100" dirty="0" err="1" smtClean="0">
                <a:solidFill>
                  <a:srgbClr val="0099FF"/>
                </a:solidFill>
              </a:rPr>
              <a:t>учасників</a:t>
            </a:r>
            <a:r>
              <a:rPr lang="ru-RU" sz="3100" dirty="0" smtClean="0">
                <a:solidFill>
                  <a:srgbClr val="0099FF"/>
                </a:solidFill>
              </a:rPr>
              <a:t>;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100" dirty="0" err="1" smtClean="0">
                <a:solidFill>
                  <a:srgbClr val="0099FF"/>
                </a:solidFill>
              </a:rPr>
              <a:t>взаємопов'язаність</a:t>
            </a:r>
            <a:r>
              <a:rPr lang="ru-RU" sz="3100" dirty="0" smtClean="0">
                <a:solidFill>
                  <a:srgbClr val="0099FF"/>
                </a:solidFill>
              </a:rPr>
              <a:t> </a:t>
            </a:r>
            <a:r>
              <a:rPr lang="ru-RU" sz="3100" dirty="0" err="1" smtClean="0">
                <a:solidFill>
                  <a:srgbClr val="0099FF"/>
                </a:solidFill>
              </a:rPr>
              <a:t>поведінки</a:t>
            </a:r>
            <a:r>
              <a:rPr lang="ru-RU" sz="3100" dirty="0" smtClean="0">
                <a:solidFill>
                  <a:srgbClr val="0099FF"/>
                </a:solidFill>
              </a:rPr>
              <a:t> </a:t>
            </a:r>
            <a:r>
              <a:rPr lang="ru-RU" sz="3100" dirty="0" err="1" smtClean="0">
                <a:solidFill>
                  <a:srgbClr val="0099FF"/>
                </a:solidFill>
              </a:rPr>
              <a:t>учасників</a:t>
            </a:r>
            <a:r>
              <a:rPr lang="ru-RU" sz="3100" dirty="0" smtClean="0">
                <a:solidFill>
                  <a:srgbClr val="0099FF"/>
                </a:solidFill>
              </a:rPr>
              <a:t>, </a:t>
            </a:r>
            <a:r>
              <a:rPr lang="ru-RU" sz="3100" dirty="0" err="1" smtClean="0">
                <a:solidFill>
                  <a:srgbClr val="0099FF"/>
                </a:solidFill>
              </a:rPr>
              <a:t>оскільки</a:t>
            </a:r>
            <a:r>
              <a:rPr lang="ru-RU" sz="3100" dirty="0" smtClean="0">
                <a:solidFill>
                  <a:srgbClr val="0099FF"/>
                </a:solidFill>
              </a:rPr>
              <a:t> результат, </a:t>
            </a:r>
            <a:r>
              <a:rPr lang="ru-RU" sz="3100" dirty="0" err="1" smtClean="0">
                <a:solidFill>
                  <a:srgbClr val="0099FF"/>
                </a:solidFill>
              </a:rPr>
              <a:t>що</a:t>
            </a:r>
            <a:r>
              <a:rPr lang="ru-RU" sz="3100" dirty="0" smtClean="0">
                <a:solidFill>
                  <a:srgbClr val="0099FF"/>
                </a:solidFill>
              </a:rPr>
              <a:t> </a:t>
            </a:r>
            <a:r>
              <a:rPr lang="ru-RU" sz="3100" dirty="0" err="1" smtClean="0">
                <a:solidFill>
                  <a:srgbClr val="0099FF"/>
                </a:solidFill>
              </a:rPr>
              <a:t>отримується</a:t>
            </a:r>
            <a:r>
              <a:rPr lang="ru-RU" sz="3100" dirty="0" smtClean="0">
                <a:solidFill>
                  <a:srgbClr val="0099FF"/>
                </a:solidFill>
              </a:rPr>
              <a:t> </a:t>
            </a:r>
            <a:r>
              <a:rPr lang="ru-RU" sz="3100" dirty="0" err="1" smtClean="0">
                <a:solidFill>
                  <a:srgbClr val="0099FF"/>
                </a:solidFill>
              </a:rPr>
              <a:t>кожним</a:t>
            </a:r>
            <a:r>
              <a:rPr lang="ru-RU" sz="3100" dirty="0" smtClean="0">
                <a:solidFill>
                  <a:srgbClr val="0099FF"/>
                </a:solidFill>
              </a:rPr>
              <a:t> </a:t>
            </a:r>
            <a:r>
              <a:rPr lang="ru-RU" sz="3100" dirty="0" err="1" smtClean="0">
                <a:solidFill>
                  <a:srgbClr val="0099FF"/>
                </a:solidFill>
              </a:rPr>
              <a:t>з</a:t>
            </a:r>
            <a:r>
              <a:rPr lang="ru-RU" sz="3100" dirty="0" smtClean="0">
                <a:solidFill>
                  <a:srgbClr val="0099FF"/>
                </a:solidFill>
              </a:rPr>
              <a:t> них, </a:t>
            </a:r>
            <a:r>
              <a:rPr lang="ru-RU" sz="3100" dirty="0" err="1" smtClean="0">
                <a:solidFill>
                  <a:srgbClr val="0099FF"/>
                </a:solidFill>
              </a:rPr>
              <a:t>залежить</a:t>
            </a:r>
            <a:r>
              <a:rPr lang="ru-RU" sz="3100" dirty="0" smtClean="0">
                <a:solidFill>
                  <a:srgbClr val="0099FF"/>
                </a:solidFill>
              </a:rPr>
              <a:t> </a:t>
            </a:r>
            <a:r>
              <a:rPr lang="ru-RU" sz="3100" dirty="0" err="1" smtClean="0">
                <a:solidFill>
                  <a:srgbClr val="0099FF"/>
                </a:solidFill>
              </a:rPr>
              <a:t>від</a:t>
            </a:r>
            <a:r>
              <a:rPr lang="ru-RU" sz="3100" dirty="0" smtClean="0">
                <a:solidFill>
                  <a:srgbClr val="0099FF"/>
                </a:solidFill>
              </a:rPr>
              <a:t> </a:t>
            </a:r>
            <a:r>
              <a:rPr lang="ru-RU" sz="3100" dirty="0" err="1" smtClean="0">
                <a:solidFill>
                  <a:srgbClr val="0099FF"/>
                </a:solidFill>
              </a:rPr>
              <a:t>поведінки</a:t>
            </a:r>
            <a:r>
              <a:rPr lang="ru-RU" sz="3100" dirty="0" smtClean="0">
                <a:solidFill>
                  <a:srgbClr val="0099FF"/>
                </a:solidFill>
              </a:rPr>
              <a:t> </a:t>
            </a:r>
            <a:r>
              <a:rPr lang="ru-RU" sz="3100" dirty="0" err="1" smtClean="0">
                <a:solidFill>
                  <a:srgbClr val="0099FF"/>
                </a:solidFill>
              </a:rPr>
              <a:t>всіх</a:t>
            </a:r>
            <a:r>
              <a:rPr lang="ru-RU" sz="3100" dirty="0" smtClean="0">
                <a:solidFill>
                  <a:srgbClr val="0099FF"/>
                </a:solidFill>
              </a:rPr>
              <a:t> </a:t>
            </a:r>
            <a:r>
              <a:rPr lang="ru-RU" sz="3100" dirty="0" err="1" smtClean="0">
                <a:solidFill>
                  <a:srgbClr val="0099FF"/>
                </a:solidFill>
              </a:rPr>
              <a:t>учасників</a:t>
            </a:r>
            <a:r>
              <a:rPr lang="ru-RU" sz="3100" dirty="0" smtClean="0">
                <a:solidFill>
                  <a:srgbClr val="0099FF"/>
                </a:solidFill>
              </a:rPr>
              <a:t>;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100" dirty="0" err="1" smtClean="0">
                <a:solidFill>
                  <a:srgbClr val="0099FF"/>
                </a:solidFill>
              </a:rPr>
              <a:t>наявність</a:t>
            </a:r>
            <a:r>
              <a:rPr lang="ru-RU" sz="3100" dirty="0" smtClean="0">
                <a:solidFill>
                  <a:srgbClr val="0099FF"/>
                </a:solidFill>
              </a:rPr>
              <a:t> правил </a:t>
            </a:r>
            <a:r>
              <a:rPr lang="ru-RU" sz="3100" dirty="0" err="1" smtClean="0">
                <a:solidFill>
                  <a:srgbClr val="0099FF"/>
                </a:solidFill>
              </a:rPr>
              <a:t>поведінки</a:t>
            </a:r>
            <a:r>
              <a:rPr lang="ru-RU" sz="3100" dirty="0" smtClean="0">
                <a:solidFill>
                  <a:srgbClr val="0099FF"/>
                </a:solidFill>
              </a:rPr>
              <a:t>, </a:t>
            </a:r>
            <a:r>
              <a:rPr lang="ru-RU" sz="3100" dirty="0" err="1" smtClean="0">
                <a:solidFill>
                  <a:srgbClr val="0099FF"/>
                </a:solidFill>
              </a:rPr>
              <a:t>відомих</a:t>
            </a:r>
            <a:r>
              <a:rPr lang="ru-RU" sz="3100" dirty="0" smtClean="0">
                <a:solidFill>
                  <a:srgbClr val="0099FF"/>
                </a:solidFill>
              </a:rPr>
              <a:t> </a:t>
            </a:r>
            <a:r>
              <a:rPr lang="ru-RU" sz="3100" dirty="0" err="1" smtClean="0">
                <a:solidFill>
                  <a:srgbClr val="0099FF"/>
                </a:solidFill>
              </a:rPr>
              <a:t>всім</a:t>
            </a:r>
            <a:r>
              <a:rPr lang="ru-RU" sz="3100" dirty="0" smtClean="0">
                <a:solidFill>
                  <a:srgbClr val="0099FF"/>
                </a:solidFill>
              </a:rPr>
              <a:t> </a:t>
            </a:r>
            <a:r>
              <a:rPr lang="ru-RU" sz="3100" dirty="0" err="1" smtClean="0">
                <a:solidFill>
                  <a:srgbClr val="0099FF"/>
                </a:solidFill>
              </a:rPr>
              <a:t>учасникам</a:t>
            </a:r>
            <a:r>
              <a:rPr lang="ru-RU" sz="3100" dirty="0" smtClean="0">
                <a:solidFill>
                  <a:srgbClr val="0099FF"/>
                </a:solidFill>
              </a:rPr>
              <a:t>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Кооперативні та некооперативні ігри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92500" lnSpcReduction="1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/>
              <a:t>     </a:t>
            </a:r>
            <a:r>
              <a:rPr lang="uk-UA" sz="2600" dirty="0" smtClean="0"/>
              <a:t>Гра називається кооперативною, якщо гравці можуть об'єднуватися в групи, беручи на себе деякі зобов'язання перед іншими гравцями і координуючи свої дії. </a:t>
            </a:r>
            <a:endParaRPr lang="en-US" sz="26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uk-UA" sz="26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600" dirty="0" smtClean="0"/>
              <a:t>      </a:t>
            </a:r>
            <a:r>
              <a:rPr lang="uk-UA" sz="2600" dirty="0" smtClean="0"/>
              <a:t>В </a:t>
            </a:r>
            <a:r>
              <a:rPr lang="ru-RU" sz="2600" dirty="0" err="1" smtClean="0"/>
              <a:t>некооперативних</a:t>
            </a:r>
            <a:r>
              <a:rPr lang="ru-RU" sz="2600" dirty="0" smtClean="0"/>
              <a:t> </a:t>
            </a:r>
            <a:r>
              <a:rPr lang="ru-RU" sz="2600" dirty="0" err="1" smtClean="0"/>
              <a:t>іграх</a:t>
            </a:r>
            <a:r>
              <a:rPr lang="ru-RU" sz="2600" dirty="0" smtClean="0"/>
              <a:t> </a:t>
            </a:r>
            <a:r>
              <a:rPr lang="ru-RU" sz="2600" dirty="0" err="1" smtClean="0"/>
              <a:t>учасник</a:t>
            </a:r>
            <a:r>
              <a:rPr lang="ru-RU" sz="2600" dirty="0" smtClean="0"/>
              <a:t> </a:t>
            </a:r>
            <a:r>
              <a:rPr lang="ru-RU" sz="2600" dirty="0" err="1" smtClean="0"/>
              <a:t>зобов'язаний</a:t>
            </a:r>
            <a:r>
              <a:rPr lang="ru-RU" sz="2600" dirty="0" smtClean="0"/>
              <a:t> </a:t>
            </a:r>
            <a:r>
              <a:rPr lang="ru-RU" sz="2600" dirty="0" err="1" smtClean="0"/>
              <a:t>грати</a:t>
            </a:r>
            <a:r>
              <a:rPr lang="ru-RU" sz="2600" dirty="0" smtClean="0"/>
              <a:t> за себе. 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sz="26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600" dirty="0" smtClean="0"/>
              <a:t>      </a:t>
            </a:r>
            <a:r>
              <a:rPr lang="ru-RU" sz="2600" dirty="0" smtClean="0"/>
              <a:t>З </a:t>
            </a:r>
            <a:r>
              <a:rPr lang="ru-RU" sz="2600" dirty="0" err="1" smtClean="0"/>
              <a:t>двох</a:t>
            </a:r>
            <a:r>
              <a:rPr lang="ru-RU" sz="2600" dirty="0" smtClean="0"/>
              <a:t> </a:t>
            </a:r>
            <a:r>
              <a:rPr lang="ru-RU" sz="2600" dirty="0" err="1" smtClean="0"/>
              <a:t>типів</a:t>
            </a:r>
            <a:r>
              <a:rPr lang="ru-RU" sz="2600" dirty="0" smtClean="0"/>
              <a:t> </a:t>
            </a:r>
            <a:r>
              <a:rPr lang="ru-RU" sz="2600" dirty="0" err="1" smtClean="0"/>
              <a:t>ігор</a:t>
            </a:r>
            <a:r>
              <a:rPr lang="ru-RU" sz="2600" dirty="0" smtClean="0"/>
              <a:t>, </a:t>
            </a:r>
            <a:r>
              <a:rPr lang="ru-RU" sz="2600" dirty="0" err="1" smtClean="0"/>
              <a:t>некооперативних</a:t>
            </a:r>
            <a:r>
              <a:rPr lang="ru-RU" sz="2600" dirty="0" smtClean="0"/>
              <a:t> </a:t>
            </a:r>
            <a:r>
              <a:rPr lang="ru-RU" sz="2600" dirty="0" err="1" smtClean="0"/>
              <a:t>описують</a:t>
            </a:r>
            <a:r>
              <a:rPr lang="ru-RU" sz="2600" dirty="0" smtClean="0"/>
              <a:t> </a:t>
            </a:r>
            <a:r>
              <a:rPr lang="ru-RU" sz="2600" dirty="0" err="1" smtClean="0"/>
              <a:t>ситуації</a:t>
            </a:r>
            <a:r>
              <a:rPr lang="ru-RU" sz="2600" dirty="0" smtClean="0"/>
              <a:t> в </a:t>
            </a:r>
            <a:r>
              <a:rPr lang="ru-RU" sz="2600" dirty="0" err="1" smtClean="0"/>
              <a:t>найдрібніших</a:t>
            </a:r>
            <a:r>
              <a:rPr lang="ru-RU" sz="2600" dirty="0" smtClean="0"/>
              <a:t> деталях і </a:t>
            </a:r>
            <a:r>
              <a:rPr lang="ru-RU" sz="2600" dirty="0" err="1" smtClean="0"/>
              <a:t>видають</a:t>
            </a:r>
            <a:r>
              <a:rPr lang="ru-RU" sz="2600" dirty="0" smtClean="0"/>
              <a:t> </a:t>
            </a:r>
            <a:r>
              <a:rPr lang="ru-RU" sz="2600" dirty="0" err="1" smtClean="0"/>
              <a:t>більш</a:t>
            </a:r>
            <a:r>
              <a:rPr lang="ru-RU" sz="2600" dirty="0" smtClean="0"/>
              <a:t> </a:t>
            </a:r>
            <a:r>
              <a:rPr lang="ru-RU" sz="2600" dirty="0" err="1" smtClean="0"/>
              <a:t>точні</a:t>
            </a:r>
            <a:r>
              <a:rPr lang="ru-RU" sz="2600" dirty="0" smtClean="0"/>
              <a:t> </a:t>
            </a:r>
            <a:r>
              <a:rPr lang="ru-RU" sz="2600" dirty="0" err="1" smtClean="0"/>
              <a:t>результати</a:t>
            </a:r>
            <a:r>
              <a:rPr lang="ru-RU" sz="2600" dirty="0" smtClean="0"/>
              <a:t>. </a:t>
            </a:r>
            <a:r>
              <a:rPr lang="ru-RU" sz="2600" dirty="0" err="1" smtClean="0"/>
              <a:t>Кооперативні</a:t>
            </a:r>
            <a:r>
              <a:rPr lang="ru-RU" sz="2600" dirty="0" smtClean="0"/>
              <a:t> </a:t>
            </a:r>
            <a:r>
              <a:rPr lang="ru-RU" sz="2600" dirty="0" err="1" smtClean="0"/>
              <a:t>розглядають</a:t>
            </a:r>
            <a:r>
              <a:rPr lang="ru-RU" sz="2600" dirty="0" smtClean="0"/>
              <a:t> </a:t>
            </a:r>
            <a:r>
              <a:rPr lang="ru-RU" sz="2600" dirty="0" err="1" smtClean="0"/>
              <a:t>процес</a:t>
            </a:r>
            <a:r>
              <a:rPr lang="ru-RU" sz="2600" dirty="0" smtClean="0"/>
              <a:t> </a:t>
            </a:r>
            <a:r>
              <a:rPr lang="ru-RU" sz="2600" dirty="0" err="1" smtClean="0"/>
              <a:t>гри</a:t>
            </a:r>
            <a:r>
              <a:rPr lang="ru-RU" sz="2600" dirty="0" smtClean="0"/>
              <a:t> в </a:t>
            </a:r>
            <a:r>
              <a:rPr lang="ru-RU" sz="2600" dirty="0" err="1" smtClean="0"/>
              <a:t>цілому</a:t>
            </a:r>
            <a:r>
              <a:rPr lang="ru-RU" sz="2600" dirty="0" smtClean="0"/>
              <a:t>. </a:t>
            </a:r>
            <a:endParaRPr lang="ru-RU" sz="2600" b="1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Симетричні і несиметричні ігри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5829300" cy="4618038"/>
          </a:xfrm>
        </p:spPr>
        <p:txBody>
          <a:bodyPr>
            <a:normAutofit fontScale="85000" lnSpcReduction="1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     </a:t>
            </a:r>
            <a:r>
              <a:rPr lang="ru-RU" dirty="0" err="1" smtClean="0"/>
              <a:t>Гра</a:t>
            </a:r>
            <a:r>
              <a:rPr lang="ru-RU" dirty="0" smtClean="0"/>
              <a:t> буде </a:t>
            </a:r>
            <a:r>
              <a:rPr lang="ru-RU" dirty="0" err="1" smtClean="0"/>
              <a:t>симетричною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, коли </a:t>
            </a:r>
            <a:r>
              <a:rPr lang="ru-RU" dirty="0" err="1" smtClean="0"/>
              <a:t>відповідні</a:t>
            </a:r>
            <a:r>
              <a:rPr lang="ru-RU" dirty="0" smtClean="0"/>
              <a:t> </a:t>
            </a:r>
            <a:r>
              <a:rPr lang="ru-RU" dirty="0" err="1" smtClean="0"/>
              <a:t>стратегії</a:t>
            </a:r>
            <a:r>
              <a:rPr lang="ru-RU" dirty="0" smtClean="0"/>
              <a:t> у </a:t>
            </a:r>
            <a:r>
              <a:rPr lang="ru-RU" dirty="0" err="1" smtClean="0"/>
              <a:t>гравців</a:t>
            </a:r>
            <a:r>
              <a:rPr lang="ru-RU" dirty="0" smtClean="0"/>
              <a:t>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рівні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мат</a:t>
            </a:r>
            <a:r>
              <a:rPr lang="uk-UA" dirty="0" err="1" smtClean="0"/>
              <a:t>имуть</a:t>
            </a:r>
            <a:r>
              <a:rPr lang="ru-RU" dirty="0" smtClean="0"/>
              <a:t> </a:t>
            </a:r>
            <a:r>
              <a:rPr lang="ru-RU" dirty="0" err="1" smtClean="0"/>
              <a:t>однакові</a:t>
            </a:r>
            <a:r>
              <a:rPr lang="ru-RU" dirty="0" smtClean="0"/>
              <a:t> </a:t>
            </a:r>
            <a:r>
              <a:rPr lang="ru-RU" dirty="0" err="1" smtClean="0"/>
              <a:t>платежі</a:t>
            </a:r>
            <a:r>
              <a:rPr lang="ru-RU" dirty="0" smtClean="0"/>
              <a:t>. 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У </a:t>
            </a:r>
            <a:r>
              <a:rPr lang="ru-RU" dirty="0" err="1" smtClean="0"/>
              <a:t>прикладі</a:t>
            </a:r>
            <a:r>
              <a:rPr lang="ru-RU" dirty="0" smtClean="0"/>
              <a:t> </a:t>
            </a:r>
            <a:r>
              <a:rPr lang="ru-RU" dirty="0" err="1" smtClean="0"/>
              <a:t>праворуч</a:t>
            </a:r>
            <a:r>
              <a:rPr lang="ru-RU" dirty="0" smtClean="0"/>
              <a:t> </a:t>
            </a:r>
            <a:r>
              <a:rPr lang="ru-RU" dirty="0" err="1" smtClean="0"/>
              <a:t>гра</a:t>
            </a:r>
            <a:r>
              <a:rPr lang="ru-RU" dirty="0" smtClean="0"/>
              <a:t> на перший </a:t>
            </a:r>
            <a:r>
              <a:rPr lang="ru-RU" dirty="0" err="1" smtClean="0"/>
              <a:t>погляд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здатися</a:t>
            </a:r>
            <a:r>
              <a:rPr lang="ru-RU" dirty="0" smtClean="0"/>
              <a:t> </a:t>
            </a:r>
            <a:r>
              <a:rPr lang="ru-RU" dirty="0" err="1" smtClean="0"/>
              <a:t>симетричною</a:t>
            </a:r>
            <a:r>
              <a:rPr lang="ru-RU" dirty="0" smtClean="0"/>
              <a:t> через схож</a:t>
            </a:r>
            <a:r>
              <a:rPr lang="uk-UA" dirty="0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стратегі</a:t>
            </a:r>
            <a:r>
              <a:rPr lang="uk-UA" dirty="0" smtClean="0"/>
              <a:t>ї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не так -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виграш</a:t>
            </a:r>
            <a:r>
              <a:rPr lang="ru-RU" dirty="0" smtClean="0"/>
              <a:t> другого </a:t>
            </a:r>
            <a:r>
              <a:rPr lang="ru-RU" dirty="0" err="1" smtClean="0"/>
              <a:t>гравця</a:t>
            </a:r>
            <a:r>
              <a:rPr lang="ru-RU" dirty="0" smtClean="0"/>
              <a:t> при </a:t>
            </a:r>
            <a:r>
              <a:rPr lang="ru-RU" dirty="0" err="1" smtClean="0"/>
              <a:t>профілях</a:t>
            </a:r>
            <a:r>
              <a:rPr lang="ru-RU" dirty="0" smtClean="0"/>
              <a:t> </a:t>
            </a:r>
            <a:r>
              <a:rPr lang="ru-RU" dirty="0" err="1" smtClean="0"/>
              <a:t>стратегій</a:t>
            </a:r>
            <a:r>
              <a:rPr lang="ru-RU" dirty="0" smtClean="0"/>
              <a:t> (А, А) </a:t>
            </a:r>
            <a:r>
              <a:rPr lang="ru-RU" dirty="0" err="1" smtClean="0"/>
              <a:t>і</a:t>
            </a:r>
            <a:r>
              <a:rPr lang="ru-RU" dirty="0" smtClean="0"/>
              <a:t> (Б, Б) буде </a:t>
            </a:r>
            <a:r>
              <a:rPr lang="ru-RU" dirty="0" err="1" smtClean="0"/>
              <a:t>більше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у </a:t>
            </a:r>
            <a:r>
              <a:rPr lang="ru-RU" dirty="0" err="1" smtClean="0"/>
              <a:t>першого</a:t>
            </a:r>
            <a:r>
              <a:rPr lang="ru-RU" dirty="0" smtClean="0"/>
              <a:t>.</a:t>
            </a:r>
            <a:endParaRPr lang="ru-RU" b="1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286512" y="2428868"/>
          <a:ext cx="2571768" cy="2714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396"/>
                <a:gridCol w="871554"/>
                <a:gridCol w="785818"/>
              </a:tblGrid>
              <a:tr h="45244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Б</a:t>
                      </a:r>
                      <a:endParaRPr lang="ru-RU" dirty="0"/>
                    </a:p>
                  </a:txBody>
                  <a:tcPr/>
                </a:tc>
              </a:tr>
              <a:tr h="1131101">
                <a:tc>
                  <a:txBody>
                    <a:bodyPr/>
                    <a:lstStyle/>
                    <a:p>
                      <a:r>
                        <a:rPr lang="uk-UA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1, 2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0, 0</a:t>
                      </a:r>
                      <a:endParaRPr lang="ru-RU" dirty="0"/>
                    </a:p>
                  </a:txBody>
                  <a:tcPr/>
                </a:tc>
              </a:tr>
              <a:tr h="1131101">
                <a:tc>
                  <a:txBody>
                    <a:bodyPr/>
                    <a:lstStyle/>
                    <a:p>
                      <a:r>
                        <a:rPr lang="uk-UA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0, 0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</a:t>
                      </a:r>
                      <a:r>
                        <a:rPr lang="uk-UA" dirty="0" smtClean="0"/>
                        <a:t>,2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Математика в іграх двох осіб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77500" lnSpcReduction="20000"/>
          </a:bodyPr>
          <a:lstStyle/>
          <a:p>
            <a:pPr marL="64008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   </a:t>
            </a:r>
            <a:r>
              <a:rPr lang="uk-UA" dirty="0" smtClean="0"/>
              <a:t>Ігри двох осіб – це конкретні інтелектуальні ігри. Вони характеризуються такими основними рисами:</a:t>
            </a:r>
          </a:p>
          <a:p>
            <a:pPr marL="64008" indent="0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99060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>
                <a:solidFill>
                  <a:srgbClr val="0099FF"/>
                </a:solidFill>
              </a:rPr>
              <a:t>у кожній грі беруть участь двоє гравців;</a:t>
            </a:r>
            <a:endParaRPr lang="ru-RU" dirty="0" smtClean="0">
              <a:solidFill>
                <a:srgbClr val="0099FF"/>
              </a:solidFill>
            </a:endParaRPr>
          </a:p>
          <a:p>
            <a:pPr marL="99060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>
                <a:solidFill>
                  <a:srgbClr val="0099FF"/>
                </a:solidFill>
              </a:rPr>
              <a:t>суть гри в тому, що суперники по черзі виконують певні дії – «ходи»; кількість ходів скінченна (хоча, можливо, і як завгодно велика);</a:t>
            </a:r>
            <a:endParaRPr lang="ru-RU" dirty="0" smtClean="0">
              <a:solidFill>
                <a:srgbClr val="0099FF"/>
              </a:solidFill>
            </a:endParaRPr>
          </a:p>
          <a:p>
            <a:pPr marL="99060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>
                <a:solidFill>
                  <a:srgbClr val="0099FF"/>
                </a:solidFill>
              </a:rPr>
              <a:t>умовою (правилами) гри обумовлено, в чому полягає заключна виграшна позиція; виграє той з гравців, хто першим досягне виграшної позиції;</a:t>
            </a:r>
            <a:endParaRPr lang="ru-RU" dirty="0" smtClean="0">
              <a:solidFill>
                <a:srgbClr val="0099FF"/>
              </a:solidFill>
            </a:endParaRPr>
          </a:p>
          <a:p>
            <a:pPr marL="99060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>
                <a:solidFill>
                  <a:srgbClr val="0099FF"/>
                </a:solidFill>
              </a:rPr>
              <a:t>гра є відкритою для обох гравців, тобто в будь-який момент гри кожен із гравців має повну інформацію про її перебіг. </a:t>
            </a:r>
            <a:endParaRPr lang="ru-RU" dirty="0" smtClean="0">
              <a:solidFill>
                <a:srgbClr val="0099FF"/>
              </a:solidFill>
            </a:endParaRP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Приклади ігор</a:t>
            </a:r>
            <a:br>
              <a:rPr lang="uk-UA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uk-UA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Приклад 1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marL="63500" indent="0">
              <a:buFont typeface="Wingdings 2" pitchFamily="18" charset="2"/>
              <a:buNone/>
            </a:pPr>
            <a:r>
              <a:rPr lang="en-US" dirty="0" smtClean="0"/>
              <a:t>     </a:t>
            </a:r>
            <a:r>
              <a:rPr lang="uk-UA" dirty="0" smtClean="0"/>
              <a:t>Правила гри такі. На купці лежать 53 камінці. Кожен із двох гравців за один хід може взяти будь-яку кількість камінців від 1 до 4. Виграє той, хто забере останній камінець. У кого з гравців – того, який робить перший хід (назвемо його першим), чи його суперника (назвемо його другим), - є виграшна стратегія і в чому вона полягає? </a:t>
            </a:r>
            <a:endParaRPr lang="ru-RU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374</TotalTime>
  <Words>1012</Words>
  <Application>Microsoft Office PowerPoint</Application>
  <PresentationFormat>Экран (4:3)</PresentationFormat>
  <Paragraphs>74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Яркая</vt:lpstr>
      <vt:lpstr>Теорія Ігор</vt:lpstr>
      <vt:lpstr>Коротко з історії</vt:lpstr>
      <vt:lpstr>Поняття теорії ігор</vt:lpstr>
      <vt:lpstr>Подання ігор</vt:lpstr>
      <vt:lpstr>Ознаки гри</vt:lpstr>
      <vt:lpstr>Кооперативні та некооперативні ігри</vt:lpstr>
      <vt:lpstr>Симетричні і несиметричні ігри</vt:lpstr>
      <vt:lpstr>Математика в іграх двох осіб</vt:lpstr>
      <vt:lpstr>Приклади ігор Приклад 1</vt:lpstr>
      <vt:lpstr>Розв’язання</vt:lpstr>
      <vt:lpstr>Слайд 11</vt:lpstr>
      <vt:lpstr>Приклад 2</vt:lpstr>
      <vt:lpstr>Розв’язання</vt:lpstr>
      <vt:lpstr>Приклад 3</vt:lpstr>
      <vt:lpstr>Розв’язання</vt:lpstr>
      <vt:lpstr>Висновки</vt:lpstr>
      <vt:lpstr>ДЯКУЮ ЗА УВАГУ!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Теорія Ігор</dc:title>
  <dc:creator>Татьяна</dc:creator>
  <cp:lastModifiedBy>Татьяна</cp:lastModifiedBy>
  <cp:revision>39</cp:revision>
  <dcterms:created xsi:type="dcterms:W3CDTF">2014-01-20T13:34:10Z</dcterms:created>
  <dcterms:modified xsi:type="dcterms:W3CDTF">2014-01-26T13:23:31Z</dcterms:modified>
</cp:coreProperties>
</file>