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38C-8729-4680-8CCE-68108CF0F5B5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A82A-19AC-4196-B9EF-AF4390283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38C-8729-4680-8CCE-68108CF0F5B5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A82A-19AC-4196-B9EF-AF4390283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38C-8729-4680-8CCE-68108CF0F5B5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A82A-19AC-4196-B9EF-AF4390283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38C-8729-4680-8CCE-68108CF0F5B5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A82A-19AC-4196-B9EF-AF4390283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38C-8729-4680-8CCE-68108CF0F5B5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A82A-19AC-4196-B9EF-AF4390283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38C-8729-4680-8CCE-68108CF0F5B5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A82A-19AC-4196-B9EF-AF4390283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38C-8729-4680-8CCE-68108CF0F5B5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A82A-19AC-4196-B9EF-AF4390283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38C-8729-4680-8CCE-68108CF0F5B5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A82A-19AC-4196-B9EF-AF4390283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38C-8729-4680-8CCE-68108CF0F5B5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A82A-19AC-4196-B9EF-AF4390283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38C-8729-4680-8CCE-68108CF0F5B5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A82A-19AC-4196-B9EF-AF4390283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1F38C-8729-4680-8CCE-68108CF0F5B5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A82A-19AC-4196-B9EF-AF4390283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1F38C-8729-4680-8CCE-68108CF0F5B5}" type="datetimeFigureOut">
              <a:rPr lang="ru-RU" smtClean="0"/>
              <a:pPr/>
              <a:t>27.02.2011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8A82A-19AC-4196-B9EF-AF4390283E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8.png"/><Relationship Id="rId5" Type="http://schemas.openxmlformats.org/officeDocument/2006/relationships/image" Target="../media/image37.wmf"/><Relationship Id="rId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47.png"/><Relationship Id="rId18" Type="http://schemas.openxmlformats.org/officeDocument/2006/relationships/image" Target="../media/image51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6.png"/><Relationship Id="rId17" Type="http://schemas.openxmlformats.org/officeDocument/2006/relationships/image" Target="../media/image50.png"/><Relationship Id="rId2" Type="http://schemas.openxmlformats.org/officeDocument/2006/relationships/image" Target="../media/image39.png"/><Relationship Id="rId16" Type="http://schemas.openxmlformats.org/officeDocument/2006/relationships/image" Target="../media/image28.png"/><Relationship Id="rId20" Type="http://schemas.openxmlformats.org/officeDocument/2006/relationships/image" Target="../media/image5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3.png"/><Relationship Id="rId11" Type="http://schemas.openxmlformats.org/officeDocument/2006/relationships/image" Target="../media/image11.png"/><Relationship Id="rId5" Type="http://schemas.openxmlformats.org/officeDocument/2006/relationships/image" Target="../media/image42.png"/><Relationship Id="rId15" Type="http://schemas.openxmlformats.org/officeDocument/2006/relationships/image" Target="../media/image49.png"/><Relationship Id="rId10" Type="http://schemas.openxmlformats.org/officeDocument/2006/relationships/image" Target="../media/image30.png"/><Relationship Id="rId19" Type="http://schemas.openxmlformats.org/officeDocument/2006/relationships/image" Target="../media/image52.png"/><Relationship Id="rId4" Type="http://schemas.openxmlformats.org/officeDocument/2006/relationships/image" Target="../media/image41.png"/><Relationship Id="rId9" Type="http://schemas.openxmlformats.org/officeDocument/2006/relationships/image" Target="../media/image7.png"/><Relationship Id="rId14" Type="http://schemas.openxmlformats.org/officeDocument/2006/relationships/image" Target="../media/image4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18" Type="http://schemas.openxmlformats.org/officeDocument/2006/relationships/image" Target="../media/image29.png"/><Relationship Id="rId3" Type="http://schemas.openxmlformats.org/officeDocument/2006/relationships/image" Target="../media/image16.png"/><Relationship Id="rId21" Type="http://schemas.openxmlformats.org/officeDocument/2006/relationships/image" Target="../media/image14.jpe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28.png"/><Relationship Id="rId2" Type="http://schemas.openxmlformats.org/officeDocument/2006/relationships/image" Target="../media/image15.png"/><Relationship Id="rId16" Type="http://schemas.openxmlformats.org/officeDocument/2006/relationships/image" Target="../media/image27.png"/><Relationship Id="rId20" Type="http://schemas.openxmlformats.org/officeDocument/2006/relationships/image" Target="../media/image3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6.png"/><Relationship Id="rId10" Type="http://schemas.openxmlformats.org/officeDocument/2006/relationships/image" Target="../media/image23.png"/><Relationship Id="rId19" Type="http://schemas.openxmlformats.org/officeDocument/2006/relationships/image" Target="../media/image30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Содержимое 2"/>
          <p:cNvSpPr>
            <a:spLocks noGrp="1"/>
          </p:cNvSpPr>
          <p:nvPr>
            <p:ph type="subTitle" idx="4294967295"/>
          </p:nvPr>
        </p:nvSpPr>
        <p:spPr>
          <a:xfrm>
            <a:off x="899592" y="3717032"/>
            <a:ext cx="7560840" cy="1289298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ru-RU" sz="2400" dirty="0" smtClean="0">
                <a:solidFill>
                  <a:srgbClr val="333399"/>
                </a:solidFill>
              </a:rPr>
              <a:t>          </a:t>
            </a:r>
            <a:r>
              <a:rPr lang="ru-RU" sz="4800" dirty="0" smtClean="0">
                <a:solidFill>
                  <a:srgbClr val="FFFF00"/>
                </a:solidFill>
              </a:rPr>
              <a:t>Математическая </a:t>
            </a:r>
            <a:r>
              <a:rPr lang="ru-RU" sz="4800" dirty="0" smtClean="0">
                <a:solidFill>
                  <a:srgbClr val="FFFF00"/>
                </a:solidFill>
              </a:rPr>
              <a:t>сказка</a:t>
            </a:r>
            <a:endParaRPr lang="ru-RU" sz="2400" dirty="0" smtClean="0">
              <a:solidFill>
                <a:srgbClr val="FFFF00"/>
              </a:solidFill>
            </a:endParaRPr>
          </a:p>
        </p:txBody>
      </p:sp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428625" y="1428750"/>
            <a:ext cx="8286750" cy="12922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Обыкновенные  дроби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«Непогода»</a:t>
            </a:r>
            <a:endParaRPr lang="ru-RU" dirty="0"/>
          </a:p>
        </p:txBody>
      </p:sp>
      <p:pic>
        <p:nvPicPr>
          <p:cNvPr id="3" name="Рисунок 2" descr="J0293828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285750"/>
            <a:ext cx="1744663" cy="183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Рисунок 3" descr="пещера.bmp"/>
          <p:cNvPicPr>
            <a:picLocks noChangeAspect="1"/>
          </p:cNvPicPr>
          <p:nvPr/>
        </p:nvPicPr>
        <p:blipFill>
          <a:blip r:embed="rId3" cstate="print"/>
          <a:srcRect l="10417" t="1736" r="2344" b="6248"/>
          <a:stretch>
            <a:fillRect/>
          </a:stretch>
        </p:blipFill>
        <p:spPr bwMode="auto">
          <a:xfrm>
            <a:off x="5357813" y="3857625"/>
            <a:ext cx="3522662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3356992"/>
            <a:ext cx="50760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ln w="12700">
                  <a:solidFill>
                    <a:srgbClr val="95381B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Задача 4</a:t>
            </a:r>
          </a:p>
          <a:p>
            <a:pPr>
              <a:defRPr/>
            </a:pPr>
            <a:r>
              <a:rPr lang="ru-RU" sz="2000" dirty="0"/>
              <a:t>Дикие утки летели на юг. Они пролетели 112  километров, а потом ещё несколько </a:t>
            </a:r>
            <a:r>
              <a:rPr lang="ru-RU" sz="2000" dirty="0" smtClean="0"/>
              <a:t>  километров</a:t>
            </a:r>
            <a:r>
              <a:rPr lang="ru-RU" sz="2000" dirty="0"/>
              <a:t>, </a:t>
            </a:r>
            <a:r>
              <a:rPr lang="ru-RU" sz="2000" dirty="0" smtClean="0"/>
              <a:t>    что </a:t>
            </a:r>
            <a:r>
              <a:rPr lang="ru-RU" sz="2000" dirty="0"/>
              <a:t>составило     </a:t>
            </a:r>
            <a:r>
              <a:rPr lang="ru-RU" sz="2000" dirty="0" smtClean="0"/>
              <a:t> </a:t>
            </a:r>
          </a:p>
          <a:p>
            <a:pPr>
              <a:defRPr/>
            </a:pPr>
            <a:r>
              <a:rPr lang="ru-RU" sz="2000" dirty="0" smtClean="0"/>
              <a:t>первоначального </a:t>
            </a:r>
            <a:r>
              <a:rPr lang="ru-RU" sz="2000" dirty="0"/>
              <a:t>отрезка пути.  Сколько всего километров пролетели утки?</a:t>
            </a:r>
          </a:p>
        </p:txBody>
      </p:sp>
      <p:sp>
        <p:nvSpPr>
          <p:cNvPr id="102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4293096"/>
            <a:ext cx="1428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NA01680_.WM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0"/>
            <a:ext cx="228123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339752" y="5445224"/>
            <a:ext cx="2857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128 километров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555776" y="836712"/>
            <a:ext cx="43204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dirty="0">
                <a:ln>
                  <a:solidFill>
                    <a:srgbClr val="95381B"/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Задача 3</a:t>
            </a:r>
          </a:p>
          <a:p>
            <a:pPr>
              <a:defRPr/>
            </a:pPr>
            <a:r>
              <a:rPr lang="ru-RU" sz="2000" dirty="0"/>
              <a:t>На стене в пещере есть  рисунки. Из них 15 изображения различных животных, что составляет       всех рисунков.  Сколько    всего    рисунков.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1772816"/>
            <a:ext cx="11588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148064" y="3140968"/>
            <a:ext cx="2000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25 рисунков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67" name="Rectangle 20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</a:t>
            </a:r>
            <a:endParaRPr lang="ru-RU" sz="1800"/>
          </a:p>
        </p:txBody>
      </p:sp>
      <p:sp>
        <p:nvSpPr>
          <p:cNvPr id="11268" name="Rectangle 21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</a:t>
            </a:r>
            <a:endParaRPr lang="ru-RU" sz="1000"/>
          </a:p>
          <a:p>
            <a:pPr eaLnBrk="0" hangingPunct="0"/>
            <a:endParaRPr lang="ru-RU" sz="1800"/>
          </a:p>
        </p:txBody>
      </p:sp>
      <p:sp>
        <p:nvSpPr>
          <p:cNvPr id="11269" name="Rectangle 22"/>
          <p:cNvSpPr>
            <a:spLocks noChangeArrowheads="1"/>
          </p:cNvSpPr>
          <p:nvPr/>
        </p:nvSpPr>
        <p:spPr bwMode="auto">
          <a:xfrm>
            <a:off x="0" y="1885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</a:t>
            </a:r>
            <a:endParaRPr lang="ru-RU" sz="1800"/>
          </a:p>
        </p:txBody>
      </p:sp>
      <p:sp>
        <p:nvSpPr>
          <p:cNvPr id="11270" name="Rectangle 23"/>
          <p:cNvSpPr>
            <a:spLocks noChangeArrowheads="1"/>
          </p:cNvSpPr>
          <p:nvPr/>
        </p:nvSpPr>
        <p:spPr bwMode="auto">
          <a:xfrm>
            <a:off x="0" y="2362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</a:t>
            </a:r>
            <a:endParaRPr lang="ru-RU" sz="1000"/>
          </a:p>
          <a:p>
            <a:pPr eaLnBrk="0" hangingPunct="0"/>
            <a:r>
              <a:rPr lang="ru-RU" sz="2000">
                <a:latin typeface="Calibri" pitchFamily="34" charset="0"/>
                <a:cs typeface="Times New Roman" pitchFamily="18" charset="0"/>
              </a:rPr>
              <a:t>  </a:t>
            </a:r>
            <a:endParaRPr lang="ru-RU" sz="1800"/>
          </a:p>
        </p:txBody>
      </p:sp>
      <p:sp>
        <p:nvSpPr>
          <p:cNvPr id="11271" name="Rectangle 24"/>
          <p:cNvSpPr>
            <a:spLocks noChangeArrowheads="1"/>
          </p:cNvSpPr>
          <p:nvPr/>
        </p:nvSpPr>
        <p:spPr bwMode="auto">
          <a:xfrm>
            <a:off x="0" y="2838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 </a:t>
            </a:r>
            <a:endParaRPr lang="ru-RU" sz="1800"/>
          </a:p>
        </p:txBody>
      </p:sp>
      <p:sp>
        <p:nvSpPr>
          <p:cNvPr id="11272" name="Rectangle 2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</a:t>
            </a:r>
            <a:endParaRPr lang="ru-RU" sz="1000"/>
          </a:p>
          <a:p>
            <a:pPr eaLnBrk="0" hangingPunct="0"/>
            <a:endParaRPr lang="ru-RU" sz="1800"/>
          </a:p>
        </p:txBody>
      </p:sp>
      <p:sp>
        <p:nvSpPr>
          <p:cNvPr id="11273" name="Rectangle 26"/>
          <p:cNvSpPr>
            <a:spLocks noChangeArrowheads="1"/>
          </p:cNvSpPr>
          <p:nvPr/>
        </p:nvSpPr>
        <p:spPr bwMode="auto">
          <a:xfrm>
            <a:off x="0" y="3790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 </a:t>
            </a:r>
            <a:endParaRPr lang="ru-RU" sz="1800"/>
          </a:p>
        </p:txBody>
      </p:sp>
      <p:sp>
        <p:nvSpPr>
          <p:cNvPr id="11274" name="Rectangle 27"/>
          <p:cNvSpPr>
            <a:spLocks noChangeArrowheads="1"/>
          </p:cNvSpPr>
          <p:nvPr/>
        </p:nvSpPr>
        <p:spPr bwMode="auto">
          <a:xfrm>
            <a:off x="0" y="426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</a:t>
            </a:r>
            <a:endParaRPr lang="ru-RU" sz="1000"/>
          </a:p>
          <a:p>
            <a:pPr eaLnBrk="0" hangingPunct="0"/>
            <a:r>
              <a:rPr lang="ru-RU" sz="2000">
                <a:latin typeface="Calibri" pitchFamily="34" charset="0"/>
                <a:cs typeface="Times New Roman" pitchFamily="18" charset="0"/>
              </a:rPr>
              <a:t> </a:t>
            </a:r>
            <a:endParaRPr lang="ru-RU" sz="1800"/>
          </a:p>
        </p:txBody>
      </p:sp>
      <p:sp>
        <p:nvSpPr>
          <p:cNvPr id="11275" name="Rectangle 28"/>
          <p:cNvSpPr>
            <a:spLocks noChangeArrowheads="1"/>
          </p:cNvSpPr>
          <p:nvPr/>
        </p:nvSpPr>
        <p:spPr bwMode="auto">
          <a:xfrm>
            <a:off x="0" y="4743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</a:t>
            </a:r>
            <a:endParaRPr lang="ru-RU" sz="1800"/>
          </a:p>
        </p:txBody>
      </p:sp>
      <p:sp>
        <p:nvSpPr>
          <p:cNvPr id="11276" name="Rectangle 29"/>
          <p:cNvSpPr>
            <a:spLocks noChangeArrowheads="1"/>
          </p:cNvSpPr>
          <p:nvPr/>
        </p:nvSpPr>
        <p:spPr bwMode="auto">
          <a:xfrm>
            <a:off x="0" y="508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/>
          </a:p>
        </p:txBody>
      </p:sp>
      <p:sp>
        <p:nvSpPr>
          <p:cNvPr id="11277" name="Rectangle 30"/>
          <p:cNvSpPr>
            <a:spLocks noChangeArrowheads="1"/>
          </p:cNvSpPr>
          <p:nvPr/>
        </p:nvSpPr>
        <p:spPr bwMode="auto">
          <a:xfrm>
            <a:off x="0" y="542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 </a:t>
            </a:r>
            <a:endParaRPr lang="ru-RU" sz="1800"/>
          </a:p>
        </p:txBody>
      </p:sp>
      <p:sp>
        <p:nvSpPr>
          <p:cNvPr id="11278" name="Rectangle 31"/>
          <p:cNvSpPr>
            <a:spLocks noChangeArrowheads="1"/>
          </p:cNvSpPr>
          <p:nvPr/>
        </p:nvSpPr>
        <p:spPr bwMode="auto">
          <a:xfrm>
            <a:off x="0" y="5905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</a:t>
            </a:r>
            <a:endParaRPr lang="ru-RU" sz="1000"/>
          </a:p>
          <a:p>
            <a:pPr eaLnBrk="0" hangingPunct="0"/>
            <a:endParaRPr lang="ru-RU" sz="1800"/>
          </a:p>
        </p:txBody>
      </p:sp>
      <p:sp>
        <p:nvSpPr>
          <p:cNvPr id="11279" name="Rectangle 32"/>
          <p:cNvSpPr>
            <a:spLocks noChangeArrowheads="1"/>
          </p:cNvSpPr>
          <p:nvPr/>
        </p:nvSpPr>
        <p:spPr bwMode="auto">
          <a:xfrm>
            <a:off x="0" y="6381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 </a:t>
            </a:r>
            <a:endParaRPr lang="ru-RU" sz="1800"/>
          </a:p>
        </p:txBody>
      </p:sp>
      <p:sp>
        <p:nvSpPr>
          <p:cNvPr id="11280" name="Rectangle 33"/>
          <p:cNvSpPr>
            <a:spLocks noChangeArrowheads="1"/>
          </p:cNvSpPr>
          <p:nvPr/>
        </p:nvSpPr>
        <p:spPr bwMode="auto">
          <a:xfrm>
            <a:off x="0" y="685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</a:t>
            </a:r>
            <a:endParaRPr lang="ru-RU" sz="1000"/>
          </a:p>
          <a:p>
            <a:pPr eaLnBrk="0" hangingPunct="0"/>
            <a:endParaRPr lang="ru-RU" sz="1800"/>
          </a:p>
        </p:txBody>
      </p:sp>
      <p:sp>
        <p:nvSpPr>
          <p:cNvPr id="11281" name="Rectangle 34"/>
          <p:cNvSpPr>
            <a:spLocks noChangeArrowheads="1"/>
          </p:cNvSpPr>
          <p:nvPr/>
        </p:nvSpPr>
        <p:spPr bwMode="auto">
          <a:xfrm>
            <a:off x="0" y="7334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 </a:t>
            </a:r>
            <a:endParaRPr lang="ru-RU" sz="1800"/>
          </a:p>
        </p:txBody>
      </p:sp>
      <p:sp>
        <p:nvSpPr>
          <p:cNvPr id="11282" name="Rectangle 35"/>
          <p:cNvSpPr>
            <a:spLocks noChangeArrowheads="1"/>
          </p:cNvSpPr>
          <p:nvPr/>
        </p:nvSpPr>
        <p:spPr bwMode="auto">
          <a:xfrm>
            <a:off x="0" y="781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</a:t>
            </a:r>
            <a:endParaRPr lang="ru-RU" sz="1000"/>
          </a:p>
          <a:p>
            <a:pPr eaLnBrk="0" hangingPunct="0"/>
            <a:endParaRPr lang="ru-RU" sz="1800"/>
          </a:p>
        </p:txBody>
      </p:sp>
      <p:sp>
        <p:nvSpPr>
          <p:cNvPr id="11283" name="Rectangle 36"/>
          <p:cNvSpPr>
            <a:spLocks noChangeArrowheads="1"/>
          </p:cNvSpPr>
          <p:nvPr/>
        </p:nvSpPr>
        <p:spPr bwMode="auto">
          <a:xfrm>
            <a:off x="0" y="8296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 </a:t>
            </a:r>
            <a:endParaRPr lang="ru-RU" sz="1800"/>
          </a:p>
        </p:txBody>
      </p:sp>
      <p:sp>
        <p:nvSpPr>
          <p:cNvPr id="11284" name="Rectangle 37"/>
          <p:cNvSpPr>
            <a:spLocks noChangeArrowheads="1"/>
          </p:cNvSpPr>
          <p:nvPr/>
        </p:nvSpPr>
        <p:spPr bwMode="auto">
          <a:xfrm>
            <a:off x="0" y="878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</a:t>
            </a:r>
            <a:endParaRPr lang="ru-RU" sz="1800"/>
          </a:p>
        </p:txBody>
      </p:sp>
      <p:pic>
        <p:nvPicPr>
          <p:cNvPr id="49" name="Рисунок 48" descr="замок.bmp"/>
          <p:cNvPicPr>
            <a:picLocks noChangeAspect="1"/>
          </p:cNvPicPr>
          <p:nvPr/>
        </p:nvPicPr>
        <p:blipFill>
          <a:blip r:embed="rId2" cstate="print"/>
          <a:srcRect l="30241" t="4031" r="24394" b="15321"/>
          <a:stretch>
            <a:fillRect/>
          </a:stretch>
        </p:blipFill>
        <p:spPr bwMode="auto">
          <a:xfrm>
            <a:off x="5865813" y="1357313"/>
            <a:ext cx="2135187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Рисунок 49" descr="замок.bmp"/>
          <p:cNvPicPr>
            <a:picLocks noChangeAspect="1"/>
          </p:cNvPicPr>
          <p:nvPr/>
        </p:nvPicPr>
        <p:blipFill>
          <a:blip r:embed="rId3" cstate="print"/>
          <a:srcRect l="30241" t="4031" r="24394" b="15321"/>
          <a:stretch>
            <a:fillRect/>
          </a:stretch>
        </p:blipFill>
        <p:spPr bwMode="auto">
          <a:xfrm>
            <a:off x="1928813" y="5214938"/>
            <a:ext cx="107156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Рисунок 50" descr="замок.bmp"/>
          <p:cNvPicPr>
            <a:picLocks noChangeAspect="1"/>
          </p:cNvPicPr>
          <p:nvPr/>
        </p:nvPicPr>
        <p:blipFill>
          <a:blip r:embed="rId2" cstate="print"/>
          <a:srcRect l="30241" t="4031" r="24394" b="15321"/>
          <a:stretch>
            <a:fillRect/>
          </a:stretch>
        </p:blipFill>
        <p:spPr bwMode="auto">
          <a:xfrm>
            <a:off x="1143000" y="3214688"/>
            <a:ext cx="1357313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Рисунок 51" descr="замок.bmp"/>
          <p:cNvPicPr>
            <a:picLocks noChangeAspect="1"/>
          </p:cNvPicPr>
          <p:nvPr/>
        </p:nvPicPr>
        <p:blipFill>
          <a:blip r:embed="rId2" cstate="print"/>
          <a:srcRect l="30241" t="4031" r="24394" b="15321"/>
          <a:stretch>
            <a:fillRect/>
          </a:stretch>
        </p:blipFill>
        <p:spPr bwMode="auto">
          <a:xfrm>
            <a:off x="6429375" y="3214688"/>
            <a:ext cx="133985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Рисунок 52" descr="замок.bmp"/>
          <p:cNvPicPr>
            <a:picLocks noChangeAspect="1"/>
          </p:cNvPicPr>
          <p:nvPr/>
        </p:nvPicPr>
        <p:blipFill>
          <a:blip r:embed="rId2" cstate="print"/>
          <a:srcRect l="30241" t="4031" r="24394" b="15321"/>
          <a:stretch>
            <a:fillRect/>
          </a:stretch>
        </p:blipFill>
        <p:spPr bwMode="auto">
          <a:xfrm>
            <a:off x="3714750" y="3214688"/>
            <a:ext cx="133985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Рисунок 53" descr="замок.bmp"/>
          <p:cNvPicPr>
            <a:picLocks noChangeAspect="1"/>
          </p:cNvPicPr>
          <p:nvPr/>
        </p:nvPicPr>
        <p:blipFill>
          <a:blip r:embed="rId2" cstate="print"/>
          <a:srcRect l="30241" t="4031" r="24394" b="15321"/>
          <a:stretch>
            <a:fillRect/>
          </a:stretch>
        </p:blipFill>
        <p:spPr bwMode="auto">
          <a:xfrm>
            <a:off x="3286125" y="1357313"/>
            <a:ext cx="21431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Рисунок 54" descr="замок.bmp"/>
          <p:cNvPicPr>
            <a:picLocks noChangeAspect="1"/>
          </p:cNvPicPr>
          <p:nvPr/>
        </p:nvPicPr>
        <p:blipFill>
          <a:blip r:embed="rId2" cstate="print"/>
          <a:srcRect l="30241" t="4031" r="24394" b="15321"/>
          <a:stretch>
            <a:fillRect/>
          </a:stretch>
        </p:blipFill>
        <p:spPr bwMode="auto">
          <a:xfrm>
            <a:off x="714375" y="1285875"/>
            <a:ext cx="21431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8" name="Picture 1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50" y="2143125"/>
            <a:ext cx="28257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7" name="Picture 1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2143125"/>
            <a:ext cx="28575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643063" y="2214563"/>
            <a:ext cx="428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&gt;</a:t>
            </a:r>
            <a:endParaRPr lang="ru-RU"/>
          </a:p>
        </p:txBody>
      </p:sp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500" y="2143125"/>
            <a:ext cx="28575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2143125"/>
            <a:ext cx="28575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4286250" y="2143125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&lt;</a:t>
            </a:r>
            <a:endParaRPr lang="ru-RU"/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50" y="2071688"/>
            <a:ext cx="2857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0" y="2071688"/>
            <a:ext cx="2857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6786563" y="2143125"/>
            <a:ext cx="500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&lt;</a:t>
            </a:r>
            <a:endParaRPr lang="ru-RU"/>
          </a:p>
        </p:txBody>
      </p:sp>
      <p:sp>
        <p:nvSpPr>
          <p:cNvPr id="66" name="Заголовок 65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9890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Вход в подземелье</a:t>
            </a:r>
            <a:endParaRPr lang="ru-RU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25" y="4000500"/>
            <a:ext cx="14287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88" y="4000500"/>
            <a:ext cx="14287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714500" y="4071938"/>
            <a:ext cx="428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&gt;</a:t>
            </a:r>
            <a:endParaRPr lang="ru-RU"/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8" y="4143375"/>
            <a:ext cx="1428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000500"/>
            <a:ext cx="14287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4214813" y="4071938"/>
            <a:ext cx="428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&lt;</a:t>
            </a:r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25" y="4000500"/>
            <a:ext cx="28575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25" y="4000500"/>
            <a:ext cx="285750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6929438" y="4071938"/>
            <a:ext cx="357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=</a:t>
            </a:r>
          </a:p>
        </p:txBody>
      </p:sp>
      <p:pic>
        <p:nvPicPr>
          <p:cNvPr id="67" name="Рисунок 66" descr="замок.bmp"/>
          <p:cNvPicPr>
            <a:picLocks noChangeAspect="1"/>
          </p:cNvPicPr>
          <p:nvPr/>
        </p:nvPicPr>
        <p:blipFill>
          <a:blip r:embed="rId3" cstate="print"/>
          <a:srcRect l="30241" t="4031" r="24394" b="15321"/>
          <a:stretch>
            <a:fillRect/>
          </a:stretch>
        </p:blipFill>
        <p:spPr bwMode="auto">
          <a:xfrm>
            <a:off x="3857625" y="5214938"/>
            <a:ext cx="1071563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Рисунок 68" descr="замок.bmp"/>
          <p:cNvPicPr>
            <a:picLocks noChangeAspect="1"/>
          </p:cNvPicPr>
          <p:nvPr/>
        </p:nvPicPr>
        <p:blipFill>
          <a:blip r:embed="rId3" cstate="print"/>
          <a:srcRect l="30241" t="4031" r="24394" b="15321"/>
          <a:stretch>
            <a:fillRect/>
          </a:stretch>
        </p:blipFill>
        <p:spPr bwMode="auto">
          <a:xfrm>
            <a:off x="5786438" y="5214938"/>
            <a:ext cx="107156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88" y="5857875"/>
            <a:ext cx="28575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25" y="5857875"/>
            <a:ext cx="14287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357438" y="5857875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&lt;</a:t>
            </a:r>
            <a:endParaRPr lang="ru-RU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5" y="5857875"/>
            <a:ext cx="14287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5857875"/>
            <a:ext cx="14287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4286250" y="5857875"/>
            <a:ext cx="428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&gt;</a:t>
            </a:r>
            <a:endParaRPr lang="ru-RU"/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88" y="5857875"/>
            <a:ext cx="14287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13" y="5929313"/>
            <a:ext cx="1428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6215063" y="5857875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&lt;</a:t>
            </a:r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2267744" y="836712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   Сравните дроби</a:t>
            </a:r>
            <a:endParaRPr lang="ru-RU" sz="28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9" dur="2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2" dur="2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5" dur="2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8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1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4" dur="2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7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0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3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6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9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2" dur="2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5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8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1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4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7" dur="2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0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1" grpId="0"/>
      <p:bldP spid="45" grpId="0"/>
      <p:bldP spid="66" grpId="0"/>
      <p:bldP spid="43" grpId="0"/>
      <p:bldP spid="47" grpId="0"/>
      <p:bldP spid="40" grpId="0"/>
      <p:bldP spid="48" grpId="0"/>
      <p:bldP spid="44" grpId="0"/>
      <p:bldP spid="46" grpId="0"/>
      <p:bldP spid="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Вот и сказке конец!</a:t>
            </a:r>
          </a:p>
        </p:txBody>
      </p:sp>
      <p:sp>
        <p:nvSpPr>
          <p:cNvPr id="12291" name="Text Box 14"/>
          <p:cNvSpPr txBox="1">
            <a:spLocks noChangeArrowheads="1"/>
          </p:cNvSpPr>
          <p:nvPr/>
        </p:nvSpPr>
        <p:spPr bwMode="auto">
          <a:xfrm>
            <a:off x="808038" y="57515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b="1"/>
          </a:p>
        </p:txBody>
      </p:sp>
      <p:pic>
        <p:nvPicPr>
          <p:cNvPr id="6" name="Рисунок 5" descr="Иван-царевич.JPG"/>
          <p:cNvPicPr>
            <a:picLocks noChangeAspect="1"/>
          </p:cNvPicPr>
          <p:nvPr/>
        </p:nvPicPr>
        <p:blipFill>
          <a:blip r:embed="rId2" cstate="print"/>
          <a:srcRect l="13164" t="13541" r="28951" b="22916"/>
          <a:stretch>
            <a:fillRect/>
          </a:stretch>
        </p:blipFill>
        <p:spPr bwMode="auto">
          <a:xfrm>
            <a:off x="500063" y="2286000"/>
            <a:ext cx="3059112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6" descr="сканирование0007"/>
          <p:cNvPicPr>
            <a:picLocks noChangeAspect="1" noChangeArrowheads="1"/>
          </p:cNvPicPr>
          <p:nvPr/>
        </p:nvPicPr>
        <p:blipFill>
          <a:blip r:embed="rId3" cstate="print">
            <a:lum bright="2000"/>
          </a:blip>
          <a:srcRect/>
          <a:stretch>
            <a:fillRect/>
          </a:stretch>
        </p:blipFill>
        <p:spPr bwMode="auto">
          <a:xfrm>
            <a:off x="4859338" y="3068638"/>
            <a:ext cx="3101975" cy="351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844824"/>
            <a:ext cx="763284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Презентацию подготовила  ученица 7 класса </a:t>
            </a:r>
          </a:p>
          <a:p>
            <a:r>
              <a:rPr lang="ru-RU" sz="4400" dirty="0" smtClean="0"/>
              <a:t>средней  школы №21 </a:t>
            </a:r>
          </a:p>
          <a:p>
            <a:r>
              <a:rPr lang="ru-RU" sz="4400" dirty="0" smtClean="0"/>
              <a:t>г. Днепропетровска </a:t>
            </a:r>
            <a:r>
              <a:rPr lang="ru-RU" sz="4400" dirty="0" smtClean="0">
                <a:solidFill>
                  <a:srgbClr val="FFFF00"/>
                </a:solidFill>
              </a:rPr>
              <a:t>Данильченко Влада</a:t>
            </a:r>
            <a:endParaRPr lang="ru-RU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611560" y="134076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«В сказку ты откройся дверь!»</a:t>
            </a:r>
            <a:endParaRPr kumimoji="0" lang="ru-RU" sz="7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Рисунок 2" descr="1.bmp"/>
          <p:cNvPicPr>
            <a:picLocks noChangeAspect="1"/>
          </p:cNvPicPr>
          <p:nvPr/>
        </p:nvPicPr>
        <p:blipFill>
          <a:blip r:embed="rId2" cstate="print"/>
          <a:srcRect l="18750" t="-348" r="14844" b="10069"/>
          <a:stretch>
            <a:fillRect/>
          </a:stretch>
        </p:blipFill>
        <p:spPr bwMode="auto">
          <a:xfrm>
            <a:off x="5724128" y="3573016"/>
            <a:ext cx="29432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67544" y="3501008"/>
            <a:ext cx="44644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Для того чтобы дверь открылась,</a:t>
            </a:r>
          </a:p>
          <a:p>
            <a:r>
              <a:rPr lang="ru-RU" sz="3200" dirty="0" smtClean="0"/>
              <a:t>вы должны ответить на мои следующие вопросы.</a:t>
            </a:r>
            <a:endParaRPr lang="ru-RU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0" y="476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2000">
                <a:latin typeface="Calibri" pitchFamily="34" charset="0"/>
                <a:cs typeface="Times New Roman" pitchFamily="18" charset="0"/>
              </a:rPr>
              <a:t>   </a:t>
            </a:r>
            <a:endParaRPr lang="ru-RU"/>
          </a:p>
        </p:txBody>
      </p:sp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2000">
                <a:latin typeface="Calibri" pitchFamily="34" charset="0"/>
                <a:cs typeface="Times New Roman" pitchFamily="18" charset="0"/>
              </a:rPr>
              <a:t>   </a:t>
            </a:r>
            <a:endParaRPr lang="ru-RU"/>
          </a:p>
        </p:txBody>
      </p:sp>
      <p:sp>
        <p:nvSpPr>
          <p:cNvPr id="512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30" name="Rectangle 16"/>
          <p:cNvSpPr>
            <a:spLocks noChangeArrowheads="1"/>
          </p:cNvSpPr>
          <p:nvPr/>
        </p:nvSpPr>
        <p:spPr bwMode="auto">
          <a:xfrm>
            <a:off x="0" y="476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2000">
                <a:latin typeface="Calibri" pitchFamily="34" charset="0"/>
                <a:cs typeface="Times New Roman" pitchFamily="18" charset="0"/>
              </a:rPr>
              <a:t>     </a:t>
            </a:r>
            <a:endParaRPr lang="ru-RU"/>
          </a:p>
        </p:txBody>
      </p:sp>
      <p:sp>
        <p:nvSpPr>
          <p:cNvPr id="5131" name="Rectangle 17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2000">
                <a:latin typeface="Calibri" pitchFamily="34" charset="0"/>
                <a:cs typeface="Times New Roman" pitchFamily="18" charset="0"/>
              </a:rPr>
              <a:t>    </a:t>
            </a:r>
            <a:endParaRPr lang="ru-RU"/>
          </a:p>
        </p:txBody>
      </p:sp>
      <p:sp>
        <p:nvSpPr>
          <p:cNvPr id="5132" name="Rectangle 18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2000">
                <a:latin typeface="Calibri" pitchFamily="34" charset="0"/>
                <a:cs typeface="Times New Roman" pitchFamily="18" charset="0"/>
              </a:rPr>
              <a:t>    </a:t>
            </a:r>
            <a:endParaRPr lang="ru-RU"/>
          </a:p>
        </p:txBody>
      </p:sp>
      <p:sp>
        <p:nvSpPr>
          <p:cNvPr id="5133" name="Rectangle 19"/>
          <p:cNvSpPr>
            <a:spLocks noChangeArrowheads="1"/>
          </p:cNvSpPr>
          <p:nvPr/>
        </p:nvSpPr>
        <p:spPr bwMode="auto">
          <a:xfrm>
            <a:off x="0" y="1905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2000">
                <a:latin typeface="Calibri" pitchFamily="34" charset="0"/>
                <a:cs typeface="Times New Roman" pitchFamily="18" charset="0"/>
              </a:rPr>
              <a:t>    </a:t>
            </a:r>
            <a:endParaRPr lang="ru-RU"/>
          </a:p>
        </p:txBody>
      </p:sp>
      <p:sp>
        <p:nvSpPr>
          <p:cNvPr id="5134" name="Rectangle 20"/>
          <p:cNvSpPr>
            <a:spLocks noChangeArrowheads="1"/>
          </p:cNvSpPr>
          <p:nvPr/>
        </p:nvSpPr>
        <p:spPr bwMode="auto">
          <a:xfrm>
            <a:off x="0" y="2381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2000">
                <a:latin typeface="Calibri" pitchFamily="34" charset="0"/>
                <a:cs typeface="Times New Roman" pitchFamily="18" charset="0"/>
              </a:rPr>
              <a:t>   </a:t>
            </a:r>
            <a:endParaRPr lang="ru-RU"/>
          </a:p>
        </p:txBody>
      </p:sp>
      <p:sp>
        <p:nvSpPr>
          <p:cNvPr id="5135" name="Rectangle 21"/>
          <p:cNvSpPr>
            <a:spLocks noChangeArrowheads="1"/>
          </p:cNvSpPr>
          <p:nvPr/>
        </p:nvSpPr>
        <p:spPr bwMode="auto">
          <a:xfrm>
            <a:off x="0" y="2857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2000">
                <a:latin typeface="Calibri" pitchFamily="34" charset="0"/>
                <a:cs typeface="Times New Roman" pitchFamily="18" charset="0"/>
              </a:rPr>
              <a:t>   </a:t>
            </a:r>
            <a:endParaRPr lang="ru-RU"/>
          </a:p>
        </p:txBody>
      </p:sp>
      <p:sp>
        <p:nvSpPr>
          <p:cNvPr id="5136" name="TextBox 40"/>
          <p:cNvSpPr txBox="1">
            <a:spLocks noChangeArrowheads="1"/>
          </p:cNvSpPr>
          <p:nvPr/>
        </p:nvSpPr>
        <p:spPr bwMode="auto">
          <a:xfrm>
            <a:off x="4714875" y="5500688"/>
            <a:ext cx="3500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323528" y="3212976"/>
            <a:ext cx="5500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n w="12700">
                  <a:solidFill>
                    <a:srgbClr val="95381B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b="1" dirty="0">
              <a:ln w="12700">
                <a:solidFill>
                  <a:srgbClr val="95381B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23528" y="2420888"/>
            <a:ext cx="882047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6000" b="1" kern="10" dirty="0">
                <a:ln w="12700">
                  <a:solidFill>
                    <a:srgbClr val="95381B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Что такое числитель</a:t>
            </a:r>
            <a:r>
              <a:rPr lang="ru-RU" sz="6000" b="1" kern="10" dirty="0" smtClean="0">
                <a:ln w="12700">
                  <a:solidFill>
                    <a:srgbClr val="95381B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? </a:t>
            </a:r>
            <a:endParaRPr lang="ru-RU" sz="6000" b="1" kern="10" dirty="0">
              <a:ln w="12700">
                <a:solidFill>
                  <a:srgbClr val="95381B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259632" y="404664"/>
            <a:ext cx="464347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400" b="1" kern="10" dirty="0">
                <a:ln w="18000">
                  <a:solidFill>
                    <a:srgbClr val="95381B"/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/>
                <a:cs typeface="Arial"/>
              </a:rPr>
              <a:t>Равные части </a:t>
            </a:r>
            <a:r>
              <a:rPr lang="ru-RU" sz="4400" b="1" kern="10" dirty="0" smtClean="0">
                <a:ln w="18000">
                  <a:solidFill>
                    <a:srgbClr val="95381B"/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/>
                <a:cs typeface="Arial"/>
              </a:rPr>
              <a:t>называют -</a:t>
            </a:r>
            <a:endParaRPr lang="ru-RU" b="1" kern="10" dirty="0">
              <a:ln w="18000">
                <a:solidFill>
                  <a:srgbClr val="95381B"/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142844" y="2714620"/>
            <a:ext cx="6072198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n w="12700">
                  <a:solidFill>
                    <a:srgbClr val="95381B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b="1" dirty="0">
              <a:ln w="12700">
                <a:solidFill>
                  <a:srgbClr val="95381B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572000" y="1052736"/>
            <a:ext cx="172021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5400" b="1" dirty="0">
                <a:ln w="12700">
                  <a:solidFill>
                    <a:srgbClr val="95381B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доли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5153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54" name="Rectangle 48"/>
          <p:cNvSpPr>
            <a:spLocks noChangeArrowheads="1"/>
          </p:cNvSpPr>
          <p:nvPr/>
        </p:nvSpPr>
        <p:spPr bwMode="auto">
          <a:xfrm>
            <a:off x="0" y="476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</a:t>
            </a:r>
            <a:endParaRPr lang="ru-RU" sz="1800"/>
          </a:p>
        </p:txBody>
      </p:sp>
      <p:sp>
        <p:nvSpPr>
          <p:cNvPr id="5155" name="Rectangle 49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    </a:t>
            </a:r>
            <a:endParaRPr lang="ru-RU" sz="1800"/>
          </a:p>
        </p:txBody>
      </p:sp>
      <p:sp>
        <p:nvSpPr>
          <p:cNvPr id="5156" name="Rectangle 50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</a:t>
            </a:r>
            <a:endParaRPr lang="ru-RU" sz="1800"/>
          </a:p>
        </p:txBody>
      </p:sp>
      <p:sp>
        <p:nvSpPr>
          <p:cNvPr id="5157" name="Rectangle 51"/>
          <p:cNvSpPr>
            <a:spLocks noChangeArrowheads="1"/>
          </p:cNvSpPr>
          <p:nvPr/>
        </p:nvSpPr>
        <p:spPr bwMode="auto">
          <a:xfrm>
            <a:off x="0" y="1905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 </a:t>
            </a:r>
            <a:endParaRPr lang="ru-RU" sz="1800"/>
          </a:p>
        </p:txBody>
      </p:sp>
      <p:sp>
        <p:nvSpPr>
          <p:cNvPr id="5158" name="Rectangle 52"/>
          <p:cNvSpPr>
            <a:spLocks noChangeArrowheads="1"/>
          </p:cNvSpPr>
          <p:nvPr/>
        </p:nvSpPr>
        <p:spPr bwMode="auto">
          <a:xfrm>
            <a:off x="0" y="2381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 </a:t>
            </a:r>
            <a:endParaRPr lang="ru-RU" sz="1800"/>
          </a:p>
        </p:txBody>
      </p:sp>
      <p:sp>
        <p:nvSpPr>
          <p:cNvPr id="5159" name="Rectangle 53"/>
          <p:cNvSpPr>
            <a:spLocks noChangeArrowheads="1"/>
          </p:cNvSpPr>
          <p:nvPr/>
        </p:nvSpPr>
        <p:spPr bwMode="auto">
          <a:xfrm>
            <a:off x="0" y="2857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</a:t>
            </a:r>
            <a:endParaRPr lang="ru-RU" sz="1800"/>
          </a:p>
        </p:txBody>
      </p:sp>
      <p:sp>
        <p:nvSpPr>
          <p:cNvPr id="5160" name="Rectangle 54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 </a:t>
            </a:r>
            <a:endParaRPr lang="ru-RU" sz="1800"/>
          </a:p>
        </p:txBody>
      </p:sp>
      <p:sp>
        <p:nvSpPr>
          <p:cNvPr id="5161" name="Rectangle 55"/>
          <p:cNvSpPr>
            <a:spLocks noChangeArrowheads="1"/>
          </p:cNvSpPr>
          <p:nvPr/>
        </p:nvSpPr>
        <p:spPr bwMode="auto">
          <a:xfrm>
            <a:off x="0" y="3810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</a:t>
            </a:r>
            <a:endParaRPr lang="ru-RU" sz="1800"/>
          </a:p>
        </p:txBody>
      </p:sp>
      <p:sp>
        <p:nvSpPr>
          <p:cNvPr id="5162" name="Rectangle 56"/>
          <p:cNvSpPr>
            <a:spLocks noChangeArrowheads="1"/>
          </p:cNvSpPr>
          <p:nvPr/>
        </p:nvSpPr>
        <p:spPr bwMode="auto">
          <a:xfrm>
            <a:off x="0" y="4286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1000"/>
              <a:t> </a:t>
            </a:r>
            <a:endParaRPr lang="ru-RU" sz="1800"/>
          </a:p>
        </p:txBody>
      </p:sp>
      <p:sp>
        <p:nvSpPr>
          <p:cNvPr id="44" name="TextBox 43"/>
          <p:cNvSpPr txBox="1"/>
          <p:nvPr/>
        </p:nvSpPr>
        <p:spPr>
          <a:xfrm>
            <a:off x="323528" y="3717032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1475656" y="242088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1259632" y="4005064"/>
            <a:ext cx="54726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/>
              <a:t>Ч</a:t>
            </a:r>
            <a:r>
              <a:rPr lang="ru-RU" sz="4000" dirty="0" smtClean="0"/>
              <a:t>исло показывающее, из скольких долей составлена дробь. </a:t>
            </a:r>
            <a:endParaRPr lang="ru-RU" sz="40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068960"/>
            <a:ext cx="55446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b="1" kern="10" dirty="0" smtClean="0">
                <a:ln w="12700">
                  <a:solidFill>
                    <a:srgbClr val="95381B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Какая </a:t>
            </a:r>
            <a:r>
              <a:rPr lang="ru-RU" sz="3600" b="1" kern="10" dirty="0">
                <a:ln w="12700">
                  <a:solidFill>
                    <a:srgbClr val="95381B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дробь называется </a:t>
            </a:r>
            <a:r>
              <a:rPr lang="ru-RU" sz="3600" b="1" kern="10" dirty="0" smtClean="0">
                <a:ln w="12700">
                  <a:solidFill>
                    <a:srgbClr val="95381B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неправильной</a:t>
            </a:r>
            <a:r>
              <a:rPr lang="ru-RU" sz="3600" b="1" kern="10" dirty="0">
                <a:ln w="12700">
                  <a:solidFill>
                    <a:srgbClr val="95381B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?</a:t>
            </a:r>
          </a:p>
        </p:txBody>
      </p:sp>
      <p:pic>
        <p:nvPicPr>
          <p:cNvPr id="12" name="Рисунок 11" descr="1.bmp"/>
          <p:cNvPicPr>
            <a:picLocks noChangeAspect="1"/>
          </p:cNvPicPr>
          <p:nvPr/>
        </p:nvPicPr>
        <p:blipFill>
          <a:blip r:embed="rId2" cstate="print"/>
          <a:srcRect l="18750" t="-348" r="14844" b="10069"/>
          <a:stretch>
            <a:fillRect/>
          </a:stretch>
        </p:blipFill>
        <p:spPr bwMode="auto">
          <a:xfrm>
            <a:off x="6200775" y="1052736"/>
            <a:ext cx="29432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0" y="332656"/>
            <a:ext cx="63732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kern="10" dirty="0">
                <a:ln w="12700">
                  <a:solidFill>
                    <a:srgbClr val="95381B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Что такое знаменатель</a:t>
            </a:r>
            <a:r>
              <a:rPr lang="ru-RU" sz="4000" b="1" kern="10" dirty="0" smtClean="0">
                <a:ln w="12700">
                  <a:solidFill>
                    <a:srgbClr val="95381B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9512" y="1340768"/>
            <a:ext cx="56886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Ч</a:t>
            </a:r>
            <a:r>
              <a:rPr lang="ru-RU" sz="3200" dirty="0" smtClean="0"/>
              <a:t>исло  показывающее размеры долей единицы, из которых составлена дробь.</a:t>
            </a:r>
          </a:p>
          <a:p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267744" y="4941168"/>
            <a:ext cx="68762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Обыкновенная дробь называется неправильной, если её числитель больше её знаменателя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51520" y="2204864"/>
            <a:ext cx="518457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Обыкновенная дробь называется правильной, если её числитель меньше её знаменателя</a:t>
            </a:r>
          </a:p>
          <a:p>
            <a:endParaRPr lang="ru-RU" dirty="0"/>
          </a:p>
        </p:txBody>
      </p:sp>
      <p:pic>
        <p:nvPicPr>
          <p:cNvPr id="3" name="Рисунок 2" descr="1.bmp"/>
          <p:cNvPicPr>
            <a:picLocks noChangeAspect="1"/>
          </p:cNvPicPr>
          <p:nvPr/>
        </p:nvPicPr>
        <p:blipFill>
          <a:blip r:embed="rId2" cstate="print"/>
          <a:srcRect l="18750" t="-348" r="14844" b="10069"/>
          <a:stretch>
            <a:fillRect/>
          </a:stretch>
        </p:blipFill>
        <p:spPr bwMode="auto">
          <a:xfrm>
            <a:off x="5775376" y="260648"/>
            <a:ext cx="3108002" cy="3168351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</p:pic>
      <p:pic>
        <p:nvPicPr>
          <p:cNvPr id="5" name="Picture 4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4797152"/>
            <a:ext cx="14287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</p:pic>
      <p:pic>
        <p:nvPicPr>
          <p:cNvPr id="6" name="Picture 4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4797152"/>
            <a:ext cx="28575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</p:pic>
      <p:pic>
        <p:nvPicPr>
          <p:cNvPr id="7" name="Picture 4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4797152"/>
            <a:ext cx="28575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</p:pic>
      <p:pic>
        <p:nvPicPr>
          <p:cNvPr id="8" name="Picture 4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4797152"/>
            <a:ext cx="14287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</p:pic>
      <p:pic>
        <p:nvPicPr>
          <p:cNvPr id="9" name="Picture 4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4797152"/>
            <a:ext cx="14287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</p:pic>
      <p:pic>
        <p:nvPicPr>
          <p:cNvPr id="10" name="Picture 4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4797152"/>
            <a:ext cx="28575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</p:pic>
      <p:pic>
        <p:nvPicPr>
          <p:cNvPr id="11" name="Picture 4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5976" y="4797152"/>
            <a:ext cx="14287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</p:pic>
      <p:pic>
        <p:nvPicPr>
          <p:cNvPr id="12" name="Picture 3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4797152"/>
            <a:ext cx="144016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13" name="Прямоугольник 12"/>
          <p:cNvSpPr/>
          <p:nvPr/>
        </p:nvSpPr>
        <p:spPr>
          <a:xfrm>
            <a:off x="251520" y="332656"/>
            <a:ext cx="41764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b="1" kern="10" dirty="0">
                <a:ln w="12700">
                  <a:solidFill>
                    <a:srgbClr val="95381B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Какая дробь называется правильной?</a:t>
            </a:r>
            <a:endParaRPr lang="ru-RU" sz="3600" b="1" dirty="0">
              <a:ln w="12700">
                <a:solidFill>
                  <a:srgbClr val="95381B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Рисунок 4" descr="1.bmp"/>
          <p:cNvPicPr>
            <a:picLocks noChangeAspect="1"/>
          </p:cNvPicPr>
          <p:nvPr/>
        </p:nvPicPr>
        <p:blipFill>
          <a:blip r:embed="rId2" cstate="print"/>
          <a:srcRect l="18750" t="-348" r="14844" b="10069"/>
          <a:stretch>
            <a:fillRect/>
          </a:stretch>
        </p:blipFill>
        <p:spPr bwMode="auto">
          <a:xfrm>
            <a:off x="5986463" y="1143000"/>
            <a:ext cx="29432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79512" y="404664"/>
            <a:ext cx="564360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kern="10" dirty="0">
                <a:ln w="12700">
                  <a:solidFill>
                    <a:srgbClr val="95381B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Как сравнить две дроби с одинаковыми знаменателями? </a:t>
            </a:r>
            <a:endParaRPr lang="ru-RU" sz="32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chemeClr val="accent6">
                  <a:lumMod val="75000"/>
                </a:scheme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51520" y="3068960"/>
            <a:ext cx="5366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kern="10" dirty="0">
                <a:ln w="12700">
                  <a:solidFill>
                    <a:srgbClr val="95381B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Как сравнить две дроби с одинаковыми числителями? 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5013176"/>
            <a:ext cx="748883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kern="10" dirty="0">
                <a:ln w="12700">
                  <a:solidFill>
                    <a:srgbClr val="95381B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Как сравнить правильную и неправильную дроби?</a:t>
            </a:r>
            <a:endParaRPr lang="ru-RU" sz="3200" b="1" dirty="0">
              <a:solidFill>
                <a:srgbClr val="FFC000"/>
              </a:solidFill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2132856"/>
            <a:ext cx="163513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2132856"/>
            <a:ext cx="157163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615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56" name="Rectangle 4"/>
          <p:cNvSpPr>
            <a:spLocks noChangeArrowheads="1"/>
          </p:cNvSpPr>
          <p:nvPr/>
        </p:nvSpPr>
        <p:spPr bwMode="auto">
          <a:xfrm>
            <a:off x="0" y="476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 </a:t>
            </a:r>
            <a:endParaRPr lang="ru-RU" sz="1800"/>
          </a:p>
        </p:txBody>
      </p:sp>
      <p:sp>
        <p:nvSpPr>
          <p:cNvPr id="6157" name="Rectangle 5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1000"/>
              <a:t> </a:t>
            </a:r>
            <a:endParaRPr lang="ru-RU" sz="180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827584" y="2204864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r>
              <a:rPr lang="en-US" dirty="0"/>
              <a:t>&lt;</a:t>
            </a:r>
            <a:endParaRPr lang="ru-RU" dirty="0"/>
          </a:p>
        </p:txBody>
      </p:sp>
      <p:pic>
        <p:nvPicPr>
          <p:cNvPr id="27655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4149080"/>
            <a:ext cx="14287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4149080"/>
            <a:ext cx="14128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616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62" name="Rectangle 9"/>
          <p:cNvSpPr>
            <a:spLocks noChangeArrowheads="1"/>
          </p:cNvSpPr>
          <p:nvPr/>
        </p:nvSpPr>
        <p:spPr bwMode="auto">
          <a:xfrm>
            <a:off x="0" y="476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 </a:t>
            </a:r>
            <a:endParaRPr lang="ru-RU" sz="1800"/>
          </a:p>
        </p:txBody>
      </p:sp>
      <p:sp>
        <p:nvSpPr>
          <p:cNvPr id="6163" name="Rectangle 10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1000"/>
              <a:t> </a:t>
            </a:r>
            <a:endParaRPr lang="ru-RU" sz="180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899592" y="4221088"/>
            <a:ext cx="295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&gt;</a:t>
            </a:r>
            <a:endParaRPr lang="ru-RU" dirty="0"/>
          </a:p>
        </p:txBody>
      </p:sp>
      <p:pic>
        <p:nvPicPr>
          <p:cNvPr id="27660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5661248"/>
            <a:ext cx="1428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27659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5661248"/>
            <a:ext cx="14287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616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168" name="Rectangle 14"/>
          <p:cNvSpPr>
            <a:spLocks noChangeArrowheads="1"/>
          </p:cNvSpPr>
          <p:nvPr/>
        </p:nvSpPr>
        <p:spPr bwMode="auto">
          <a:xfrm>
            <a:off x="0" y="485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 </a:t>
            </a:r>
            <a:endParaRPr lang="ru-RU" sz="1800"/>
          </a:p>
        </p:txBody>
      </p:sp>
      <p:sp>
        <p:nvSpPr>
          <p:cNvPr id="6169" name="Rectangle 15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1000"/>
              <a:t> </a:t>
            </a:r>
            <a:endParaRPr lang="ru-RU" sz="1800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940152" y="5733256"/>
            <a:ext cx="295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&gt;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8" grpId="0"/>
      <p:bldP spid="24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ван-царевич.JPG"/>
          <p:cNvPicPr>
            <a:picLocks noChangeAspect="1"/>
          </p:cNvPicPr>
          <p:nvPr/>
        </p:nvPicPr>
        <p:blipFill>
          <a:blip r:embed="rId2" cstate="print"/>
          <a:srcRect l="13164" t="13541" r="28951" b="22916"/>
          <a:stretch>
            <a:fillRect/>
          </a:stretch>
        </p:blipFill>
        <p:spPr bwMode="auto">
          <a:xfrm>
            <a:off x="1214438" y="1643063"/>
            <a:ext cx="314325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«В сказку ты откройся дверь!»</a:t>
            </a:r>
            <a:endParaRPr lang="ru-RU" dirty="0"/>
          </a:p>
        </p:txBody>
      </p:sp>
      <p:pic>
        <p:nvPicPr>
          <p:cNvPr id="3" name="Рисунок 2" descr="1.bmp"/>
          <p:cNvPicPr>
            <a:picLocks noChangeAspect="1"/>
          </p:cNvPicPr>
          <p:nvPr/>
        </p:nvPicPr>
        <p:blipFill>
          <a:blip r:embed="rId3" cstate="print"/>
          <a:srcRect l="18750" t="-348" r="14844" b="10069"/>
          <a:stretch>
            <a:fillRect/>
          </a:stretch>
        </p:blipFill>
        <p:spPr bwMode="auto">
          <a:xfrm>
            <a:off x="4572000" y="1428750"/>
            <a:ext cx="413385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" y="2786063"/>
            <a:ext cx="227013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38" y="2786063"/>
            <a:ext cx="223837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75" y="2786063"/>
            <a:ext cx="21272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313" y="2786063"/>
            <a:ext cx="21272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13" y="2786063"/>
            <a:ext cx="20637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8" y="2786063"/>
            <a:ext cx="21272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8" y="2786063"/>
            <a:ext cx="21272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38" y="2786063"/>
            <a:ext cx="21272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38" y="2757488"/>
            <a:ext cx="21431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2786063"/>
            <a:ext cx="10953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камень1.bmp"/>
          <p:cNvPicPr>
            <a:picLocks noChangeAspect="1"/>
          </p:cNvPicPr>
          <p:nvPr/>
        </p:nvPicPr>
        <p:blipFill>
          <a:blip r:embed="rId12" cstate="print"/>
          <a:srcRect l="15625" t="3471" r="23177" b="11458"/>
          <a:stretch>
            <a:fillRect/>
          </a:stretch>
        </p:blipFill>
        <p:spPr bwMode="auto">
          <a:xfrm>
            <a:off x="6858000" y="3500438"/>
            <a:ext cx="1928813" cy="201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571472" y="908721"/>
            <a:ext cx="614366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ln w="12700">
                  <a:solidFill>
                    <a:srgbClr val="95381B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Если вы выполните задание камень повернётся и освободит дорогу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00063" y="2071688"/>
            <a:ext cx="5857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Расположите дроби в порядке возрастания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83568" y="4077072"/>
            <a:ext cx="5143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/>
              <a:t>Расположите дроби в порядке убывания</a:t>
            </a:r>
          </a:p>
        </p:txBody>
      </p:sp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428625" y="0"/>
            <a:ext cx="8715375" cy="10001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«Камень на дороге»</a:t>
            </a:r>
            <a:endParaRPr lang="ru-RU" dirty="0"/>
          </a:p>
        </p:txBody>
      </p:sp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4643438"/>
            <a:ext cx="14287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50" y="4643438"/>
            <a:ext cx="14287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13" y="4643438"/>
            <a:ext cx="14287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75" y="4643438"/>
            <a:ext cx="14287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8" y="4643438"/>
            <a:ext cx="2857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4643438"/>
            <a:ext cx="2857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0" y="4643438"/>
            <a:ext cx="14287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88" y="4613275"/>
            <a:ext cx="14287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18" name="Rectangle 10"/>
          <p:cNvSpPr>
            <a:spLocks noChangeArrowheads="1"/>
          </p:cNvSpPr>
          <p:nvPr/>
        </p:nvSpPr>
        <p:spPr bwMode="auto">
          <a:xfrm>
            <a:off x="0" y="476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</a:t>
            </a:r>
            <a:endParaRPr lang="ru-RU" sz="1800"/>
          </a:p>
        </p:txBody>
      </p:sp>
      <p:sp>
        <p:nvSpPr>
          <p:cNvPr id="8219" name="Rectangle 11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    </a:t>
            </a:r>
            <a:endParaRPr lang="ru-RU" sz="1800"/>
          </a:p>
        </p:txBody>
      </p:sp>
      <p:sp>
        <p:nvSpPr>
          <p:cNvPr id="8220" name="Rectangle 12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</a:t>
            </a:r>
            <a:endParaRPr lang="ru-RU" sz="1800"/>
          </a:p>
        </p:txBody>
      </p:sp>
      <p:sp>
        <p:nvSpPr>
          <p:cNvPr id="8221" name="Rectangle 13"/>
          <p:cNvSpPr>
            <a:spLocks noChangeArrowheads="1"/>
          </p:cNvSpPr>
          <p:nvPr/>
        </p:nvSpPr>
        <p:spPr bwMode="auto">
          <a:xfrm>
            <a:off x="0" y="1905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 </a:t>
            </a:r>
            <a:endParaRPr lang="ru-RU" sz="1800"/>
          </a:p>
        </p:txBody>
      </p:sp>
      <p:sp>
        <p:nvSpPr>
          <p:cNvPr id="8222" name="Rectangle 14"/>
          <p:cNvSpPr>
            <a:spLocks noChangeArrowheads="1"/>
          </p:cNvSpPr>
          <p:nvPr/>
        </p:nvSpPr>
        <p:spPr bwMode="auto">
          <a:xfrm>
            <a:off x="0" y="2381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 </a:t>
            </a:r>
            <a:endParaRPr lang="ru-RU" sz="1800"/>
          </a:p>
        </p:txBody>
      </p:sp>
      <p:sp>
        <p:nvSpPr>
          <p:cNvPr id="8223" name="Rectangle 15"/>
          <p:cNvSpPr>
            <a:spLocks noChangeArrowheads="1"/>
          </p:cNvSpPr>
          <p:nvPr/>
        </p:nvSpPr>
        <p:spPr bwMode="auto">
          <a:xfrm>
            <a:off x="0" y="2857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</a:t>
            </a:r>
            <a:endParaRPr lang="ru-RU" sz="1800"/>
          </a:p>
        </p:txBody>
      </p:sp>
      <p:sp>
        <p:nvSpPr>
          <p:cNvPr id="8224" name="Rectangle 16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>
                <a:latin typeface="Calibri" pitchFamily="34" charset="0"/>
                <a:cs typeface="Times New Roman" pitchFamily="18" charset="0"/>
              </a:rPr>
              <a:t>    </a:t>
            </a:r>
            <a:endParaRPr lang="ru-RU" sz="1800"/>
          </a:p>
        </p:txBody>
      </p:sp>
      <p:pic>
        <p:nvPicPr>
          <p:cNvPr id="33" name="Рисунок 32" descr="Иван-царевич.JPG"/>
          <p:cNvPicPr>
            <a:picLocks noChangeAspect="1"/>
          </p:cNvPicPr>
          <p:nvPr/>
        </p:nvPicPr>
        <p:blipFill>
          <a:blip r:embed="rId21" cstate="print"/>
          <a:srcRect l="13164" t="13541" r="28951" b="22916"/>
          <a:stretch>
            <a:fillRect/>
          </a:stretch>
        </p:blipFill>
        <p:spPr bwMode="auto">
          <a:xfrm>
            <a:off x="7020272" y="980728"/>
            <a:ext cx="1571625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37 0.02706 L -0.20243 0.11099 " pathEditMode="relative" ptsTypes="AA">
                                      <p:cBhvr>
                                        <p:cTn id="9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8 0.02706 L -0.24878 0.11099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56647E-6 L 0.07934 0.10914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5549E-6 L -0.29461 0.11099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" y="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9.24855E-7 L -0.15539 0.10983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0.03746 L -0.02777 0.11099 " pathEditMode="relative" ptsTypes="AA">
                                      <p:cBhvr>
                                        <p:cTn id="1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59 0.04139 L -0.16024 0.11492 " pathEditMode="relative" ptsTypes="AA">
                                      <p:cBhvr>
                                        <p:cTn id="1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11 0.03861 L 0.22361 0.11214 " pathEditMode="relative" ptsTypes="AA">
                                      <p:cBhvr>
                                        <p:cTn id="1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55 0.03746 L 0.41128 0.11099 " pathEditMode="relative" ptsTypes="AA">
                                      <p:cBhvr>
                                        <p:cTn id="1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0.03561 L 0.59861 0.10914 " pathEditMode="relative" ptsTypes="AA">
                                      <p:cBhvr>
                                        <p:cTn id="1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9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2" dur="2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5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8" dur="2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1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4" dur="2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0" dur="20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5 0.04855 L -0.26077 0.12208 " pathEditMode="relative" ptsTypes="AA">
                                      <p:cBhvr>
                                        <p:cTn id="164" dur="2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4 0.05294 L -0.44757 0.12647 " pathEditMode="relative" ptsTypes="AA">
                                      <p:cBhvr>
                                        <p:cTn id="168" dur="2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0.05919 L -0.00173 0.12208 " pathEditMode="relative" ptsTypes="AA">
                                      <p:cBhvr>
                                        <p:cTn id="172" dur="2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12 0.05919 L -0.25121 0.12208 " pathEditMode="relative" ptsTypes="AA">
                                      <p:cBhvr>
                                        <p:cTn id="176" dur="2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03815 L 0.09323 0.13248 " pathEditMode="relative" rAng="0" ptsTypes="AA">
                                      <p:cBhvr>
                                        <p:cTn id="180" dur="2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73 0.04855 L 0.28125 0.12185 " pathEditMode="relative" rAng="0" ptsTypes="AA">
                                      <p:cBhvr>
                                        <p:cTn id="184" dur="2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50289E-6 L 0.12569 0.12208 " pathEditMode="relative" rAng="0" ptsTypes="AA">
                                      <p:cBhvr>
                                        <p:cTn id="188" dur="2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4855 L 0.15782 0.12185 " pathEditMode="relative" rAng="0" ptsTypes="AA">
                                      <p:cBhvr>
                                        <p:cTn id="192" dur="2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«Непогода»</a:t>
            </a:r>
            <a:endParaRPr lang="ru-RU" dirty="0"/>
          </a:p>
        </p:txBody>
      </p:sp>
      <p:pic>
        <p:nvPicPr>
          <p:cNvPr id="3" name="Рисунок 2" descr="J0293828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285750"/>
            <a:ext cx="1744663" cy="183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пещера.bmp"/>
          <p:cNvPicPr>
            <a:picLocks noChangeAspect="1"/>
          </p:cNvPicPr>
          <p:nvPr/>
        </p:nvPicPr>
        <p:blipFill>
          <a:blip r:embed="rId3" cstate="print"/>
          <a:srcRect l="10417" t="1736" r="2344" b="6248"/>
          <a:stretch>
            <a:fillRect/>
          </a:stretch>
        </p:blipFill>
        <p:spPr bwMode="auto">
          <a:xfrm>
            <a:off x="5357813" y="3857625"/>
            <a:ext cx="3522662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00298" y="1071546"/>
            <a:ext cx="6357982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ln w="12700">
                  <a:solidFill>
                    <a:srgbClr val="95381B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Задача 1</a:t>
            </a:r>
          </a:p>
          <a:p>
            <a:pPr>
              <a:defRPr/>
            </a:pPr>
            <a:r>
              <a:rPr lang="ru-RU" sz="2000" dirty="0"/>
              <a:t>У Ивана-царевича в сумке было 12 яблок. 7 яблок он по дороге съел. Какую часть яблок съел Иван-царевич.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282" y="2571744"/>
            <a:ext cx="5072098" cy="16312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ln w="12700">
                  <a:solidFill>
                    <a:srgbClr val="95381B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Задача 2</a:t>
            </a:r>
          </a:p>
          <a:p>
            <a:pPr>
              <a:defRPr/>
            </a:pPr>
            <a:r>
              <a:rPr lang="ru-RU" sz="2000" dirty="0"/>
              <a:t>Возле пещеры растут 28 деревьев. Берёзы составляют      от всего количества. Сколько берёз растут возле пещеры?</a:t>
            </a:r>
          </a:p>
        </p:txBody>
      </p:sp>
      <p:sp>
        <p:nvSpPr>
          <p:cNvPr id="922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3212976"/>
            <a:ext cx="1095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203848" y="4149080"/>
            <a:ext cx="1714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16 берёз</a:t>
            </a:r>
          </a:p>
        </p:txBody>
      </p:sp>
      <p:sp>
        <p:nvSpPr>
          <p:cNvPr id="922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25" y="2214563"/>
            <a:ext cx="285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10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345</Words>
  <Application>Microsoft Office PowerPoint</Application>
  <PresentationFormat>Экран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«В сказку ты откройся дверь!»</vt:lpstr>
      <vt:lpstr>«Камень на дороге»</vt:lpstr>
      <vt:lpstr>«Непогода»</vt:lpstr>
      <vt:lpstr>«Непогода»</vt:lpstr>
      <vt:lpstr>Вход в подземелье</vt:lpstr>
      <vt:lpstr>Вот и сказке конец!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Notebook</dc:creator>
  <cp:lastModifiedBy>Notebook</cp:lastModifiedBy>
  <cp:revision>7</cp:revision>
  <dcterms:created xsi:type="dcterms:W3CDTF">2011-02-27T18:21:40Z</dcterms:created>
  <dcterms:modified xsi:type="dcterms:W3CDTF">2011-02-27T19:19:55Z</dcterms:modified>
</cp:coreProperties>
</file>