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86286F8E-7E2F-4A25-A562-1F1AE0569785}" type="datetimeFigureOut">
              <a:rPr lang="uk-UA" smtClean="0"/>
              <a:t>24.02.2015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1EEC809-BB18-417E-9EF1-11F04BB261CC}"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6286F8E-7E2F-4A25-A562-1F1AE0569785}" type="datetimeFigureOut">
              <a:rPr lang="uk-UA" smtClean="0"/>
              <a:t>24.02.2015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1EEC809-BB18-417E-9EF1-11F04BB261CC}"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6286F8E-7E2F-4A25-A562-1F1AE0569785}" type="datetimeFigureOut">
              <a:rPr lang="uk-UA" smtClean="0"/>
              <a:t>24.02.2015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1EEC809-BB18-417E-9EF1-11F04BB261CC}"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6286F8E-7E2F-4A25-A562-1F1AE0569785}" type="datetimeFigureOut">
              <a:rPr lang="uk-UA" smtClean="0"/>
              <a:t>24.02.2015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1EEC809-BB18-417E-9EF1-11F04BB261CC}"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6286F8E-7E2F-4A25-A562-1F1AE0569785}" type="datetimeFigureOut">
              <a:rPr lang="uk-UA" smtClean="0"/>
              <a:t>24.02.2015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1EEC809-BB18-417E-9EF1-11F04BB261CC}"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86286F8E-7E2F-4A25-A562-1F1AE0569785}" type="datetimeFigureOut">
              <a:rPr lang="uk-UA" smtClean="0"/>
              <a:t>24.02.2015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1EEC809-BB18-417E-9EF1-11F04BB261CC}"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86286F8E-7E2F-4A25-A562-1F1AE0569785}" type="datetimeFigureOut">
              <a:rPr lang="uk-UA" smtClean="0"/>
              <a:t>24.02.2015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1EEC809-BB18-417E-9EF1-11F04BB261CC}"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86286F8E-7E2F-4A25-A562-1F1AE0569785}" type="datetimeFigureOut">
              <a:rPr lang="uk-UA" smtClean="0"/>
              <a:t>24.02.2015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1EEC809-BB18-417E-9EF1-11F04BB261CC}"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286F8E-7E2F-4A25-A562-1F1AE0569785}" type="datetimeFigureOut">
              <a:rPr lang="uk-UA" smtClean="0"/>
              <a:t>24.02.2015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1EEC809-BB18-417E-9EF1-11F04BB261CC}"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286F8E-7E2F-4A25-A562-1F1AE0569785}" type="datetimeFigureOut">
              <a:rPr lang="uk-UA" smtClean="0"/>
              <a:t>24.02.2015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1EEC809-BB18-417E-9EF1-11F04BB261CC}"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286F8E-7E2F-4A25-A562-1F1AE0569785}" type="datetimeFigureOut">
              <a:rPr lang="uk-UA" smtClean="0"/>
              <a:t>24.02.2015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1EEC809-BB18-417E-9EF1-11F04BB261CC}"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86F8E-7E2F-4A25-A562-1F1AE0569785}" type="datetimeFigureOut">
              <a:rPr lang="uk-UA" smtClean="0"/>
              <a:t>24.02.2015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EC809-BB18-417E-9EF1-11F04BB261CC}"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b5f750bbd4ae110321d5780f0710ebe2.jpg"/>
          <p:cNvPicPr>
            <a:picLocks noChangeAspect="1"/>
          </p:cNvPicPr>
          <p:nvPr/>
        </p:nvPicPr>
        <p:blipFill>
          <a:blip r:embed="rId2" cstate="print">
            <a:lum contrast="10000"/>
          </a:blip>
          <a:stretch>
            <a:fillRect/>
          </a:stretch>
        </p:blipFill>
        <p:spPr>
          <a:xfrm>
            <a:off x="-180528" y="0"/>
            <a:ext cx="9553276" cy="6858000"/>
          </a:xfrm>
          <a:prstGeom prst="rect">
            <a:avLst/>
          </a:prstGeom>
        </p:spPr>
      </p:pic>
      <p:sp>
        <p:nvSpPr>
          <p:cNvPr id="2" name="Заголовок 1"/>
          <p:cNvSpPr>
            <a:spLocks noGrp="1"/>
          </p:cNvSpPr>
          <p:nvPr>
            <p:ph type="ctrTitle"/>
          </p:nvPr>
        </p:nvSpPr>
        <p:spPr>
          <a:xfrm>
            <a:off x="1371600" y="1412776"/>
            <a:ext cx="7772400" cy="1470025"/>
          </a:xfrm>
        </p:spPr>
        <p:txBody>
          <a:bodyPr>
            <a:normAutofit/>
            <a:scene3d>
              <a:camera prst="orthographicFront"/>
              <a:lightRig rig="soft" dir="t">
                <a:rot lat="0" lon="0" rev="10800000"/>
              </a:lightRig>
            </a:scene3d>
            <a:sp3d>
              <a:bevelT w="27940" h="12700"/>
              <a:contourClr>
                <a:srgbClr val="DDDDDD"/>
              </a:contourClr>
            </a:sp3d>
          </a:bodyPr>
          <a:lstStyle/>
          <a:p>
            <a:r>
              <a:rPr lang="ar-AE" sz="8000" b="1" spc="150" dirty="0" smtClean="0">
                <a:ln w="11430">
                  <a:solidFill>
                    <a:schemeClr val="tx1"/>
                  </a:solidFill>
                </a:ln>
                <a:solidFill>
                  <a:schemeClr val="bg1"/>
                </a:solidFill>
                <a:effectLst>
                  <a:outerShdw blurRad="25400" algn="tl" rotWithShape="0">
                    <a:srgbClr val="000000">
                      <a:alpha val="43000"/>
                    </a:srgbClr>
                  </a:outerShdw>
                </a:effectLst>
              </a:rPr>
              <a:t>مصر القديمة</a:t>
            </a:r>
            <a:endParaRPr lang="uk-UA" sz="8000" b="1" spc="150" dirty="0">
              <a:ln w="11430">
                <a:solidFill>
                  <a:schemeClr val="tx1"/>
                </a:solidFill>
              </a:ln>
              <a:solidFill>
                <a:schemeClr val="bg1"/>
              </a:solidFill>
              <a:effectLst>
                <a:outerShdw blurRad="25400" algn="tl" rotWithShape="0">
                  <a:srgbClr val="000000">
                    <a:alpha val="43000"/>
                  </a:srgbClr>
                </a:outerShdw>
              </a:effectLst>
            </a:endParaRPr>
          </a:p>
        </p:txBody>
      </p:sp>
      <p:sp>
        <p:nvSpPr>
          <p:cNvPr id="3" name="Подзаголовок 2"/>
          <p:cNvSpPr>
            <a:spLocks noGrp="1"/>
          </p:cNvSpPr>
          <p:nvPr>
            <p:ph type="subTitle" idx="1"/>
          </p:nvPr>
        </p:nvSpPr>
        <p:spPr>
          <a:xfrm>
            <a:off x="2555776" y="4869160"/>
            <a:ext cx="6400800" cy="1752600"/>
          </a:xfrm>
        </p:spPr>
        <p:txBody>
          <a:bodyPr>
            <a:normAutofit fontScale="55000" lnSpcReduction="20000"/>
          </a:bodyPr>
          <a:lstStyle/>
          <a:p>
            <a:pPr algn="r"/>
            <a:r>
              <a:rPr lang="en-US" sz="5100" b="1" dirty="0" err="1">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Zmazhenko</a:t>
            </a:r>
            <a:r>
              <a:rPr lang="ru-RU" sz="51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t>
            </a:r>
            <a:r>
              <a:rPr lang="en-US" sz="5100" b="1" dirty="0" err="1"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Helana</a:t>
            </a:r>
            <a:endParaRPr lang="en-US" sz="51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a:p>
            <a:pPr algn="r"/>
            <a:r>
              <a:rPr lang="en-US" sz="5100" b="1" dirty="0" err="1">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Chehivska</a:t>
            </a:r>
            <a:r>
              <a:rPr lang="en-US" sz="51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t>
            </a:r>
            <a:r>
              <a:rPr lang="en-US" sz="5100" b="1" dirty="0" err="1">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Viktoria</a:t>
            </a:r>
            <a:endParaRPr lang="en-US" sz="51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a:p>
            <a:pPr algn="r"/>
            <a:r>
              <a:rPr lang="en-US" sz="5100" b="1" dirty="0" err="1">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Shpak</a:t>
            </a:r>
            <a:r>
              <a:rPr lang="ru-RU" sz="51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t>
            </a:r>
            <a:r>
              <a:rPr lang="en-US" sz="51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Sofia</a:t>
            </a:r>
          </a:p>
          <a:p>
            <a:pPr algn="r"/>
            <a:r>
              <a:rPr lang="en-US" sz="51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2015</a:t>
            </a:r>
          </a:p>
          <a:p>
            <a:endParaRPr lang="uk-UA" dirty="0"/>
          </a:p>
        </p:txBody>
      </p:sp>
      <p:sp>
        <p:nvSpPr>
          <p:cNvPr id="11" name="Прямоугольник 10"/>
          <p:cNvSpPr/>
          <p:nvPr/>
        </p:nvSpPr>
        <p:spPr>
          <a:xfrm>
            <a:off x="2555776" y="1628800"/>
            <a:ext cx="5032147" cy="923330"/>
          </a:xfrm>
          <a:prstGeom prst="rect">
            <a:avLst/>
          </a:prstGeom>
        </p:spPr>
        <p:txBody>
          <a:bodyPr wrap="none">
            <a:spAutoFit/>
          </a:bodyPr>
          <a:lstStyle/>
          <a:p>
            <a:r>
              <a:rPr lang="en-US" sz="5400" b="1" i="1"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A</a:t>
            </a:r>
            <a:r>
              <a:rPr lang="ru-RU" sz="5400" b="1" i="1" dirty="0" err="1"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ncient</a:t>
            </a:r>
            <a:r>
              <a:rPr lang="ru-RU" sz="5400" b="1" i="1"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t>
            </a:r>
            <a:r>
              <a:rPr lang="ru-RU" sz="5400" b="1" i="1" dirty="0" err="1"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Egypt</a:t>
            </a:r>
            <a:r>
              <a:rPr lang="ru-RU" sz="54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t>
            </a:r>
            <a:endParaRPr lang="uk-UA" sz="54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2" name="Прямоугольник 11"/>
          <p:cNvSpPr/>
          <p:nvPr/>
        </p:nvSpPr>
        <p:spPr>
          <a:xfrm>
            <a:off x="6228184" y="4509120"/>
            <a:ext cx="2160240" cy="212365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ar-AE" sz="4400" b="1" spc="150" dirty="0" smtClean="0">
                <a:ln w="11430">
                  <a:solidFill>
                    <a:schemeClr val="tx1"/>
                  </a:solidFill>
                </a:ln>
                <a:solidFill>
                  <a:srgbClr val="F8F8F8"/>
                </a:solidFill>
                <a:effectLst>
                  <a:outerShdw blurRad="25400" algn="tl" rotWithShape="0">
                    <a:srgbClr val="000000">
                      <a:alpha val="43000"/>
                    </a:srgbClr>
                  </a:outerShdw>
                </a:effectLst>
              </a:rPr>
              <a:t>هيلانا</a:t>
            </a:r>
          </a:p>
          <a:p>
            <a:pPr algn="ctr"/>
            <a:r>
              <a:rPr lang="ar-AE" sz="4400" b="1" spc="150" dirty="0" smtClean="0">
                <a:ln w="11430">
                  <a:solidFill>
                    <a:schemeClr val="tx1"/>
                  </a:solidFill>
                </a:ln>
                <a:solidFill>
                  <a:srgbClr val="F8F8F8"/>
                </a:solidFill>
                <a:effectLst>
                  <a:outerShdw blurRad="25400" algn="tl" rotWithShape="0">
                    <a:srgbClr val="000000">
                      <a:alpha val="43000"/>
                    </a:srgbClr>
                  </a:outerShdw>
                </a:effectLst>
              </a:rPr>
              <a:t>فيكتوريا</a:t>
            </a:r>
          </a:p>
          <a:p>
            <a:pPr algn="ctr"/>
            <a:r>
              <a:rPr lang="ar-AE" sz="4400" b="1" spc="150" dirty="0" smtClean="0">
                <a:ln w="11430">
                  <a:solidFill>
                    <a:schemeClr val="tx1"/>
                  </a:solidFill>
                </a:ln>
                <a:solidFill>
                  <a:srgbClr val="F8F8F8"/>
                </a:solidFill>
                <a:effectLst>
                  <a:outerShdw blurRad="25400" algn="tl" rotWithShape="0">
                    <a:srgbClr val="000000">
                      <a:alpha val="43000"/>
                    </a:srgbClr>
                  </a:outerShdw>
                </a:effectLst>
              </a:rPr>
              <a:t>صوفيا</a:t>
            </a:r>
            <a:endParaRPr lang="ar-AE" sz="4400" b="1" spc="150" dirty="0">
              <a:ln w="11430">
                <a:solidFill>
                  <a:schemeClr val="tx1"/>
                </a:solidFill>
              </a:ln>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1"/>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22" presetClass="exit" presetSubtype="4" fill="hold" grpId="1" nodeType="afterEffect">
                                  <p:stCondLst>
                                    <p:cond delay="0"/>
                                  </p:stCondLst>
                                  <p:iterate type="lt">
                                    <p:tmPct val="0"/>
                                  </p:iterate>
                                  <p:childTnLst>
                                    <p:animEffect transition="out" filter="wipe(down)">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par>
                          <p:cTn id="25" fill="hold">
                            <p:stCondLst>
                              <p:cond delay="100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2550"/>
                            </p:stCondLst>
                            <p:childTnLst>
                              <p:par>
                                <p:cTn id="33" presetID="50" presetClass="entr" presetSubtype="0" decel="100000" fill="hold" grpId="0"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p:cTn id="3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0" end="0"/>
                                            </p:txEl>
                                          </p:spTgt>
                                        </p:tgtEl>
                                      </p:cBhvr>
                                    </p:animEffect>
                                  </p:childTnLst>
                                </p:cTn>
                              </p:par>
                            </p:childTnLst>
                          </p:cTn>
                        </p:par>
                        <p:par>
                          <p:cTn id="38" fill="hold">
                            <p:stCondLst>
                              <p:cond delay="3550"/>
                            </p:stCondLst>
                            <p:childTnLst>
                              <p:par>
                                <p:cTn id="39" presetID="50" presetClass="entr" presetSubtype="0" decel="100000" fill="hold" grpId="0" nodeType="after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p:cTn id="4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4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1" end="1"/>
                                            </p:txEl>
                                          </p:spTgt>
                                        </p:tgtEl>
                                      </p:cBhvr>
                                    </p:animEffect>
                                  </p:childTnLst>
                                </p:cTn>
                              </p:par>
                            </p:childTnLst>
                          </p:cTn>
                        </p:par>
                        <p:par>
                          <p:cTn id="44" fill="hold">
                            <p:stCondLst>
                              <p:cond delay="4550"/>
                            </p:stCondLst>
                            <p:childTnLst>
                              <p:par>
                                <p:cTn id="45" presetID="50" presetClass="entr" presetSubtype="0" decel="100000" fill="hold" grpId="0" nodeType="after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p:cTn id="4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2" end="2"/>
                                            </p:txEl>
                                          </p:spTgt>
                                        </p:tgtEl>
                                      </p:cBhvr>
                                    </p:animEffect>
                                  </p:childTnLst>
                                </p:cTn>
                              </p:par>
                            </p:childTnLst>
                          </p:cTn>
                        </p:par>
                        <p:par>
                          <p:cTn id="50" fill="hold">
                            <p:stCondLst>
                              <p:cond delay="5550"/>
                            </p:stCondLst>
                            <p:childTnLst>
                              <p:par>
                                <p:cTn id="51" presetID="50" presetClass="entr" presetSubtype="0" decel="100000" fill="hold" grpId="0" nodeType="after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p:cTn id="53"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5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P spid="11" grpId="0"/>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gyptian-pyramids-16365-1280x800.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051720" y="0"/>
            <a:ext cx="4640181" cy="769441"/>
          </a:xfrm>
          <a:prstGeom prst="rect">
            <a:avLst/>
          </a:prstGeom>
        </p:spPr>
        <p:txBody>
          <a:bodyPr wrap="none">
            <a:spAutoFit/>
          </a:bodyPr>
          <a:lstStyle/>
          <a:p>
            <a:r>
              <a:rPr lang="en-US" sz="4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Marine expedition </a:t>
            </a:r>
            <a:endParaRPr lang="uk-UA" sz="4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179512" y="5149840"/>
            <a:ext cx="4572000" cy="1708160"/>
          </a:xfrm>
          <a:prstGeom prst="rect">
            <a:avLst/>
          </a:prstGeom>
        </p:spPr>
        <p:txBody>
          <a:bodyPr wrap="square">
            <a:spAutoFit/>
          </a:bodyPr>
          <a:lstStyle/>
          <a:p>
            <a:pPr algn="ctr"/>
            <a:r>
              <a:rPr lang="en-US" sz="2100" b="1" dirty="0" smtClean="0">
                <a:ln w="12700">
                  <a:solidFill>
                    <a:schemeClr val="tx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Egyptians were the first to commit naval expeditions. About 2500 years BC they crossed the Red Sea. Around 1500 BC discovered the island of Socotra in the Indian Ocean.</a:t>
            </a:r>
            <a:endParaRPr lang="uk-UA" sz="2100" b="1" dirty="0">
              <a:ln w="12700">
                <a:solidFill>
                  <a:schemeClr val="tx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Рисунок 4" descr="5097225.jpg"/>
          <p:cNvPicPr>
            <a:picLocks noChangeAspect="1"/>
          </p:cNvPicPr>
          <p:nvPr/>
        </p:nvPicPr>
        <p:blipFill>
          <a:blip r:embed="rId3" cstate="print"/>
          <a:stretch>
            <a:fillRect/>
          </a:stretch>
        </p:blipFill>
        <p:spPr>
          <a:xfrm>
            <a:off x="4781831" y="4307809"/>
            <a:ext cx="4362169" cy="2550191"/>
          </a:xfrm>
          <a:prstGeom prst="rect">
            <a:avLst/>
          </a:prstGeom>
          <a:ln>
            <a:noFill/>
          </a:ln>
          <a:effectLst>
            <a:softEdge rad="112500"/>
          </a:effectLst>
        </p:spPr>
      </p:pic>
      <p:pic>
        <p:nvPicPr>
          <p:cNvPr id="8" name="Рисунок 7" descr="Ic-mqgGZfXE.jpg"/>
          <p:cNvPicPr>
            <a:picLocks noChangeAspect="1"/>
          </p:cNvPicPr>
          <p:nvPr/>
        </p:nvPicPr>
        <p:blipFill>
          <a:blip r:embed="rId4" cstate="print"/>
          <a:stretch>
            <a:fillRect/>
          </a:stretch>
        </p:blipFill>
        <p:spPr>
          <a:xfrm>
            <a:off x="1619672" y="2708920"/>
            <a:ext cx="3672408" cy="2618025"/>
          </a:xfrm>
          <a:prstGeom prst="rect">
            <a:avLst/>
          </a:prstGeom>
          <a:ln>
            <a:noFill/>
          </a:ln>
          <a:effectLst>
            <a:softEdge rad="112500"/>
          </a:effectLst>
        </p:spPr>
      </p:pic>
      <p:pic>
        <p:nvPicPr>
          <p:cNvPr id="9" name="Рисунок 8" descr="5wUZMlm9afk.jpg"/>
          <p:cNvPicPr>
            <a:picLocks noChangeAspect="1"/>
          </p:cNvPicPr>
          <p:nvPr/>
        </p:nvPicPr>
        <p:blipFill>
          <a:blip r:embed="rId5" cstate="print"/>
          <a:stretch>
            <a:fillRect/>
          </a:stretch>
        </p:blipFill>
        <p:spPr>
          <a:xfrm>
            <a:off x="4397405" y="836712"/>
            <a:ext cx="4746595" cy="3168352"/>
          </a:xfrm>
          <a:prstGeom prst="rect">
            <a:avLst/>
          </a:prstGeom>
          <a:ln>
            <a:noFill/>
          </a:ln>
          <a:effectLst>
            <a:softEdge rad="112500"/>
          </a:effectLst>
        </p:spPr>
      </p:pic>
      <p:pic>
        <p:nvPicPr>
          <p:cNvPr id="10" name="Рисунок 9" descr="i75Icp8pYXY.jpg"/>
          <p:cNvPicPr>
            <a:picLocks noChangeAspect="1"/>
          </p:cNvPicPr>
          <p:nvPr/>
        </p:nvPicPr>
        <p:blipFill>
          <a:blip r:embed="rId6" cstate="print"/>
          <a:stretch>
            <a:fillRect/>
          </a:stretch>
        </p:blipFill>
        <p:spPr>
          <a:xfrm>
            <a:off x="0" y="620688"/>
            <a:ext cx="3384376" cy="2667685"/>
          </a:xfrm>
          <a:prstGeom prst="rect">
            <a:avLst/>
          </a:prstGeom>
          <a:ln>
            <a:noFill/>
          </a:ln>
          <a:effectLst>
            <a:softEdge rad="112500"/>
          </a:effec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par>
                          <p:cTn id="14" fill="hold">
                            <p:stCondLst>
                              <p:cond delay="1500"/>
                            </p:stCondLst>
                            <p:childTnLst>
                              <p:par>
                                <p:cTn id="15" presetID="17" presetClass="entr" presetSubtype="10" fill="hold" nodeType="afterEffect">
                                  <p:stCondLst>
                                    <p:cond delay="3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2300"/>
                            </p:stCondLst>
                            <p:childTnLst>
                              <p:par>
                                <p:cTn id="20" presetID="47" presetClass="entr" presetSubtype="0" fill="hold" nodeType="afterEffect">
                                  <p:stCondLst>
                                    <p:cond delay="3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600"/>
                            </p:stCondLst>
                            <p:childTnLst>
                              <p:par>
                                <p:cTn id="26" presetID="29" presetClass="entr" presetSubtype="0" fill="hold" nodeType="afterEffect">
                                  <p:stCondLst>
                                    <p:cond delay="3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ppt_x-.2"/>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
                                        </p:tgtEl>
                                      </p:cBhvr>
                                    </p:animEffect>
                                  </p:childTnLst>
                                </p:cTn>
                              </p:par>
                            </p:childTnLst>
                          </p:cTn>
                        </p:par>
                        <p:par>
                          <p:cTn id="31" fill="hold">
                            <p:stCondLst>
                              <p:cond delay="4900"/>
                            </p:stCondLst>
                            <p:childTnLst>
                              <p:par>
                                <p:cTn id="32" presetID="14" presetClass="entr" presetSubtype="10" fill="hold" nodeType="afterEffect">
                                  <p:stCondLst>
                                    <p:cond delay="5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gipet_piramidy_solnce_pesok_zhara_1920x1080.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3" name="Прямоугольник 2"/>
          <p:cNvSpPr/>
          <p:nvPr/>
        </p:nvSpPr>
        <p:spPr>
          <a:xfrm>
            <a:off x="3419872" y="476672"/>
            <a:ext cx="2064732" cy="769441"/>
          </a:xfrm>
          <a:prstGeom prst="rect">
            <a:avLst/>
          </a:prstGeom>
        </p:spPr>
        <p:txBody>
          <a:bodyPr wrap="none">
            <a:spAutoFit/>
          </a:bodyPr>
          <a:lstStyle/>
          <a:p>
            <a:r>
              <a:rPr lang="en-US" sz="4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Religion</a:t>
            </a:r>
            <a:endParaRPr lang="uk-UA" sz="4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179512" y="4725144"/>
            <a:ext cx="8784976" cy="1938992"/>
          </a:xfrm>
          <a:prstGeom prst="rect">
            <a:avLst/>
          </a:prstGeom>
        </p:spPr>
        <p:txBody>
          <a:bodyPr wrap="square">
            <a:spAutoFit/>
          </a:bodyPr>
          <a:lstStyle/>
          <a:p>
            <a:pPr algn="ctr"/>
            <a:r>
              <a:rPr lang="en-US"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Ancient Egyptian religion was a complex system of polytheistic beliefs and rituals which were an integral part of ancient Egyptian society. It centered on the Egyptians interaction with many deities who were believed to be present in, and in control of, the forces and elements of nature. </a:t>
            </a:r>
            <a:endParaRPr lang="uk-UA"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Рисунок 4" descr="imRlwcH39N0.jpg"/>
          <p:cNvPicPr>
            <a:picLocks noChangeAspect="1"/>
          </p:cNvPicPr>
          <p:nvPr/>
        </p:nvPicPr>
        <p:blipFill>
          <a:blip r:embed="rId3" cstate="print"/>
          <a:stretch>
            <a:fillRect/>
          </a:stretch>
        </p:blipFill>
        <p:spPr>
          <a:xfrm>
            <a:off x="1043608" y="1556792"/>
            <a:ext cx="7126002" cy="27945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16" presetClass="entr" presetSubtype="26" fill="hold" grpId="0" nodeType="afterEffect">
                                  <p:stCondLst>
                                    <p:cond delay="40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par>
                          <p:cTn id="14" fill="hold">
                            <p:stCondLst>
                              <p:cond delay="1900"/>
                            </p:stCondLst>
                            <p:childTnLst>
                              <p:par>
                                <p:cTn id="15" presetID="55" presetClass="entr" presetSubtype="0" fill="hold" nodeType="afterEffect">
                                  <p:stCondLst>
                                    <p:cond delay="8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ig591309image1.jpg"/>
          <p:cNvPicPr>
            <a:picLocks noChangeAspect="1"/>
          </p:cNvPicPr>
          <p:nvPr/>
        </p:nvPicPr>
        <p:blipFill>
          <a:blip r:embed="rId2" cstate="print"/>
          <a:stretch>
            <a:fillRect/>
          </a:stretch>
        </p:blipFill>
        <p:spPr>
          <a:xfrm>
            <a:off x="0" y="0"/>
            <a:ext cx="9185376" cy="6858000"/>
          </a:xfrm>
          <a:prstGeom prst="rect">
            <a:avLst/>
          </a:prstGeom>
        </p:spPr>
      </p:pic>
      <p:sp>
        <p:nvSpPr>
          <p:cNvPr id="3" name="Прямоугольник 2"/>
          <p:cNvSpPr/>
          <p:nvPr/>
        </p:nvSpPr>
        <p:spPr>
          <a:xfrm>
            <a:off x="5004048" y="548680"/>
            <a:ext cx="3942184" cy="5632311"/>
          </a:xfrm>
          <a:prstGeom prst="rect">
            <a:avLst/>
          </a:prstGeom>
        </p:spPr>
        <p:txBody>
          <a:bodyPr wrap="square">
            <a:spAutoFit/>
          </a:bodyPr>
          <a:lstStyle/>
          <a:p>
            <a:pPr algn="ctr"/>
            <a:r>
              <a:rPr lang="en-US"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The Egyptians believed that the phenomena of nature were divine forces in and of themselves. These deified forces included the elements, animal characteristics, or abstract forces. The Egyptians believed in a pantheon of gods, which were involved in all aspects of nature and human society. Their religious practices were efforts to sustain and placate these phenomena and turn them to human advantage.</a:t>
            </a:r>
            <a:endParaRPr lang="uk-UA"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Рисунок 3" descr="1rA5R2uvDq0.jpg"/>
          <p:cNvPicPr>
            <a:picLocks noChangeAspect="1"/>
          </p:cNvPicPr>
          <p:nvPr/>
        </p:nvPicPr>
        <p:blipFill>
          <a:blip r:embed="rId3" cstate="print"/>
          <a:stretch>
            <a:fillRect/>
          </a:stretch>
        </p:blipFill>
        <p:spPr>
          <a:xfrm>
            <a:off x="179512" y="116632"/>
            <a:ext cx="4724400" cy="6527800"/>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0" presetClass="entr" presetSubtype="0" decel="100000" fill="hold" grpId="0" nodeType="afterEffect">
                                  <p:stCondLst>
                                    <p:cond delay="7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5f750bbd4ae110321d5780f0710ebe2.jpg"/>
          <p:cNvPicPr>
            <a:picLocks noChangeAspect="1"/>
          </p:cNvPicPr>
          <p:nvPr/>
        </p:nvPicPr>
        <p:blipFill>
          <a:blip r:embed="rId2" cstate="print">
            <a:lum contrast="10000"/>
          </a:blip>
          <a:stretch>
            <a:fillRect/>
          </a:stretch>
        </p:blipFill>
        <p:spPr>
          <a:xfrm>
            <a:off x="0" y="0"/>
            <a:ext cx="9185376" cy="6858000"/>
          </a:xfrm>
          <a:prstGeom prst="rect">
            <a:avLst/>
          </a:prstGeom>
        </p:spPr>
      </p:pic>
      <p:sp>
        <p:nvSpPr>
          <p:cNvPr id="27649" name="Rectangle 1"/>
          <p:cNvSpPr>
            <a:spLocks noChangeArrowheads="1"/>
          </p:cNvSpPr>
          <p:nvPr/>
        </p:nvSpPr>
        <p:spPr bwMode="auto">
          <a:xfrm>
            <a:off x="395536" y="0"/>
            <a:ext cx="8748464"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4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The some gods of the Egyptian culture:</a:t>
            </a:r>
            <a:endParaRPr kumimoji="0" lang="en-US" sz="34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27650" name="Rectangle 2"/>
          <p:cNvSpPr>
            <a:spLocks noChangeArrowheads="1"/>
          </p:cNvSpPr>
          <p:nvPr/>
        </p:nvSpPr>
        <p:spPr bwMode="auto">
          <a:xfrm>
            <a:off x="611560" y="1196752"/>
            <a:ext cx="3923928"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300" b="1" i="1"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Ra</a:t>
            </a:r>
            <a:r>
              <a:rPr kumimoji="0" lang="en-US" sz="23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 the foremost Egyptian sun god, involved in creation and the afterlife. Mythological ruler of the gods, father of every Egyptian king.</a:t>
            </a:r>
            <a:endParaRPr kumimoji="0" lang="en-US" sz="23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Рисунок 4" descr="geXgVbVFkoQ.jpg"/>
          <p:cNvPicPr>
            <a:picLocks noChangeAspect="1"/>
          </p:cNvPicPr>
          <p:nvPr/>
        </p:nvPicPr>
        <p:blipFill>
          <a:blip r:embed="rId3" cstate="print"/>
          <a:stretch>
            <a:fillRect/>
          </a:stretch>
        </p:blipFill>
        <p:spPr>
          <a:xfrm>
            <a:off x="5292080" y="692696"/>
            <a:ext cx="2438400" cy="3102864"/>
          </a:xfrm>
          <a:prstGeom prst="rect">
            <a:avLst/>
          </a:prstGeom>
        </p:spPr>
      </p:pic>
      <p:pic>
        <p:nvPicPr>
          <p:cNvPr id="6" name="Рисунок 5" descr="LMR0ZOam1ng.jpg"/>
          <p:cNvPicPr>
            <a:picLocks noChangeAspect="1"/>
          </p:cNvPicPr>
          <p:nvPr/>
        </p:nvPicPr>
        <p:blipFill>
          <a:blip r:embed="rId4" cstate="print"/>
          <a:stretch>
            <a:fillRect/>
          </a:stretch>
        </p:blipFill>
        <p:spPr>
          <a:xfrm>
            <a:off x="4716016" y="3933056"/>
            <a:ext cx="4236355" cy="2701032"/>
          </a:xfrm>
          <a:prstGeom prst="rect">
            <a:avLst/>
          </a:prstGeom>
        </p:spPr>
      </p:pic>
      <p:sp>
        <p:nvSpPr>
          <p:cNvPr id="7" name="Прямоугольник 6"/>
          <p:cNvSpPr/>
          <p:nvPr/>
        </p:nvSpPr>
        <p:spPr>
          <a:xfrm>
            <a:off x="611560" y="4365104"/>
            <a:ext cx="4032448" cy="1862048"/>
          </a:xfrm>
          <a:prstGeom prst="rect">
            <a:avLst/>
          </a:prstGeom>
        </p:spPr>
        <p:txBody>
          <a:bodyPr wrap="square">
            <a:spAutoFit/>
          </a:bodyPr>
          <a:lstStyle/>
          <a:p>
            <a:r>
              <a:rPr lang="en-US" sz="2300" b="1" i="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Osiris</a:t>
            </a:r>
            <a:r>
              <a:rPr lang="en-US"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 god of death and resurrection who rules the underworld and enlivens vegetation, the sun god, and deceased souls.</a:t>
            </a:r>
            <a:endParaRPr lang="uk-UA"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fade">
                                      <p:cBhvr>
                                        <p:cTn id="7" dur="1000"/>
                                        <p:tgtEl>
                                          <p:spTgt spid="27649"/>
                                        </p:tgtEl>
                                      </p:cBhvr>
                                    </p:animEffect>
                                    <p:anim calcmode="lin" valueType="num">
                                      <p:cBhvr>
                                        <p:cTn id="8" dur="1000" fill="hold"/>
                                        <p:tgtEl>
                                          <p:spTgt spid="27649"/>
                                        </p:tgtEl>
                                        <p:attrNameLst>
                                          <p:attrName>ppt_x</p:attrName>
                                        </p:attrNameLst>
                                      </p:cBhvr>
                                      <p:tavLst>
                                        <p:tav tm="0">
                                          <p:val>
                                            <p:strVal val="#ppt_x"/>
                                          </p:val>
                                        </p:tav>
                                        <p:tav tm="100000">
                                          <p:val>
                                            <p:strVal val="#ppt_x"/>
                                          </p:val>
                                        </p:tav>
                                      </p:tavLst>
                                    </p:anim>
                                    <p:anim calcmode="lin" valueType="num">
                                      <p:cBhvr>
                                        <p:cTn id="9" dur="1000" fill="hold"/>
                                        <p:tgtEl>
                                          <p:spTgt spid="276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500"/>
                                  </p:stCondLst>
                                  <p:childTnLst>
                                    <p:set>
                                      <p:cBhvr>
                                        <p:cTn id="12" dur="1" fill="hold">
                                          <p:stCondLst>
                                            <p:cond delay="0"/>
                                          </p:stCondLst>
                                        </p:cTn>
                                        <p:tgtEl>
                                          <p:spTgt spid="27650"/>
                                        </p:tgtEl>
                                        <p:attrNameLst>
                                          <p:attrName>style.visibility</p:attrName>
                                        </p:attrNameLst>
                                      </p:cBhvr>
                                      <p:to>
                                        <p:strVal val="visible"/>
                                      </p:to>
                                    </p:set>
                                    <p:anim calcmode="lin" valueType="num">
                                      <p:cBhvr>
                                        <p:cTn id="13" dur="500" fill="hold"/>
                                        <p:tgtEl>
                                          <p:spTgt spid="27650"/>
                                        </p:tgtEl>
                                        <p:attrNameLst>
                                          <p:attrName>ppt_w</p:attrName>
                                        </p:attrNameLst>
                                      </p:cBhvr>
                                      <p:tavLst>
                                        <p:tav tm="0">
                                          <p:val>
                                            <p:fltVal val="0"/>
                                          </p:val>
                                        </p:tav>
                                        <p:tav tm="100000">
                                          <p:val>
                                            <p:strVal val="#ppt_w"/>
                                          </p:val>
                                        </p:tav>
                                      </p:tavLst>
                                    </p:anim>
                                    <p:anim calcmode="lin" valueType="num">
                                      <p:cBhvr>
                                        <p:cTn id="14" dur="500" fill="hold"/>
                                        <p:tgtEl>
                                          <p:spTgt spid="27650"/>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26" fill="hold"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barn(in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500"/>
                            </p:stCondLst>
                            <p:childTnLst>
                              <p:par>
                                <p:cTn id="26" presetID="16" presetClass="entr" presetSubtype="26"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barn(in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5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gyptian-pyramids-16365-1280x800.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107504" y="116633"/>
            <a:ext cx="4896544" cy="1862048"/>
          </a:xfrm>
          <a:prstGeom prst="rect">
            <a:avLst/>
          </a:prstGeom>
        </p:spPr>
        <p:txBody>
          <a:bodyPr wrap="square">
            <a:spAutoFit/>
          </a:bodyPr>
          <a:lstStyle/>
          <a:p>
            <a:pPr algn="ctr"/>
            <a:r>
              <a:rPr lang="en-US" sz="2300" b="1" i="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Horus</a:t>
            </a:r>
            <a:r>
              <a:rPr lang="en-US"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 a major god, usually shown as a falcon or as a human child, linked with the sky, the sun, kingship, protection, and healing.</a:t>
            </a:r>
            <a:br>
              <a:rPr lang="en-US"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br>
            <a:endParaRPr lang="uk-UA"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Рисунок 3" descr="3Cp9nvogpA4.jpg"/>
          <p:cNvPicPr>
            <a:picLocks noChangeAspect="1"/>
          </p:cNvPicPr>
          <p:nvPr/>
        </p:nvPicPr>
        <p:blipFill>
          <a:blip r:embed="rId3" cstate="print"/>
          <a:stretch>
            <a:fillRect/>
          </a:stretch>
        </p:blipFill>
        <p:spPr>
          <a:xfrm>
            <a:off x="683568" y="1700808"/>
            <a:ext cx="3440815" cy="5157192"/>
          </a:xfrm>
          <a:prstGeom prst="rect">
            <a:avLst/>
          </a:prstGeom>
          <a:ln>
            <a:noFill/>
          </a:ln>
          <a:effectLst>
            <a:softEdge rad="112500"/>
          </a:effectLst>
        </p:spPr>
      </p:pic>
      <p:sp>
        <p:nvSpPr>
          <p:cNvPr id="5" name="Прямоугольник 4"/>
          <p:cNvSpPr/>
          <p:nvPr/>
        </p:nvSpPr>
        <p:spPr>
          <a:xfrm>
            <a:off x="4607496" y="5805264"/>
            <a:ext cx="4536504" cy="800219"/>
          </a:xfrm>
          <a:prstGeom prst="rect">
            <a:avLst/>
          </a:prstGeom>
        </p:spPr>
        <p:txBody>
          <a:bodyPr wrap="square">
            <a:spAutoFit/>
          </a:bodyPr>
          <a:lstStyle/>
          <a:p>
            <a:pPr algn="ctr"/>
            <a:r>
              <a:rPr lang="en-US" sz="2300" b="1" i="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Anubis </a:t>
            </a:r>
            <a:r>
              <a:rPr lang="en-US"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god of embalming and protector of the dead.</a:t>
            </a:r>
            <a:endParaRPr lang="uk-UA"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Рисунок 5" descr="mwaQ5xPo9ig.jpg"/>
          <p:cNvPicPr>
            <a:picLocks noChangeAspect="1"/>
          </p:cNvPicPr>
          <p:nvPr/>
        </p:nvPicPr>
        <p:blipFill>
          <a:blip r:embed="rId4" cstate="print"/>
          <a:stretch>
            <a:fillRect/>
          </a:stretch>
        </p:blipFill>
        <p:spPr>
          <a:xfrm>
            <a:off x="4355976" y="1916832"/>
            <a:ext cx="4644008" cy="3715206"/>
          </a:xfrm>
          <a:prstGeom prst="rect">
            <a:avLst/>
          </a:prstGeom>
          <a:ln>
            <a:noFill/>
          </a:ln>
          <a:effectLst>
            <a:softEdge rad="112500"/>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4" presetClass="entr" presetSubtype="10" fill="hold" nodeType="afterEffect">
                                  <p:stCondLst>
                                    <p:cond delay="70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14" presetClass="entr" presetSubtype="10" fill="hold" nodeType="afterEffect">
                                  <p:stCondLst>
                                    <p:cond delay="30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gipet_piramidy_solnce_pesok_zhara_1920x1080.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25601" name="Rectangle 1"/>
          <p:cNvSpPr>
            <a:spLocks noChangeArrowheads="1"/>
          </p:cNvSpPr>
          <p:nvPr/>
        </p:nvSpPr>
        <p:spPr bwMode="auto">
          <a:xfrm>
            <a:off x="683568" y="404664"/>
            <a:ext cx="3347864"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1"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Thoth</a:t>
            </a:r>
            <a:r>
              <a:rPr kumimoji="0" lang="en-US" sz="23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 a moon god, and a god of writing and scribes.</a:t>
            </a:r>
            <a:endParaRPr kumimoji="0" lang="en-US" sz="23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Рисунок 3" descr="DTR6s8RjPz4.jpg"/>
          <p:cNvPicPr>
            <a:picLocks noChangeAspect="1"/>
          </p:cNvPicPr>
          <p:nvPr/>
        </p:nvPicPr>
        <p:blipFill>
          <a:blip r:embed="rId3" cstate="print"/>
          <a:stretch>
            <a:fillRect/>
          </a:stretch>
        </p:blipFill>
        <p:spPr>
          <a:xfrm>
            <a:off x="395536" y="1700808"/>
            <a:ext cx="4032448" cy="4824003"/>
          </a:xfrm>
          <a:prstGeom prst="rect">
            <a:avLst/>
          </a:prstGeom>
          <a:ln>
            <a:noFill/>
          </a:ln>
          <a:effectLst>
            <a:softEdge rad="112500"/>
          </a:effectLst>
        </p:spPr>
      </p:pic>
      <p:sp>
        <p:nvSpPr>
          <p:cNvPr id="5" name="Прямоугольник 4"/>
          <p:cNvSpPr/>
          <p:nvPr/>
        </p:nvSpPr>
        <p:spPr>
          <a:xfrm>
            <a:off x="4644008" y="548680"/>
            <a:ext cx="3960440" cy="800219"/>
          </a:xfrm>
          <a:prstGeom prst="rect">
            <a:avLst/>
          </a:prstGeom>
        </p:spPr>
        <p:txBody>
          <a:bodyPr wrap="square">
            <a:spAutoFit/>
          </a:bodyPr>
          <a:lstStyle/>
          <a:p>
            <a:pPr algn="ctr"/>
            <a:r>
              <a:rPr lang="en-US" sz="2300" b="1" i="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Aker</a:t>
            </a:r>
            <a:r>
              <a:rPr lang="en-US"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 a god of the earth and the horizon.</a:t>
            </a:r>
            <a:endParaRPr lang="uk-UA"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Рисунок 5" descr="em0AgzCx0_c.jpg"/>
          <p:cNvPicPr>
            <a:picLocks noChangeAspect="1"/>
          </p:cNvPicPr>
          <p:nvPr/>
        </p:nvPicPr>
        <p:blipFill>
          <a:blip r:embed="rId4" cstate="print"/>
          <a:stretch>
            <a:fillRect/>
          </a:stretch>
        </p:blipFill>
        <p:spPr>
          <a:xfrm>
            <a:off x="4427984" y="2060848"/>
            <a:ext cx="4497288" cy="3968857"/>
          </a:xfrm>
          <a:prstGeom prst="rect">
            <a:avLst/>
          </a:prstGeom>
          <a:ln>
            <a:noFill/>
          </a:ln>
          <a:effectLst>
            <a:softEdge rad="112500"/>
          </a:effec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p:cTn id="7" dur="500" fill="hold"/>
                                        <p:tgtEl>
                                          <p:spTgt spid="25601"/>
                                        </p:tgtEl>
                                        <p:attrNameLst>
                                          <p:attrName>ppt_w</p:attrName>
                                        </p:attrNameLst>
                                      </p:cBhvr>
                                      <p:tavLst>
                                        <p:tav tm="0">
                                          <p:val>
                                            <p:fltVal val="0"/>
                                          </p:val>
                                        </p:tav>
                                        <p:tav tm="100000">
                                          <p:val>
                                            <p:strVal val="#ppt_w"/>
                                          </p:val>
                                        </p:tav>
                                      </p:tavLst>
                                    </p:anim>
                                    <p:anim calcmode="lin" valueType="num">
                                      <p:cBhvr>
                                        <p:cTn id="8" dur="500" fill="hold"/>
                                        <p:tgtEl>
                                          <p:spTgt spid="256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nodeType="afterEffect">
                                  <p:stCondLst>
                                    <p:cond delay="30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5" presetClass="entr" presetSubtype="10" fill="hold" nodeType="after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ig591309image1.jpg"/>
          <p:cNvPicPr>
            <a:picLocks noChangeAspect="1"/>
          </p:cNvPicPr>
          <p:nvPr/>
        </p:nvPicPr>
        <p:blipFill>
          <a:blip r:embed="rId2" cstate="print">
            <a:lum/>
          </a:blip>
          <a:stretch>
            <a:fillRect/>
          </a:stretch>
        </p:blipFill>
        <p:spPr>
          <a:xfrm>
            <a:off x="0" y="0"/>
            <a:ext cx="9185376" cy="6858000"/>
          </a:xfrm>
          <a:prstGeom prst="rect">
            <a:avLst/>
          </a:prstGeom>
        </p:spPr>
      </p:pic>
      <p:sp>
        <p:nvSpPr>
          <p:cNvPr id="24577" name="Rectangle 1"/>
          <p:cNvSpPr>
            <a:spLocks noChangeArrowheads="1"/>
          </p:cNvSpPr>
          <p:nvPr/>
        </p:nvSpPr>
        <p:spPr bwMode="auto">
          <a:xfrm>
            <a:off x="4788024" y="1124744"/>
            <a:ext cx="3923928"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1" u="none" strike="noStrike" normalizeH="0" baseline="0" dirty="0" err="1"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Bast</a:t>
            </a:r>
            <a:r>
              <a:rPr kumimoji="0" lang="en-US" sz="23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 Goddess represented as a cat or lioness.</a:t>
            </a:r>
            <a:endParaRPr kumimoji="0" lang="en-US" sz="23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Рисунок 3" descr="58DjrQG46wU.jpg"/>
          <p:cNvPicPr>
            <a:picLocks noChangeAspect="1"/>
          </p:cNvPicPr>
          <p:nvPr/>
        </p:nvPicPr>
        <p:blipFill>
          <a:blip r:embed="rId3" cstate="print"/>
          <a:stretch>
            <a:fillRect/>
          </a:stretch>
        </p:blipFill>
        <p:spPr>
          <a:xfrm>
            <a:off x="251520" y="188640"/>
            <a:ext cx="4248472" cy="4527656"/>
          </a:xfrm>
          <a:prstGeom prst="rect">
            <a:avLst/>
          </a:prstGeom>
          <a:ln>
            <a:noFill/>
          </a:ln>
          <a:effectLst>
            <a:softEdge rad="112500"/>
          </a:effectLst>
        </p:spPr>
      </p:pic>
      <p:pic>
        <p:nvPicPr>
          <p:cNvPr id="5" name="Рисунок 4" descr="v3E8Tb1Ccf0.jpg"/>
          <p:cNvPicPr>
            <a:picLocks noChangeAspect="1"/>
          </p:cNvPicPr>
          <p:nvPr/>
        </p:nvPicPr>
        <p:blipFill>
          <a:blip r:embed="rId4" cstate="print"/>
          <a:stretch>
            <a:fillRect/>
          </a:stretch>
        </p:blipFill>
        <p:spPr>
          <a:xfrm>
            <a:off x="4355976" y="2968608"/>
            <a:ext cx="4675960" cy="3730820"/>
          </a:xfrm>
          <a:prstGeom prst="rect">
            <a:avLst/>
          </a:prstGeom>
          <a:ln>
            <a:noFill/>
          </a:ln>
          <a:effectLst>
            <a:softEdge rad="112500"/>
          </a:effectLst>
        </p:spPr>
      </p:pic>
      <p:sp>
        <p:nvSpPr>
          <p:cNvPr id="6" name="Прямоугольник 5"/>
          <p:cNvSpPr/>
          <p:nvPr/>
        </p:nvSpPr>
        <p:spPr>
          <a:xfrm>
            <a:off x="395536" y="4941168"/>
            <a:ext cx="3816424" cy="1154162"/>
          </a:xfrm>
          <a:prstGeom prst="rect">
            <a:avLst/>
          </a:prstGeom>
        </p:spPr>
        <p:txBody>
          <a:bodyPr wrap="square">
            <a:spAutoFit/>
          </a:bodyPr>
          <a:lstStyle/>
          <a:p>
            <a:pPr algn="ctr"/>
            <a:r>
              <a:rPr lang="en-US" sz="2300" b="1" i="1" dirty="0" err="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Ammit</a:t>
            </a:r>
            <a:r>
              <a:rPr lang="en-US"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 goddess who devoured condemned souls.</a:t>
            </a:r>
            <a:endParaRPr lang="uk-UA"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fade">
                                      <p:cBhvr>
                                        <p:cTn id="7" dur="1000"/>
                                        <p:tgtEl>
                                          <p:spTgt spid="24577"/>
                                        </p:tgtEl>
                                      </p:cBhvr>
                                    </p:animEffect>
                                    <p:anim calcmode="lin" valueType="num">
                                      <p:cBhvr>
                                        <p:cTn id="8" dur="1000" fill="hold"/>
                                        <p:tgtEl>
                                          <p:spTgt spid="24577"/>
                                        </p:tgtEl>
                                        <p:attrNameLst>
                                          <p:attrName>ppt_x</p:attrName>
                                        </p:attrNameLst>
                                      </p:cBhvr>
                                      <p:tavLst>
                                        <p:tav tm="0">
                                          <p:val>
                                            <p:strVal val="#ppt_x"/>
                                          </p:val>
                                        </p:tav>
                                        <p:tav tm="100000">
                                          <p:val>
                                            <p:strVal val="#ppt_x"/>
                                          </p:val>
                                        </p:tav>
                                      </p:tavLst>
                                    </p:anim>
                                    <p:anim calcmode="lin" valueType="num">
                                      <p:cBhvr>
                                        <p:cTn id="9" dur="900" decel="100000" fill="hold"/>
                                        <p:tgtEl>
                                          <p:spTgt spid="2457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57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 presetClass="entr" presetSubtype="10" fill="hold" nodeType="afterEffect">
                                  <p:stCondLst>
                                    <p:cond delay="30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6" presetClass="entr" presetSubtype="26" fill="hold" nodeType="afterEffect">
                                  <p:stCondLst>
                                    <p:cond delay="300"/>
                                  </p:stCondLst>
                                  <p:childTnLst>
                                    <p:set>
                                      <p:cBhvr>
                                        <p:cTn id="25" dur="1" fill="hold">
                                          <p:stCondLst>
                                            <p:cond delay="0"/>
                                          </p:stCondLst>
                                        </p:cTn>
                                        <p:tgtEl>
                                          <p:spTgt spid="5"/>
                                        </p:tgtEl>
                                        <p:attrNameLst>
                                          <p:attrName>style.visibility</p:attrName>
                                        </p:attrNameLst>
                                      </p:cBhvr>
                                      <p:to>
                                        <p:strVal val="visible"/>
                                      </p:to>
                                    </p:set>
                                    <p:animEffect transition="in" filter="barn(in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5f750bbd4ae110321d5780f0710ebe2.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23553" name="Rectangle 1"/>
          <p:cNvSpPr>
            <a:spLocks noChangeArrowheads="1"/>
          </p:cNvSpPr>
          <p:nvPr/>
        </p:nvSpPr>
        <p:spPr bwMode="auto">
          <a:xfrm>
            <a:off x="323528" y="5949280"/>
            <a:ext cx="406338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1" u="none" strike="noStrike" normalizeH="0" baseline="0" dirty="0" err="1"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Anat</a:t>
            </a:r>
            <a:r>
              <a:rPr kumimoji="0" lang="en-US" sz="2300" b="1" i="1"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t>
            </a:r>
            <a:r>
              <a:rPr kumimoji="0" lang="en-US" sz="23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 a war and fertility goddess.</a:t>
            </a:r>
            <a:endParaRPr kumimoji="0" lang="en-US" sz="23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Рисунок 3" descr="VR47ihA_KMY.jpg"/>
          <p:cNvPicPr>
            <a:picLocks noChangeAspect="1"/>
          </p:cNvPicPr>
          <p:nvPr/>
        </p:nvPicPr>
        <p:blipFill>
          <a:blip r:embed="rId3" cstate="print"/>
          <a:stretch>
            <a:fillRect/>
          </a:stretch>
        </p:blipFill>
        <p:spPr>
          <a:xfrm>
            <a:off x="251520" y="0"/>
            <a:ext cx="4248472" cy="5983763"/>
          </a:xfrm>
          <a:prstGeom prst="rect">
            <a:avLst/>
          </a:prstGeom>
          <a:ln>
            <a:noFill/>
          </a:ln>
          <a:effectLst>
            <a:softEdge rad="112500"/>
          </a:effectLst>
        </p:spPr>
      </p:pic>
      <p:pic>
        <p:nvPicPr>
          <p:cNvPr id="5" name="Рисунок 4" descr="3TSKOrGJFBc.jpg"/>
          <p:cNvPicPr>
            <a:picLocks noChangeAspect="1"/>
          </p:cNvPicPr>
          <p:nvPr/>
        </p:nvPicPr>
        <p:blipFill>
          <a:blip r:embed="rId4" cstate="print"/>
          <a:stretch>
            <a:fillRect/>
          </a:stretch>
        </p:blipFill>
        <p:spPr>
          <a:xfrm>
            <a:off x="5004048" y="1700808"/>
            <a:ext cx="3764290" cy="5157192"/>
          </a:xfrm>
          <a:prstGeom prst="rect">
            <a:avLst/>
          </a:prstGeom>
          <a:ln>
            <a:noFill/>
          </a:ln>
          <a:effectLst>
            <a:softEdge rad="112500"/>
          </a:effectLst>
        </p:spPr>
      </p:pic>
      <p:sp>
        <p:nvSpPr>
          <p:cNvPr id="6" name="Прямоугольник 5"/>
          <p:cNvSpPr/>
          <p:nvPr/>
        </p:nvSpPr>
        <p:spPr>
          <a:xfrm>
            <a:off x="4427984" y="0"/>
            <a:ext cx="4572000" cy="1862048"/>
          </a:xfrm>
          <a:prstGeom prst="rect">
            <a:avLst/>
          </a:prstGeom>
        </p:spPr>
        <p:txBody>
          <a:bodyPr>
            <a:spAutoFit/>
          </a:bodyPr>
          <a:lstStyle/>
          <a:p>
            <a:pPr algn="ctr"/>
            <a:r>
              <a:rPr lang="en-US" sz="2300" b="1" i="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Bes</a:t>
            </a:r>
            <a:r>
              <a:rPr lang="en-US"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 a </a:t>
            </a:r>
            <a:r>
              <a:rPr lang="en-US" sz="2300" b="1" dirty="0" err="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potropaic</a:t>
            </a:r>
            <a:r>
              <a:rPr lang="en-US"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god, represented as a dwarf, particularly important in protecting children and women in childbirth.</a:t>
            </a:r>
            <a:endParaRPr lang="uk-UA" sz="23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p:cTn id="7" dur="1000" fill="hold"/>
                                        <p:tgtEl>
                                          <p:spTgt spid="23553"/>
                                        </p:tgtEl>
                                        <p:attrNameLst>
                                          <p:attrName>ppt_x</p:attrName>
                                        </p:attrNameLst>
                                      </p:cBhvr>
                                      <p:tavLst>
                                        <p:tav tm="0">
                                          <p:val>
                                            <p:strVal val="#ppt_x-.2"/>
                                          </p:val>
                                        </p:tav>
                                        <p:tav tm="100000">
                                          <p:val>
                                            <p:strVal val="#ppt_x"/>
                                          </p:val>
                                        </p:tav>
                                      </p:tavLst>
                                    </p:anim>
                                    <p:anim calcmode="lin" valueType="num">
                                      <p:cBhvr>
                                        <p:cTn id="8" dur="1000" fill="hold"/>
                                        <p:tgtEl>
                                          <p:spTgt spid="235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3"/>
                                        </p:tgtEl>
                                      </p:cBhvr>
                                    </p:animEffect>
                                  </p:childTnLst>
                                </p:cTn>
                              </p:par>
                            </p:childTnLst>
                          </p:cTn>
                        </p:par>
                        <p:par>
                          <p:cTn id="10" fill="hold">
                            <p:stCondLst>
                              <p:cond delay="1000"/>
                            </p:stCondLst>
                            <p:childTnLst>
                              <p:par>
                                <p:cTn id="11" presetID="18" presetClass="entr" presetSubtype="12" fill="hold" nodeType="afterEffect">
                                  <p:stCondLst>
                                    <p:cond delay="30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cTn>
                              </p:par>
                            </p:childTnLst>
                          </p:cTn>
                        </p:par>
                        <p:par>
                          <p:cTn id="21" fill="hold">
                            <p:stCondLst>
                              <p:cond delay="1000"/>
                            </p:stCondLst>
                            <p:childTnLst>
                              <p:par>
                                <p:cTn id="22" presetID="18" presetClass="entr" presetSubtype="12" fill="hold" nodeType="after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gyptian-pyramids-16365-1280x800.jpg"/>
          <p:cNvPicPr>
            <a:picLocks noChangeAspect="1"/>
          </p:cNvPicPr>
          <p:nvPr/>
        </p:nvPicPr>
        <p:blipFill>
          <a:blip r:embed="rId2" cstate="print"/>
          <a:stretch>
            <a:fillRect/>
          </a:stretch>
        </p:blipFill>
        <p:spPr>
          <a:xfrm>
            <a:off x="0" y="0"/>
            <a:ext cx="9144000" cy="6858000"/>
          </a:xfrm>
          <a:prstGeom prst="rect">
            <a:avLst/>
          </a:prstGeom>
        </p:spPr>
      </p:pic>
      <p:sp>
        <p:nvSpPr>
          <p:cNvPr id="22529" name="Rectangle 1"/>
          <p:cNvSpPr>
            <a:spLocks noChangeArrowheads="1"/>
          </p:cNvSpPr>
          <p:nvPr/>
        </p:nvSpPr>
        <p:spPr bwMode="auto">
          <a:xfrm>
            <a:off x="2411760" y="0"/>
            <a:ext cx="4262705"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4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Divine pharaoh</a:t>
            </a:r>
            <a:endParaRPr kumimoji="0" lang="en-US" sz="4400" b="1" i="0" u="none" strike="noStrike" normalizeH="0" baseline="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Прямоугольник 3"/>
          <p:cNvSpPr/>
          <p:nvPr/>
        </p:nvSpPr>
        <p:spPr>
          <a:xfrm>
            <a:off x="251520" y="4611231"/>
            <a:ext cx="8640960" cy="2246769"/>
          </a:xfrm>
          <a:prstGeom prst="rect">
            <a:avLst/>
          </a:prstGeom>
        </p:spPr>
        <p:txBody>
          <a:bodyPr wrap="square">
            <a:spAutoFit/>
          </a:bodyPr>
          <a:lstStyle/>
          <a:p>
            <a:pPr algn="ctr"/>
            <a:r>
              <a:rPr lang="en-US" sz="2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Egyptologists have long debated the degree to which the Pharaoh was considered a god. It seems most likely that the Egyptians viewed royal authority itself as a divine force. Therefore, although the Egyptians recognized that the Pharaoh was human and subject to human weakness, they simultaneously viewed him as a god, because the divine power of kingship was incarnated in him. He therefore acted as intermediary between Egypt's people and the gods.</a:t>
            </a:r>
            <a:endParaRPr lang="uk-UA" sz="2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Рисунок 4" descr="VXVQ18W92f4.jpg"/>
          <p:cNvPicPr>
            <a:picLocks noChangeAspect="1"/>
          </p:cNvPicPr>
          <p:nvPr/>
        </p:nvPicPr>
        <p:blipFill>
          <a:blip r:embed="rId3" cstate="print"/>
          <a:stretch>
            <a:fillRect/>
          </a:stretch>
        </p:blipFill>
        <p:spPr>
          <a:xfrm>
            <a:off x="1547664" y="764704"/>
            <a:ext cx="5760640" cy="3883932"/>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2529"/>
                                        </p:tgtEl>
                                        <p:attrNameLst>
                                          <p:attrName>style.visibility</p:attrName>
                                        </p:attrNameLst>
                                      </p:cBhvr>
                                      <p:to>
                                        <p:strVal val="visible"/>
                                      </p:to>
                                    </p:set>
                                    <p:anim to="" calcmode="lin" valueType="num">
                                      <p:cBhvr>
                                        <p:cTn id="7" dur="1" fill="hold"/>
                                        <p:tgtEl>
                                          <p:spTgt spid="22529"/>
                                        </p:tgtEl>
                                        <p:attrNameLst>
                                          <p:attrName/>
                                        </p:attrNameLst>
                                      </p:cBhvr>
                                    </p:anim>
                                  </p:childTnLst>
                                </p:cTn>
                              </p:par>
                            </p:childTnLst>
                          </p:cTn>
                        </p:par>
                        <p:par>
                          <p:cTn id="8" fill="hold">
                            <p:stCondLst>
                              <p:cond delay="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7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gipet_piramidy_solnce_pesok_zhara_1920x1080.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3" name="Прямоугольник 2"/>
          <p:cNvSpPr/>
          <p:nvPr/>
        </p:nvSpPr>
        <p:spPr>
          <a:xfrm>
            <a:off x="3635896" y="-99392"/>
            <a:ext cx="1784463" cy="769441"/>
          </a:xfrm>
          <a:prstGeom prst="rect">
            <a:avLst/>
          </a:prstGeom>
        </p:spPr>
        <p:txBody>
          <a:bodyPr wrap="none">
            <a:spAutoFit/>
          </a:bodyPr>
          <a:lstStyle/>
          <a:p>
            <a:r>
              <a:rPr lang="en-US" sz="4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Magic</a:t>
            </a:r>
            <a:endParaRPr lang="uk-UA" sz="4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Рисунок 3" descr="Hd5-GkT8pxo.jpg"/>
          <p:cNvPicPr>
            <a:picLocks noChangeAspect="1"/>
          </p:cNvPicPr>
          <p:nvPr/>
        </p:nvPicPr>
        <p:blipFill>
          <a:blip r:embed="rId3" cstate="print"/>
          <a:stretch>
            <a:fillRect/>
          </a:stretch>
        </p:blipFill>
        <p:spPr>
          <a:xfrm>
            <a:off x="1043608" y="2348880"/>
            <a:ext cx="7007376" cy="4365104"/>
          </a:xfrm>
          <a:prstGeom prst="rect">
            <a:avLst/>
          </a:prstGeom>
        </p:spPr>
      </p:pic>
      <p:sp>
        <p:nvSpPr>
          <p:cNvPr id="5" name="Прямоугольник 4"/>
          <p:cNvSpPr/>
          <p:nvPr/>
        </p:nvSpPr>
        <p:spPr>
          <a:xfrm>
            <a:off x="0" y="692696"/>
            <a:ext cx="9144000" cy="1631216"/>
          </a:xfrm>
          <a:prstGeom prst="rect">
            <a:avLst/>
          </a:prstGeom>
        </p:spPr>
        <p:txBody>
          <a:bodyPr wrap="square">
            <a:spAutoFit/>
          </a:bodyPr>
          <a:lstStyle/>
          <a:p>
            <a:pPr algn="ctr"/>
            <a:r>
              <a:rPr lang="en-US" sz="2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The word "magic" is used to translate the Egyptian term </a:t>
            </a:r>
            <a:r>
              <a:rPr lang="en-US" sz="2000" b="1" dirty="0" err="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heka</a:t>
            </a:r>
            <a:r>
              <a:rPr lang="en-US" sz="2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which meant, as James P. Allen puts it, "the ability to make things happen by indirect means". </a:t>
            </a:r>
            <a:r>
              <a:rPr lang="en-US" sz="2000" b="1" dirty="0" err="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Heka</a:t>
            </a:r>
            <a:r>
              <a:rPr lang="en-US" sz="2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was believed to be a natural phenomenon, the force which was used to create the universe and which the gods employed to work their will.</a:t>
            </a:r>
            <a:endParaRPr lang="uk-UA" sz="2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4"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par>
                          <p:cTn id="14" fill="hold">
                            <p:stCondLst>
                              <p:cond delay="1500"/>
                            </p:stCondLst>
                            <p:childTnLst>
                              <p:par>
                                <p:cTn id="15" presetID="31" presetClass="entr" presetSubtype="0" fill="hold" nodeType="afterEffect">
                                  <p:stCondLst>
                                    <p:cond delay="1000"/>
                                  </p:stCondLst>
                                  <p:iterate type="lt">
                                    <p:tmPct val="5000"/>
                                  </p:iterate>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gyptian-pyramids-16365-1280x800.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3" name="Прямоугольник 2"/>
          <p:cNvSpPr/>
          <p:nvPr/>
        </p:nvSpPr>
        <p:spPr>
          <a:xfrm>
            <a:off x="107504" y="5373216"/>
            <a:ext cx="8856984" cy="1323439"/>
          </a:xfrm>
          <a:prstGeom prst="rect">
            <a:avLst/>
          </a:prstGeom>
        </p:spPr>
        <p:txBody>
          <a:bodyPr wrap="square">
            <a:spAutoFit/>
          </a:bodyPr>
          <a:lstStyle/>
          <a:p>
            <a:pPr algn="ctr"/>
            <a:r>
              <a:rPr lang="en-US" sz="2000" b="1" dirty="0">
                <a:ln w="12700">
                  <a:solidFill>
                    <a:schemeClr val="tx1">
                      <a:lumMod val="65000"/>
                      <a:lumOff val="35000"/>
                    </a:schemeClr>
                  </a:solidFill>
                  <a:prstDash val="solid"/>
                </a:ln>
                <a:effectLst>
                  <a:outerShdw blurRad="41275" dist="20320" dir="1800000" algn="tl" rotWithShape="0">
                    <a:srgbClr val="000000">
                      <a:alpha val="40000"/>
                    </a:srgbClr>
                  </a:outerShdw>
                </a:effectLst>
              </a:rPr>
              <a:t>Because Egypt is so fertile, people came to live in Egypt earlier than in most places, probably around 40,000 years ago. At first there were not very many people, but gradually Egypt became more crowded, so there was more need for a unified government.</a:t>
            </a:r>
            <a:endParaRPr lang="uk-UA" sz="2000" b="1" dirty="0">
              <a:ln w="12700">
                <a:solidFill>
                  <a:schemeClr val="tx1">
                    <a:lumMod val="65000"/>
                    <a:lumOff val="35000"/>
                  </a:schemeClr>
                </a:solidFill>
                <a:prstDash val="solid"/>
              </a:ln>
              <a:effectLst>
                <a:outerShdw blurRad="41275" dist="20320" dir="1800000" algn="tl" rotWithShape="0">
                  <a:srgbClr val="000000">
                    <a:alpha val="40000"/>
                  </a:srgbClr>
                </a:outerShdw>
              </a:effectLst>
            </a:endParaRPr>
          </a:p>
        </p:txBody>
      </p:sp>
      <p:pic>
        <p:nvPicPr>
          <p:cNvPr id="4" name="Рисунок 3" descr="06b.jpg"/>
          <p:cNvPicPr>
            <a:picLocks noChangeAspect="1"/>
          </p:cNvPicPr>
          <p:nvPr/>
        </p:nvPicPr>
        <p:blipFill>
          <a:blip r:embed="rId3" cstate="print"/>
          <a:stretch>
            <a:fillRect/>
          </a:stretch>
        </p:blipFill>
        <p:spPr>
          <a:xfrm>
            <a:off x="1547664" y="908720"/>
            <a:ext cx="6234571" cy="4042730"/>
          </a:xfrm>
          <a:prstGeom prst="rect">
            <a:avLst/>
          </a:prstGeom>
          <a:ln>
            <a:noFill/>
          </a:ln>
          <a:effectLst>
            <a:softEdge rad="112500"/>
          </a:effectLst>
        </p:spPr>
      </p:pic>
      <p:pic>
        <p:nvPicPr>
          <p:cNvPr id="5" name="Рисунок 4" descr="517401174767c8f7cab8z.jpg"/>
          <p:cNvPicPr>
            <a:picLocks noChangeAspect="1"/>
          </p:cNvPicPr>
          <p:nvPr/>
        </p:nvPicPr>
        <p:blipFill>
          <a:blip r:embed="rId4" cstate="print"/>
          <a:stretch>
            <a:fillRect/>
          </a:stretch>
        </p:blipFill>
        <p:spPr>
          <a:xfrm>
            <a:off x="1403648" y="884868"/>
            <a:ext cx="6418515" cy="4272324"/>
          </a:xfrm>
          <a:prstGeom prst="rect">
            <a:avLst/>
          </a:prstGeom>
          <a:ln>
            <a:noFill/>
          </a:ln>
          <a:effectLst>
            <a:softEdge rad="112500"/>
          </a:effectLst>
        </p:spPr>
      </p:pic>
      <p:pic>
        <p:nvPicPr>
          <p:cNvPr id="6" name="Рисунок 5" descr="egypt-funny-abu-simbel-wiki-com-152449.jpg"/>
          <p:cNvPicPr>
            <a:picLocks noChangeAspect="1"/>
          </p:cNvPicPr>
          <p:nvPr/>
        </p:nvPicPr>
        <p:blipFill>
          <a:blip r:embed="rId5" cstate="print"/>
          <a:stretch>
            <a:fillRect/>
          </a:stretch>
        </p:blipFill>
        <p:spPr>
          <a:xfrm>
            <a:off x="1187624" y="764704"/>
            <a:ext cx="6732240" cy="4392488"/>
          </a:xfrm>
          <a:prstGeom prst="rect">
            <a:avLst/>
          </a:prstGeom>
          <a:ln>
            <a:noFill/>
          </a:ln>
          <a:effectLst>
            <a:softEdge rad="112500"/>
          </a:effec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p:stCondLst>
                              <p:cond delay="1000"/>
                            </p:stCondLst>
                            <p:childTnLst>
                              <p:par>
                                <p:cTn id="16" presetID="10" presetClass="entr" presetSubtype="0" fill="hold" nodeType="afterEffect">
                                  <p:stCondLst>
                                    <p:cond delay="1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par>
                          <p:cTn id="19" fill="hold">
                            <p:stCondLst>
                              <p:cond delay="4500"/>
                            </p:stCondLst>
                            <p:childTnLst>
                              <p:par>
                                <p:cTn id="20" presetID="10" presetClass="entr" presetSubtype="0" fill="hold" nodeType="afterEffect">
                                  <p:stCondLst>
                                    <p:cond delay="12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3.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3" name="Прямоугольник 2"/>
          <p:cNvSpPr/>
          <p:nvPr/>
        </p:nvSpPr>
        <p:spPr>
          <a:xfrm>
            <a:off x="1691680" y="5589240"/>
            <a:ext cx="6173806" cy="923330"/>
          </a:xfrm>
          <a:prstGeom prst="rect">
            <a:avLst/>
          </a:prstGeom>
        </p:spPr>
        <p:txBody>
          <a:bodyPr wrap="none">
            <a:spAutoFit/>
          </a:bodyPr>
          <a:lstStyle/>
          <a:p>
            <a:r>
              <a:rPr lang="en-US" sz="54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Welcome to Egypt</a:t>
            </a:r>
            <a:endParaRPr lang="uk-UA" sz="5400" b="1" dirty="0">
              <a:ln w="12700">
                <a:solidFill>
                  <a:schemeClr val="tx1"/>
                </a:solidFill>
                <a:prstDash val="sysDash"/>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gipet_piramidy_solnce_pesok_zhara_1920x1080.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7" name="Прямоугольник 6"/>
          <p:cNvSpPr/>
          <p:nvPr/>
        </p:nvSpPr>
        <p:spPr>
          <a:xfrm>
            <a:off x="179512" y="5349895"/>
            <a:ext cx="8712968" cy="1508105"/>
          </a:xfrm>
          <a:prstGeom prst="rect">
            <a:avLst/>
          </a:prstGeom>
        </p:spPr>
        <p:txBody>
          <a:bodyPr wrap="square">
            <a:spAutoFit/>
          </a:bodyPr>
          <a:lstStyle/>
          <a:p>
            <a:pPr algn="ctr"/>
            <a:r>
              <a:rPr lang="en-US" sz="23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In the Old Kingdom (2686-2160 BC), the Egyptians built the Pyramids as tombs for their pharaohs.</a:t>
            </a:r>
          </a:p>
          <a:p>
            <a:pPr algn="ctr"/>
            <a:r>
              <a:rPr lang="en-US" sz="23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The pyramids of ancient Egypt are some of the most magnificent manmade structures in history.</a:t>
            </a:r>
            <a:endParaRPr lang="en-US" sz="23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8" name="Прямоугольник 7"/>
          <p:cNvSpPr/>
          <p:nvPr/>
        </p:nvSpPr>
        <p:spPr>
          <a:xfrm>
            <a:off x="3563888" y="188640"/>
            <a:ext cx="1954061" cy="646331"/>
          </a:xfrm>
          <a:prstGeom prst="rect">
            <a:avLst/>
          </a:prstGeom>
        </p:spPr>
        <p:txBody>
          <a:bodyPr wrap="none">
            <a:spAutoFit/>
          </a:bodyPr>
          <a:lstStyle/>
          <a:p>
            <a:r>
              <a:rPr lang="en-US" sz="36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Pyramids</a:t>
            </a:r>
            <a:endParaRPr lang="en-US" sz="36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9" name="Рисунок 8" descr="0_8ba0c_66bd51dd_XL.jpg"/>
          <p:cNvPicPr>
            <a:picLocks noChangeAspect="1"/>
          </p:cNvPicPr>
          <p:nvPr/>
        </p:nvPicPr>
        <p:blipFill>
          <a:blip r:embed="rId3" cstate="print"/>
          <a:srcRect b="2956"/>
          <a:stretch>
            <a:fillRect/>
          </a:stretch>
        </p:blipFill>
        <p:spPr>
          <a:xfrm rot="21258228">
            <a:off x="4192303" y="534329"/>
            <a:ext cx="4198825" cy="2714779"/>
          </a:xfrm>
          <a:prstGeom prst="rect">
            <a:avLst/>
          </a:prstGeom>
          <a:ln>
            <a:noFill/>
          </a:ln>
          <a:effectLst>
            <a:softEdge rad="112500"/>
          </a:effectLst>
        </p:spPr>
      </p:pic>
      <p:pic>
        <p:nvPicPr>
          <p:cNvPr id="10" name="Рисунок 9" descr="grobnica_faraona.jpg"/>
          <p:cNvPicPr>
            <a:picLocks noChangeAspect="1"/>
          </p:cNvPicPr>
          <p:nvPr/>
        </p:nvPicPr>
        <p:blipFill>
          <a:blip r:embed="rId4" cstate="print"/>
          <a:stretch>
            <a:fillRect/>
          </a:stretch>
        </p:blipFill>
        <p:spPr>
          <a:xfrm>
            <a:off x="395536" y="692696"/>
            <a:ext cx="3312368" cy="4440172"/>
          </a:xfrm>
          <a:prstGeom prst="rect">
            <a:avLst/>
          </a:prstGeom>
          <a:ln>
            <a:noFill/>
          </a:ln>
          <a:effectLst>
            <a:softEdge rad="112500"/>
          </a:effectLst>
        </p:spPr>
      </p:pic>
      <p:pic>
        <p:nvPicPr>
          <p:cNvPr id="11" name="Рисунок 10" descr="2009410103414238.jpg"/>
          <p:cNvPicPr>
            <a:picLocks noChangeAspect="1"/>
          </p:cNvPicPr>
          <p:nvPr/>
        </p:nvPicPr>
        <p:blipFill>
          <a:blip r:embed="rId5" cstate="print"/>
          <a:stretch>
            <a:fillRect/>
          </a:stretch>
        </p:blipFill>
        <p:spPr>
          <a:xfrm rot="213964">
            <a:off x="4286056" y="2845530"/>
            <a:ext cx="4471144" cy="2521725"/>
          </a:xfrm>
          <a:prstGeom prst="rect">
            <a:avLst/>
          </a:prstGeom>
          <a:ln>
            <a:noFill/>
          </a:ln>
          <a:effectLst>
            <a:softEdge rad="112500"/>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par>
                          <p:cTn id="10" fill="hold">
                            <p:stCondLst>
                              <p:cond delay="1700"/>
                            </p:stCondLst>
                            <p:childTnLst>
                              <p:par>
                                <p:cTn id="11" presetID="37" presetClass="entr" presetSubtype="0" fill="hold" grpId="0" nodeType="afterEffect">
                                  <p:stCondLst>
                                    <p:cond delay="3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7" fill="hold">
                            <p:stCondLst>
                              <p:cond delay="3000"/>
                            </p:stCondLst>
                            <p:childTnLst>
                              <p:par>
                                <p:cTn id="18" presetID="31" presetClass="entr" presetSubtype="0" fill="hold" nodeType="afterEffect">
                                  <p:stCondLst>
                                    <p:cond delay="300"/>
                                  </p:stCondLst>
                                  <p:iterate type="lt">
                                    <p:tmPct val="5000"/>
                                  </p:iterate>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par>
                          <p:cTn id="24" fill="hold">
                            <p:stCondLst>
                              <p:cond delay="4300"/>
                            </p:stCondLst>
                            <p:childTnLst>
                              <p:par>
                                <p:cTn id="25" presetID="12" presetClass="entr" presetSubtype="4" fill="hold" nodeType="afterEffect">
                                  <p:stCondLst>
                                    <p:cond delay="30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par>
                          <p:cTn id="28" fill="hold">
                            <p:stCondLst>
                              <p:cond delay="5100"/>
                            </p:stCondLst>
                            <p:childTnLst>
                              <p:par>
                                <p:cTn id="29" presetID="14" presetClass="entr" presetSubtype="10" fill="hold" nodeType="afterEffect">
                                  <p:stCondLst>
                                    <p:cond delay="30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ig591309image1.jpg"/>
          <p:cNvPicPr>
            <a:picLocks noChangeAspect="1"/>
          </p:cNvPicPr>
          <p:nvPr/>
        </p:nvPicPr>
        <p:blipFill>
          <a:blip r:embed="rId2" cstate="print"/>
          <a:stretch>
            <a:fillRect/>
          </a:stretch>
        </p:blipFill>
        <p:spPr>
          <a:xfrm>
            <a:off x="0" y="0"/>
            <a:ext cx="9437912" cy="6858000"/>
          </a:xfrm>
          <a:prstGeom prst="rect">
            <a:avLst/>
          </a:prstGeom>
        </p:spPr>
      </p:pic>
      <p:sp>
        <p:nvSpPr>
          <p:cNvPr id="3" name="Прямоугольник 2"/>
          <p:cNvSpPr/>
          <p:nvPr/>
        </p:nvSpPr>
        <p:spPr>
          <a:xfrm>
            <a:off x="467544" y="332656"/>
            <a:ext cx="7776864" cy="1015663"/>
          </a:xfrm>
          <a:prstGeom prst="rect">
            <a:avLst/>
          </a:prstGeom>
        </p:spPr>
        <p:txBody>
          <a:bodyPr wrap="square">
            <a:spAutoFit/>
          </a:bodyPr>
          <a:lstStyle/>
          <a:p>
            <a:r>
              <a:rPr lang="en-US" sz="2000" b="1" dirty="0" smtClean="0">
                <a:ln w="12700">
                  <a:solidFill>
                    <a:schemeClr val="tx1">
                      <a:lumMod val="75000"/>
                      <a:lumOff val="25000"/>
                    </a:schemeClr>
                  </a:solidFill>
                  <a:prstDash val="solid"/>
                </a:ln>
                <a:effectLst>
                  <a:outerShdw blurRad="41275" dist="20320" dir="1800000" algn="tl" rotWithShape="0">
                    <a:srgbClr val="000000">
                      <a:alpha val="40000"/>
                    </a:srgbClr>
                  </a:outerShdw>
                </a:effectLst>
              </a:rPr>
              <a:t>The Great Pyramid of Giza was built for King Khufu some four and a half thousand years ago. Many people across the centuries have found it hard to credit the creation of this structure to human beings.</a:t>
            </a:r>
            <a:endParaRPr lang="uk-UA" sz="2000" b="1" dirty="0">
              <a:ln w="12700">
                <a:solidFill>
                  <a:schemeClr val="tx1">
                    <a:lumMod val="75000"/>
                    <a:lumOff val="25000"/>
                  </a:schemeClr>
                </a:solidFill>
                <a:prstDash val="solid"/>
              </a:ln>
              <a:effectLst>
                <a:outerShdw blurRad="41275" dist="20320" dir="1800000" algn="tl" rotWithShape="0">
                  <a:srgbClr val="000000">
                    <a:alpha val="40000"/>
                  </a:srgbClr>
                </a:outerShdw>
              </a:effectLst>
            </a:endParaRPr>
          </a:p>
        </p:txBody>
      </p:sp>
      <p:pic>
        <p:nvPicPr>
          <p:cNvPr id="4" name="Рисунок 3" descr="k7qGKum5cvQ.jpg"/>
          <p:cNvPicPr>
            <a:picLocks noChangeAspect="1"/>
          </p:cNvPicPr>
          <p:nvPr/>
        </p:nvPicPr>
        <p:blipFill>
          <a:blip r:embed="rId3" cstate="print"/>
          <a:stretch>
            <a:fillRect/>
          </a:stretch>
        </p:blipFill>
        <p:spPr>
          <a:xfrm rot="158123">
            <a:off x="85181" y="2920441"/>
            <a:ext cx="5096548" cy="3822411"/>
          </a:xfrm>
          <a:prstGeom prst="rect">
            <a:avLst/>
          </a:prstGeom>
          <a:ln>
            <a:noFill/>
          </a:ln>
          <a:effectLst>
            <a:softEdge rad="112500"/>
          </a:effectLst>
        </p:spPr>
      </p:pic>
      <p:pic>
        <p:nvPicPr>
          <p:cNvPr id="5" name="Рисунок 4" descr="image-m11f105id218.jpeg"/>
          <p:cNvPicPr>
            <a:picLocks noChangeAspect="1"/>
          </p:cNvPicPr>
          <p:nvPr/>
        </p:nvPicPr>
        <p:blipFill>
          <a:blip r:embed="rId4" cstate="print"/>
          <a:stretch>
            <a:fillRect/>
          </a:stretch>
        </p:blipFill>
        <p:spPr>
          <a:xfrm rot="21206600">
            <a:off x="3857996" y="1402560"/>
            <a:ext cx="5084690" cy="3817335"/>
          </a:xfrm>
          <a:prstGeom prst="rect">
            <a:avLst/>
          </a:prstGeom>
          <a:ln>
            <a:noFill/>
          </a:ln>
          <a:effectLst>
            <a:softEdge rad="112500"/>
          </a:effec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5" presetClass="entr" presetSubtype="0"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p:stCondLst>
                              <p:cond delay="2000"/>
                            </p:stCondLst>
                            <p:childTnLst>
                              <p:par>
                                <p:cTn id="16" presetID="29" presetClass="entr" presetSubtype="0" fill="hold" nodeType="after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ppt_x</p:attrName>
                                        </p:attrNameLst>
                                      </p:cBhvr>
                                      <p:tavLst>
                                        <p:tav tm="0">
                                          <p:val>
                                            <p:strVal val="#ppt_x-.2"/>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5f750bbd4ae110321d5780f0710ebe2.jpg"/>
          <p:cNvPicPr>
            <a:picLocks noChangeAspect="1"/>
          </p:cNvPicPr>
          <p:nvPr/>
        </p:nvPicPr>
        <p:blipFill>
          <a:blip r:embed="rId2" cstate="print">
            <a:lum contrast="10000"/>
          </a:blip>
          <a:stretch>
            <a:fillRect/>
          </a:stretch>
        </p:blipFill>
        <p:spPr>
          <a:xfrm>
            <a:off x="0" y="0"/>
            <a:ext cx="9185376" cy="6858000"/>
          </a:xfrm>
          <a:prstGeom prst="rect">
            <a:avLst/>
          </a:prstGeom>
        </p:spPr>
      </p:pic>
      <p:sp>
        <p:nvSpPr>
          <p:cNvPr id="3073" name="Rectangle 1"/>
          <p:cNvSpPr>
            <a:spLocks noChangeArrowheads="1"/>
          </p:cNvSpPr>
          <p:nvPr/>
        </p:nvSpPr>
        <p:spPr bwMode="auto">
          <a:xfrm>
            <a:off x="2699792" y="116632"/>
            <a:ext cx="36724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normalizeH="0" baseline="0"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Raavi" pitchFamily="34" charset="0"/>
                <a:ea typeface="Times New Roman" pitchFamily="18" charset="0"/>
                <a:cs typeface="Raavi" pitchFamily="34" charset="0"/>
              </a:rPr>
              <a:t>Egyptian School</a:t>
            </a:r>
            <a:endParaRPr kumimoji="0" lang="en-US" sz="3600" b="1" i="0" u="none" strike="noStrike" normalizeH="0" baseline="0"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Raavi" pitchFamily="34" charset="0"/>
              <a:cs typeface="Raavi" pitchFamily="34" charset="0"/>
            </a:endParaRPr>
          </a:p>
        </p:txBody>
      </p:sp>
      <p:sp>
        <p:nvSpPr>
          <p:cNvPr id="4" name="Прямоугольник 3"/>
          <p:cNvSpPr/>
          <p:nvPr/>
        </p:nvSpPr>
        <p:spPr>
          <a:xfrm>
            <a:off x="0" y="5373216"/>
            <a:ext cx="9144000" cy="1446550"/>
          </a:xfrm>
          <a:prstGeom prst="rect">
            <a:avLst/>
          </a:prstGeom>
        </p:spPr>
        <p:txBody>
          <a:bodyPr wrap="square">
            <a:spAutoFit/>
          </a:bodyPr>
          <a:lstStyle/>
          <a:p>
            <a:pPr algn="ctr"/>
            <a:r>
              <a:rPr lang="en-US" sz="2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There were schools in ancient Egypt, but hardly anyone went to them. Girls weren't allowed to go to school at all. Whatever they learned, they had to learn at home from their mother or father or from a private tutor  who lived in their house. Very few girls could read or write, and only the richest ones. </a:t>
            </a:r>
            <a:endParaRPr lang="uk-UA" sz="2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5" name="Рисунок 4" descr="7nrMjWVd8MA.jpg"/>
          <p:cNvPicPr>
            <a:picLocks noChangeAspect="1"/>
          </p:cNvPicPr>
          <p:nvPr/>
        </p:nvPicPr>
        <p:blipFill>
          <a:blip r:embed="rId3" cstate="print"/>
          <a:stretch>
            <a:fillRect/>
          </a:stretch>
        </p:blipFill>
        <p:spPr>
          <a:xfrm rot="426785">
            <a:off x="173522" y="440609"/>
            <a:ext cx="4260304" cy="3067419"/>
          </a:xfrm>
          <a:prstGeom prst="rect">
            <a:avLst/>
          </a:prstGeom>
          <a:ln>
            <a:noFill/>
          </a:ln>
          <a:effectLst>
            <a:softEdge rad="112500"/>
          </a:effectLst>
        </p:spPr>
      </p:pic>
      <p:pic>
        <p:nvPicPr>
          <p:cNvPr id="6" name="Рисунок 5" descr="WNDslvB6zjc.jpg"/>
          <p:cNvPicPr>
            <a:picLocks noChangeAspect="1"/>
          </p:cNvPicPr>
          <p:nvPr/>
        </p:nvPicPr>
        <p:blipFill>
          <a:blip r:embed="rId4" cstate="print"/>
          <a:stretch>
            <a:fillRect/>
          </a:stretch>
        </p:blipFill>
        <p:spPr>
          <a:xfrm>
            <a:off x="2411760" y="2852936"/>
            <a:ext cx="3600400" cy="2763465"/>
          </a:xfrm>
          <a:prstGeom prst="rect">
            <a:avLst/>
          </a:prstGeom>
          <a:ln>
            <a:noFill/>
          </a:ln>
          <a:effectLst>
            <a:softEdge rad="112500"/>
          </a:effectLst>
        </p:spPr>
      </p:pic>
      <p:pic>
        <p:nvPicPr>
          <p:cNvPr id="7" name="Рисунок 6" descr="0srd1ZdaoHY.jpg"/>
          <p:cNvPicPr>
            <a:picLocks noChangeAspect="1"/>
          </p:cNvPicPr>
          <p:nvPr/>
        </p:nvPicPr>
        <p:blipFill>
          <a:blip r:embed="rId5" cstate="print"/>
          <a:stretch>
            <a:fillRect/>
          </a:stretch>
        </p:blipFill>
        <p:spPr>
          <a:xfrm rot="21361181">
            <a:off x="4801926" y="475873"/>
            <a:ext cx="4236897" cy="3177673"/>
          </a:xfrm>
          <a:prstGeom prst="rect">
            <a:avLst/>
          </a:prstGeom>
          <a:ln>
            <a:noFill/>
          </a:ln>
          <a:effectLst>
            <a:softEdge rad="112500"/>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p:cTn id="7" dur="1000" fill="hold"/>
                                        <p:tgtEl>
                                          <p:spTgt spid="3073"/>
                                        </p:tgtEl>
                                        <p:attrNameLst>
                                          <p:attrName>ppt_w</p:attrName>
                                        </p:attrNameLst>
                                      </p:cBhvr>
                                      <p:tavLst>
                                        <p:tav tm="0">
                                          <p:val>
                                            <p:strVal val="#ppt_w+.3"/>
                                          </p:val>
                                        </p:tav>
                                        <p:tav tm="100000">
                                          <p:val>
                                            <p:strVal val="#ppt_w"/>
                                          </p:val>
                                        </p:tav>
                                      </p:tavLst>
                                    </p:anim>
                                    <p:anim calcmode="lin" valueType="num">
                                      <p:cBhvr>
                                        <p:cTn id="8" dur="1000" fill="hold"/>
                                        <p:tgtEl>
                                          <p:spTgt spid="3073"/>
                                        </p:tgtEl>
                                        <p:attrNameLst>
                                          <p:attrName>ppt_h</p:attrName>
                                        </p:attrNameLst>
                                      </p:cBhvr>
                                      <p:tavLst>
                                        <p:tav tm="0">
                                          <p:val>
                                            <p:strVal val="#ppt_h"/>
                                          </p:val>
                                        </p:tav>
                                        <p:tav tm="100000">
                                          <p:val>
                                            <p:strVal val="#ppt_h"/>
                                          </p:val>
                                        </p:tav>
                                      </p:tavLst>
                                    </p:anim>
                                    <p:animEffect transition="in" filter="fade">
                                      <p:cBhvr>
                                        <p:cTn id="9" dur="1000"/>
                                        <p:tgtEl>
                                          <p:spTgt spid="3073"/>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3" presetClass="entr" presetSubtype="16" fill="hold" nodeType="afterEffect">
                                  <p:stCondLst>
                                    <p:cond delay="3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par>
                          <p:cTn id="20" fill="hold">
                            <p:stCondLst>
                              <p:cond delay="2300"/>
                            </p:stCondLst>
                            <p:childTnLst>
                              <p:par>
                                <p:cTn id="21" presetID="3" presetClass="entr" presetSubtype="10" fill="hold" nodeType="afterEffect">
                                  <p:stCondLst>
                                    <p:cond delay="40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par>
                          <p:cTn id="24" fill="hold">
                            <p:stCondLst>
                              <p:cond delay="3200"/>
                            </p:stCondLst>
                            <p:childTnLst>
                              <p:par>
                                <p:cTn id="25" presetID="50" presetClass="entr" presetSubtype="0" decel="100000" fill="hold" nodeType="afterEffect">
                                  <p:stCondLst>
                                    <p:cond delay="70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3"/>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gyptian-pyramids-16365-1280x800.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323528" y="836712"/>
            <a:ext cx="8496944" cy="707886"/>
          </a:xfrm>
          <a:prstGeom prst="rect">
            <a:avLst/>
          </a:prstGeom>
        </p:spPr>
        <p:txBody>
          <a:bodyPr wrap="square">
            <a:spAutoFit/>
          </a:bodyPr>
          <a:lstStyle/>
          <a:p>
            <a:r>
              <a:rPr lang="en-US"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The Egyptians have left us a huge amount of information, so the history of this country we know much better than its neighbors.</a:t>
            </a:r>
            <a:endParaRPr lang="en-US" sz="2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323528" y="260648"/>
            <a:ext cx="3517694" cy="646331"/>
          </a:xfrm>
          <a:prstGeom prst="rect">
            <a:avLst/>
          </a:prstGeom>
        </p:spPr>
        <p:txBody>
          <a:bodyPr wrap="none">
            <a:spAutoFit/>
          </a:bodyPr>
          <a:lstStyle/>
          <a:p>
            <a:r>
              <a:rPr lang="en-US" sz="3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Egyptian artifacts</a:t>
            </a:r>
            <a:endParaRPr lang="en-US" sz="3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Рисунок 4" descr="FgpOGdU4dv4.jpg"/>
          <p:cNvPicPr>
            <a:picLocks noChangeAspect="1"/>
          </p:cNvPicPr>
          <p:nvPr/>
        </p:nvPicPr>
        <p:blipFill>
          <a:blip r:embed="rId3" cstate="print"/>
          <a:stretch>
            <a:fillRect/>
          </a:stretch>
        </p:blipFill>
        <p:spPr>
          <a:xfrm rot="371493">
            <a:off x="98979" y="1610202"/>
            <a:ext cx="3906625" cy="3130510"/>
          </a:xfrm>
          <a:prstGeom prst="rect">
            <a:avLst/>
          </a:prstGeom>
          <a:ln>
            <a:noFill/>
          </a:ln>
          <a:effectLst>
            <a:softEdge rad="112500"/>
          </a:effectLst>
        </p:spPr>
      </p:pic>
      <p:pic>
        <p:nvPicPr>
          <p:cNvPr id="6" name="Рисунок 5" descr="X9L1OweUvSI.jpg"/>
          <p:cNvPicPr>
            <a:picLocks noChangeAspect="1"/>
          </p:cNvPicPr>
          <p:nvPr/>
        </p:nvPicPr>
        <p:blipFill>
          <a:blip r:embed="rId4" cstate="print"/>
          <a:stretch>
            <a:fillRect/>
          </a:stretch>
        </p:blipFill>
        <p:spPr>
          <a:xfrm rot="21154682">
            <a:off x="466135" y="3918282"/>
            <a:ext cx="4392488" cy="2492853"/>
          </a:xfrm>
          <a:prstGeom prst="rect">
            <a:avLst/>
          </a:prstGeom>
          <a:ln>
            <a:noFill/>
          </a:ln>
          <a:effectLst>
            <a:softEdge rad="112500"/>
          </a:effectLst>
        </p:spPr>
      </p:pic>
      <p:pic>
        <p:nvPicPr>
          <p:cNvPr id="8" name="Рисунок 7" descr="92Duqd7nwHU.jpg"/>
          <p:cNvPicPr>
            <a:picLocks noChangeAspect="1"/>
          </p:cNvPicPr>
          <p:nvPr/>
        </p:nvPicPr>
        <p:blipFill>
          <a:blip r:embed="rId5" cstate="print"/>
          <a:stretch>
            <a:fillRect/>
          </a:stretch>
        </p:blipFill>
        <p:spPr>
          <a:xfrm rot="21037969">
            <a:off x="4332964" y="1355427"/>
            <a:ext cx="3940216" cy="2694530"/>
          </a:xfrm>
          <a:prstGeom prst="rect">
            <a:avLst/>
          </a:prstGeom>
          <a:ln>
            <a:noFill/>
          </a:ln>
          <a:effectLst>
            <a:softEdge rad="112500"/>
          </a:effectLst>
        </p:spPr>
      </p:pic>
      <p:pic>
        <p:nvPicPr>
          <p:cNvPr id="7" name="Рисунок 6" descr="k-WiE_7J0Ww.jpg"/>
          <p:cNvPicPr>
            <a:picLocks noChangeAspect="1"/>
          </p:cNvPicPr>
          <p:nvPr/>
        </p:nvPicPr>
        <p:blipFill>
          <a:blip r:embed="rId6" cstate="print"/>
          <a:stretch>
            <a:fillRect/>
          </a:stretch>
        </p:blipFill>
        <p:spPr>
          <a:xfrm rot="236643">
            <a:off x="4747162" y="3582969"/>
            <a:ext cx="4058717" cy="3139164"/>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31" presetClass="entr" presetSubtype="0" fill="hold" nodeType="afterEffect">
                                  <p:stCondLst>
                                    <p:cond delay="200"/>
                                  </p:stCondLst>
                                  <p:iterate type="lt">
                                    <p:tmPct val="5000"/>
                                  </p:iterate>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par>
                          <p:cTn id="21" fill="hold">
                            <p:stCondLst>
                              <p:cond delay="2700"/>
                            </p:stCondLst>
                            <p:childTnLst>
                              <p:par>
                                <p:cTn id="22" presetID="24" presetClass="entr" presetSubtype="0" fill="hold" nodeType="afterEffect">
                                  <p:stCondLst>
                                    <p:cond delay="300"/>
                                  </p:stCondLst>
                                  <p:childTnLst>
                                    <p:set>
                                      <p:cBhvr>
                                        <p:cTn id="23" dur="1" fill="hold">
                                          <p:stCondLst>
                                            <p:cond delay="0"/>
                                          </p:stCondLst>
                                        </p:cTn>
                                        <p:tgtEl>
                                          <p:spTgt spid="8"/>
                                        </p:tgtEl>
                                        <p:attrNameLst>
                                          <p:attrName>style.visibility</p:attrName>
                                        </p:attrNameLst>
                                      </p:cBhvr>
                                      <p:to>
                                        <p:strVal val="visible"/>
                                      </p:to>
                                    </p:set>
                                    <p:anim to="" calcmode="lin" valueType="num">
                                      <p:cBhvr>
                                        <p:cTn id="24" dur="1" fill="hold"/>
                                        <p:tgtEl>
                                          <p:spTgt spid="8"/>
                                        </p:tgtEl>
                                        <p:attrNameLst>
                                          <p:attrName/>
                                        </p:attrNameLst>
                                      </p:cBhvr>
                                    </p:anim>
                                  </p:childTnLst>
                                </p:cTn>
                              </p:par>
                            </p:childTnLst>
                          </p:cTn>
                        </p:par>
                        <p:par>
                          <p:cTn id="25" fill="hold">
                            <p:stCondLst>
                              <p:cond delay="3000"/>
                            </p:stCondLst>
                            <p:childTnLst>
                              <p:par>
                                <p:cTn id="26" presetID="23" presetClass="entr" presetSubtype="16" fill="hold" nodeType="afterEffect">
                                  <p:stCondLst>
                                    <p:cond delay="4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par>
                          <p:cTn id="30" fill="hold">
                            <p:stCondLst>
                              <p:cond delay="3900"/>
                            </p:stCondLst>
                            <p:childTnLst>
                              <p:par>
                                <p:cTn id="31" presetID="24" presetClass="entr" presetSubtype="0" fill="hold" nodeType="afterEffect">
                                  <p:stCondLst>
                                    <p:cond delay="500"/>
                                  </p:stCondLst>
                                  <p:childTnLst>
                                    <p:set>
                                      <p:cBhvr>
                                        <p:cTn id="32" dur="1" fill="hold">
                                          <p:stCondLst>
                                            <p:cond delay="0"/>
                                          </p:stCondLst>
                                        </p:cTn>
                                        <p:tgtEl>
                                          <p:spTgt spid="6"/>
                                        </p:tgtEl>
                                        <p:attrNameLst>
                                          <p:attrName>style.visibility</p:attrName>
                                        </p:attrNameLst>
                                      </p:cBhvr>
                                      <p:to>
                                        <p:strVal val="visible"/>
                                      </p:to>
                                    </p:set>
                                    <p:anim to="" calcmode="lin" valueType="num">
                                      <p:cBhvr>
                                        <p:cTn id="33"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gipet_piramidy_solnce_pesok_zhara_1920x1080.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3" name="Прямоугольник 2"/>
          <p:cNvSpPr/>
          <p:nvPr/>
        </p:nvSpPr>
        <p:spPr>
          <a:xfrm>
            <a:off x="2411760" y="0"/>
            <a:ext cx="4478085" cy="769441"/>
          </a:xfrm>
          <a:prstGeom prst="rect">
            <a:avLst/>
          </a:prstGeom>
        </p:spPr>
        <p:txBody>
          <a:bodyPr wrap="none">
            <a:spAutoFit/>
          </a:bodyPr>
          <a:lstStyle/>
          <a:p>
            <a:r>
              <a:rPr lang="en-US" sz="4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Egyptian Numbers</a:t>
            </a:r>
            <a:endParaRPr lang="uk-UA" sz="4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179512" y="4725144"/>
            <a:ext cx="8820472" cy="1938992"/>
          </a:xfrm>
          <a:prstGeom prst="rect">
            <a:avLst/>
          </a:prstGeom>
        </p:spPr>
        <p:txBody>
          <a:bodyPr wrap="square">
            <a:spAutoFit/>
          </a:bodyPr>
          <a:lstStyle/>
          <a:p>
            <a:pPr algn="ctr"/>
            <a:r>
              <a:rPr lang="en-US" sz="2400" b="1" dirty="0" smtClean="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 about 3000 BC, the ancient Egyptians had ways to write down numbers. They made one vertical line for one, two vertical lines for two, and so on up to nine. For ten, the Egyptians made a U-shaped mark. For 100, the Egyptians drew a coil of rope, and for 1000 they drew a lotus flower. They used a finger to show 10,000.</a:t>
            </a:r>
            <a:endParaRPr lang="en-US" sz="2400" b="1" dirty="0">
              <a:ln w="12700">
                <a:solidFill>
                  <a:schemeClr val="tx1">
                    <a:lumMod val="85000"/>
                    <a:lumOff val="1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2" descr="C:\Users\Оля\Desktop\Снимок.PNG"/>
          <p:cNvPicPr>
            <a:picLocks noChangeAspect="1" noChangeArrowheads="1"/>
          </p:cNvPicPr>
          <p:nvPr/>
        </p:nvPicPr>
        <p:blipFill>
          <a:blip r:embed="rId3" cstate="print"/>
          <a:srcRect/>
          <a:stretch>
            <a:fillRect/>
          </a:stretch>
        </p:blipFill>
        <p:spPr bwMode="auto">
          <a:xfrm>
            <a:off x="755576" y="3429000"/>
            <a:ext cx="7632079" cy="1287114"/>
          </a:xfrm>
          <a:prstGeom prst="rect">
            <a:avLst/>
          </a:prstGeom>
          <a:ln>
            <a:noFill/>
          </a:ln>
          <a:effectLst>
            <a:softEdge rad="112500"/>
          </a:effectLst>
        </p:spPr>
      </p:pic>
      <p:pic>
        <p:nvPicPr>
          <p:cNvPr id="6" name="Рисунок 5" descr="1370787795_02.jpg"/>
          <p:cNvPicPr>
            <a:picLocks noChangeAspect="1"/>
          </p:cNvPicPr>
          <p:nvPr/>
        </p:nvPicPr>
        <p:blipFill>
          <a:blip r:embed="rId4" cstate="print"/>
          <a:stretch>
            <a:fillRect/>
          </a:stretch>
        </p:blipFill>
        <p:spPr>
          <a:xfrm>
            <a:off x="2483768" y="692696"/>
            <a:ext cx="4427959" cy="2815025"/>
          </a:xfrm>
          <a:prstGeom prst="rect">
            <a:avLst/>
          </a:prstGeom>
          <a:ln>
            <a:noFill/>
          </a:ln>
          <a:effectLst>
            <a:softEdge rad="112500"/>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6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2100"/>
                            </p:stCondLst>
                            <p:childTnLst>
                              <p:par>
                                <p:cTn id="17" presetID="3" presetClass="entr" presetSubtype="10" fill="hold" nodeType="afterEffect">
                                  <p:stCondLst>
                                    <p:cond delay="80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par>
                          <p:cTn id="20" fill="hold">
                            <p:stCondLst>
                              <p:cond delay="3400"/>
                            </p:stCondLst>
                            <p:childTnLst>
                              <p:par>
                                <p:cTn id="21" presetID="55" presetClass="entr" presetSubtype="0" fill="hold" nodeType="afterEffect">
                                  <p:stCondLst>
                                    <p:cond delay="200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strVal val="#ppt_w*0.70"/>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ig591309image1.jpg"/>
          <p:cNvPicPr>
            <a:picLocks noChangeAspect="1"/>
          </p:cNvPicPr>
          <p:nvPr/>
        </p:nvPicPr>
        <p:blipFill>
          <a:blip r:embed="rId2" cstate="print"/>
          <a:stretch>
            <a:fillRect/>
          </a:stretch>
        </p:blipFill>
        <p:spPr>
          <a:xfrm>
            <a:off x="0" y="0"/>
            <a:ext cx="9185376" cy="6858000"/>
          </a:xfrm>
          <a:prstGeom prst="rect">
            <a:avLst/>
          </a:prstGeom>
        </p:spPr>
      </p:pic>
      <p:sp>
        <p:nvSpPr>
          <p:cNvPr id="3" name="Прямоугольник 2"/>
          <p:cNvSpPr/>
          <p:nvPr/>
        </p:nvSpPr>
        <p:spPr>
          <a:xfrm>
            <a:off x="2339752" y="188640"/>
            <a:ext cx="4559774" cy="769441"/>
          </a:xfrm>
          <a:prstGeom prst="rect">
            <a:avLst/>
          </a:prstGeom>
        </p:spPr>
        <p:txBody>
          <a:bodyPr wrap="none">
            <a:spAutoFit/>
          </a:bodyPr>
          <a:lstStyle/>
          <a:p>
            <a:r>
              <a:rPr lang="en-US" sz="4400" b="1" dirty="0" smtClean="0">
                <a:ln w="12700">
                  <a:solidFill>
                    <a:schemeClr val="tx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Egyptian Sculpture</a:t>
            </a:r>
            <a:endParaRPr lang="uk-UA" sz="4400" b="1" dirty="0">
              <a:ln w="12700">
                <a:solidFill>
                  <a:schemeClr val="tx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2"/>
          <p:cNvPicPr>
            <a:picLocks noChangeAspect="1" noChangeArrowheads="1"/>
          </p:cNvPicPr>
          <p:nvPr/>
        </p:nvPicPr>
        <p:blipFill>
          <a:blip r:embed="rId3" cstate="print"/>
          <a:srcRect/>
          <a:stretch>
            <a:fillRect/>
          </a:stretch>
        </p:blipFill>
        <p:spPr bwMode="auto">
          <a:xfrm>
            <a:off x="0" y="0"/>
            <a:ext cx="2051720" cy="6857270"/>
          </a:xfrm>
          <a:prstGeom prst="rect">
            <a:avLst/>
          </a:prstGeom>
          <a:noFill/>
          <a:ln w="9525" algn="ctr">
            <a:noFill/>
            <a:miter lim="800000"/>
            <a:headEnd/>
            <a:tailEnd/>
          </a:ln>
        </p:spPr>
      </p:pic>
      <p:sp>
        <p:nvSpPr>
          <p:cNvPr id="5" name="Прямоугольник 4"/>
          <p:cNvSpPr/>
          <p:nvPr/>
        </p:nvSpPr>
        <p:spPr>
          <a:xfrm>
            <a:off x="1979712" y="5301208"/>
            <a:ext cx="6984776" cy="1384995"/>
          </a:xfrm>
          <a:prstGeom prst="rect">
            <a:avLst/>
          </a:prstGeom>
        </p:spPr>
        <p:txBody>
          <a:bodyPr wrap="square">
            <a:spAutoFit/>
          </a:bodyPr>
          <a:lstStyle/>
          <a:p>
            <a:pPr algn="ctr"/>
            <a:r>
              <a:rPr lang="en-US" sz="21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People began to carve sculptures in Egypt about 4500 BC, about the same time as in West Asia and in southern Africa. These early sculptures are small figurines, mostly of women. Nobody knows why Egyptian artists made these sculptures.</a:t>
            </a:r>
            <a:endParaRPr lang="en-US" sz="21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Рисунок 10" descr="Hatshepsut.jpg"/>
          <p:cNvPicPr>
            <a:picLocks noChangeAspect="1"/>
          </p:cNvPicPr>
          <p:nvPr/>
        </p:nvPicPr>
        <p:blipFill>
          <a:blip r:embed="rId4" cstate="print"/>
          <a:stretch>
            <a:fillRect/>
          </a:stretch>
        </p:blipFill>
        <p:spPr>
          <a:xfrm>
            <a:off x="1763688" y="908720"/>
            <a:ext cx="2963768" cy="3593567"/>
          </a:xfrm>
          <a:prstGeom prst="rect">
            <a:avLst/>
          </a:prstGeom>
          <a:ln>
            <a:noFill/>
          </a:ln>
          <a:effectLst>
            <a:softEdge rad="112500"/>
          </a:effectLst>
        </p:spPr>
      </p:pic>
      <p:pic>
        <p:nvPicPr>
          <p:cNvPr id="9" name="Рисунок 8" descr="01.jpg"/>
          <p:cNvPicPr>
            <a:picLocks noChangeAspect="1"/>
          </p:cNvPicPr>
          <p:nvPr/>
        </p:nvPicPr>
        <p:blipFill>
          <a:blip r:embed="rId5" cstate="print"/>
          <a:srcRect l="2094" t="2793" r="2611" b="2262"/>
          <a:stretch>
            <a:fillRect/>
          </a:stretch>
        </p:blipFill>
        <p:spPr>
          <a:xfrm>
            <a:off x="3923928" y="2636912"/>
            <a:ext cx="3672408" cy="2744217"/>
          </a:xfrm>
          <a:prstGeom prst="rect">
            <a:avLst/>
          </a:prstGeom>
          <a:ln>
            <a:noFill/>
          </a:ln>
          <a:effectLst>
            <a:softEdge rad="112500"/>
          </a:effectLst>
        </p:spPr>
      </p:pic>
      <p:pic>
        <p:nvPicPr>
          <p:cNvPr id="10" name="Рисунок 9" descr="1.jpg"/>
          <p:cNvPicPr>
            <a:picLocks noChangeAspect="1"/>
          </p:cNvPicPr>
          <p:nvPr/>
        </p:nvPicPr>
        <p:blipFill>
          <a:blip r:embed="rId6" cstate="print"/>
          <a:stretch>
            <a:fillRect/>
          </a:stretch>
        </p:blipFill>
        <p:spPr>
          <a:xfrm>
            <a:off x="7127776" y="620688"/>
            <a:ext cx="2016224" cy="3892325"/>
          </a:xfrm>
          <a:prstGeom prst="rect">
            <a:avLst/>
          </a:prstGeom>
          <a:ln>
            <a:noFill/>
          </a:ln>
          <a:effectLst>
            <a:softEdge rad="112500"/>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2500"/>
                            </p:stCondLst>
                            <p:childTnLst>
                              <p:par>
                                <p:cTn id="13" presetID="2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par>
                          <p:cTn id="18" fill="hold">
                            <p:stCondLst>
                              <p:cond delay="3500"/>
                            </p:stCondLst>
                            <p:childTnLst>
                              <p:par>
                                <p:cTn id="19" presetID="16" presetClass="entr" presetSubtype="26" fill="hold" nodeType="afterEffect">
                                  <p:stCondLst>
                                    <p:cond delay="400"/>
                                  </p:stCondLst>
                                  <p:childTnLst>
                                    <p:set>
                                      <p:cBhvr>
                                        <p:cTn id="20" dur="1" fill="hold">
                                          <p:stCondLst>
                                            <p:cond delay="0"/>
                                          </p:stCondLst>
                                        </p:cTn>
                                        <p:tgtEl>
                                          <p:spTgt spid="9"/>
                                        </p:tgtEl>
                                        <p:attrNameLst>
                                          <p:attrName>style.visibility</p:attrName>
                                        </p:attrNameLst>
                                      </p:cBhvr>
                                      <p:to>
                                        <p:strVal val="visible"/>
                                      </p:to>
                                    </p:set>
                                    <p:animEffect transition="in" filter="barn(inHorizontal)">
                                      <p:cBhvr>
                                        <p:cTn id="21" dur="500"/>
                                        <p:tgtEl>
                                          <p:spTgt spid="9"/>
                                        </p:tgtEl>
                                      </p:cBhvr>
                                    </p:animEffect>
                                  </p:childTnLst>
                                </p:cTn>
                              </p:par>
                            </p:childTnLst>
                          </p:cTn>
                        </p:par>
                        <p:par>
                          <p:cTn id="22" fill="hold">
                            <p:stCondLst>
                              <p:cond delay="4400"/>
                            </p:stCondLst>
                            <p:childTnLst>
                              <p:par>
                                <p:cTn id="23" presetID="9" presetClass="entr" presetSubtype="0" fill="hold"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par>
                          <p:cTn id="26" fill="hold">
                            <p:stCondLst>
                              <p:cond delay="5400"/>
                            </p:stCondLst>
                            <p:childTnLst>
                              <p:par>
                                <p:cTn id="27" presetID="55" presetClass="entr" presetSubtype="0" fill="hold" nodeType="afterEffect">
                                  <p:stCondLst>
                                    <p:cond delay="6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5f750bbd4ae110321d5780f0710ebe2.jpg"/>
          <p:cNvPicPr>
            <a:picLocks noChangeAspect="1"/>
          </p:cNvPicPr>
          <p:nvPr/>
        </p:nvPicPr>
        <p:blipFill>
          <a:blip r:embed="rId2" cstate="print">
            <a:lum contrast="10000"/>
          </a:blip>
          <a:stretch>
            <a:fillRect/>
          </a:stretch>
        </p:blipFill>
        <p:spPr>
          <a:xfrm>
            <a:off x="0" y="0"/>
            <a:ext cx="9144000" cy="6858000"/>
          </a:xfrm>
          <a:prstGeom prst="rect">
            <a:avLst/>
          </a:prstGeom>
        </p:spPr>
      </p:pic>
      <p:pic>
        <p:nvPicPr>
          <p:cNvPr id="10" name="Рисунок 9" descr="821445_640.jpg"/>
          <p:cNvPicPr>
            <a:picLocks noChangeAspect="1"/>
          </p:cNvPicPr>
          <p:nvPr/>
        </p:nvPicPr>
        <p:blipFill>
          <a:blip r:embed="rId3" cstate="print"/>
          <a:stretch>
            <a:fillRect/>
          </a:stretch>
        </p:blipFill>
        <p:spPr>
          <a:xfrm>
            <a:off x="1691680" y="2204864"/>
            <a:ext cx="2209688" cy="3149666"/>
          </a:xfrm>
          <a:prstGeom prst="rect">
            <a:avLst/>
          </a:prstGeom>
          <a:ln>
            <a:noFill/>
          </a:ln>
          <a:effectLst>
            <a:softEdge rad="112500"/>
          </a:effectLst>
        </p:spPr>
      </p:pic>
      <p:sp>
        <p:nvSpPr>
          <p:cNvPr id="3" name="Прямоугольник 2"/>
          <p:cNvSpPr/>
          <p:nvPr/>
        </p:nvSpPr>
        <p:spPr>
          <a:xfrm>
            <a:off x="4139952" y="188640"/>
            <a:ext cx="4669868" cy="769441"/>
          </a:xfrm>
          <a:prstGeom prst="rect">
            <a:avLst/>
          </a:prstGeom>
        </p:spPr>
        <p:txBody>
          <a:bodyPr wrap="none">
            <a:spAutoFit/>
          </a:bodyPr>
          <a:lstStyle/>
          <a:p>
            <a:r>
              <a:rPr lang="en-US" sz="4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Egyptian Pottery</a:t>
            </a:r>
            <a:endParaRPr lang="uk-UA" sz="4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Прямоугольник 3"/>
          <p:cNvSpPr/>
          <p:nvPr/>
        </p:nvSpPr>
        <p:spPr>
          <a:xfrm>
            <a:off x="5220072" y="908720"/>
            <a:ext cx="3923928" cy="3970318"/>
          </a:xfrm>
          <a:prstGeom prst="rect">
            <a:avLst/>
          </a:prstGeom>
        </p:spPr>
        <p:txBody>
          <a:bodyPr wrap="square">
            <a:spAutoFit/>
          </a:bodyPr>
          <a:lstStyle/>
          <a:p>
            <a:pPr algn="r"/>
            <a:r>
              <a:rPr lang="en-US" sz="2100" b="1" dirty="0" smtClean="0">
                <a:ln w="12700">
                  <a:solidFill>
                    <a:schemeClr val="tx1">
                      <a:lumMod val="95000"/>
                      <a:lumOff val="5000"/>
                    </a:schemeClr>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People in Egypt were among the first people to make pottery.</a:t>
            </a:r>
          </a:p>
          <a:p>
            <a:pPr algn="r"/>
            <a:r>
              <a:rPr lang="en-US" sz="2100" b="1" dirty="0" smtClean="0">
                <a:ln w="12700">
                  <a:solidFill>
                    <a:schemeClr val="tx1">
                      <a:lumMod val="95000"/>
                      <a:lumOff val="5000"/>
                    </a:schemeClr>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By about 3500 BC, Egyptian pottery has designs on it that are very much like the designs on earlier rock carvings. They show people, boats, and animals, and they look enough like later Egyptian painting</a:t>
            </a:r>
          </a:p>
          <a:p>
            <a:endParaRPr lang="en-US" sz="2100" b="1" dirty="0">
              <a:ln w="12700">
                <a:solidFill>
                  <a:schemeClr val="tx1">
                    <a:lumMod val="95000"/>
                    <a:lumOff val="5000"/>
                  </a:schemeClr>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Рисунок 4" descr="shop4173.jpg"/>
          <p:cNvPicPr>
            <a:picLocks noChangeAspect="1"/>
          </p:cNvPicPr>
          <p:nvPr/>
        </p:nvPicPr>
        <p:blipFill>
          <a:blip r:embed="rId4" cstate="print"/>
          <a:stretch>
            <a:fillRect/>
          </a:stretch>
        </p:blipFill>
        <p:spPr>
          <a:xfrm>
            <a:off x="1835696" y="4768432"/>
            <a:ext cx="2232248" cy="2089568"/>
          </a:xfrm>
          <a:prstGeom prst="rect">
            <a:avLst/>
          </a:prstGeom>
          <a:ln>
            <a:noFill/>
          </a:ln>
          <a:effectLst>
            <a:softEdge rad="112500"/>
          </a:effectLst>
        </p:spPr>
      </p:pic>
      <p:pic>
        <p:nvPicPr>
          <p:cNvPr id="7" name="Рисунок 6" descr="1010856_PH02730.jpg"/>
          <p:cNvPicPr>
            <a:picLocks noChangeAspect="1"/>
          </p:cNvPicPr>
          <p:nvPr/>
        </p:nvPicPr>
        <p:blipFill>
          <a:blip r:embed="rId5" cstate="print"/>
          <a:stretch>
            <a:fillRect/>
          </a:stretch>
        </p:blipFill>
        <p:spPr>
          <a:xfrm>
            <a:off x="2915816" y="908720"/>
            <a:ext cx="2405014" cy="2936354"/>
          </a:xfrm>
          <a:prstGeom prst="rect">
            <a:avLst/>
          </a:prstGeom>
          <a:ln>
            <a:noFill/>
          </a:ln>
          <a:effectLst>
            <a:softEdge rad="112500"/>
          </a:effectLst>
        </p:spPr>
      </p:pic>
      <p:pic>
        <p:nvPicPr>
          <p:cNvPr id="8" name="Рисунок 7" descr="DSCF0801 copy.JPG"/>
          <p:cNvPicPr>
            <a:picLocks noChangeAspect="1"/>
          </p:cNvPicPr>
          <p:nvPr/>
        </p:nvPicPr>
        <p:blipFill>
          <a:blip r:embed="rId6" cstate="print"/>
          <a:stretch>
            <a:fillRect/>
          </a:stretch>
        </p:blipFill>
        <p:spPr>
          <a:xfrm>
            <a:off x="0" y="4342096"/>
            <a:ext cx="2232248" cy="2515904"/>
          </a:xfrm>
          <a:prstGeom prst="rect">
            <a:avLst/>
          </a:prstGeom>
          <a:ln>
            <a:noFill/>
          </a:ln>
          <a:effectLst>
            <a:softEdge rad="112500"/>
          </a:effectLst>
        </p:spPr>
      </p:pic>
      <p:pic>
        <p:nvPicPr>
          <p:cNvPr id="9" name="Рисунок 8" descr="820282_640.jpg"/>
          <p:cNvPicPr>
            <a:picLocks noChangeAspect="1"/>
          </p:cNvPicPr>
          <p:nvPr/>
        </p:nvPicPr>
        <p:blipFill>
          <a:blip r:embed="rId7" cstate="print"/>
          <a:stretch>
            <a:fillRect/>
          </a:stretch>
        </p:blipFill>
        <p:spPr>
          <a:xfrm>
            <a:off x="3923928" y="4902083"/>
            <a:ext cx="2259544" cy="1955917"/>
          </a:xfrm>
          <a:prstGeom prst="rect">
            <a:avLst/>
          </a:prstGeom>
          <a:ln>
            <a:noFill/>
          </a:ln>
          <a:effectLst>
            <a:softEdge rad="112500"/>
          </a:effectLst>
        </p:spPr>
      </p:pic>
      <p:pic>
        <p:nvPicPr>
          <p:cNvPr id="11" name="Рисунок 10" descr="egypt painted pottery 3450 bc.jpg"/>
          <p:cNvPicPr>
            <a:picLocks noChangeAspect="1"/>
          </p:cNvPicPr>
          <p:nvPr/>
        </p:nvPicPr>
        <p:blipFill>
          <a:blip r:embed="rId8" cstate="print"/>
          <a:stretch>
            <a:fillRect/>
          </a:stretch>
        </p:blipFill>
        <p:spPr>
          <a:xfrm>
            <a:off x="0" y="2348880"/>
            <a:ext cx="2455179" cy="2391345"/>
          </a:xfrm>
          <a:prstGeom prst="rect">
            <a:avLst/>
          </a:prstGeom>
          <a:ln>
            <a:noFill/>
          </a:ln>
          <a:effectLst>
            <a:softEdge rad="112500"/>
          </a:effectLst>
        </p:spPr>
      </p:pic>
      <p:pic>
        <p:nvPicPr>
          <p:cNvPr id="12" name="Рисунок 11" descr="819667_640.jpg"/>
          <p:cNvPicPr>
            <a:picLocks noChangeAspect="1"/>
          </p:cNvPicPr>
          <p:nvPr/>
        </p:nvPicPr>
        <p:blipFill>
          <a:blip r:embed="rId9" cstate="print"/>
          <a:stretch>
            <a:fillRect/>
          </a:stretch>
        </p:blipFill>
        <p:spPr>
          <a:xfrm>
            <a:off x="0" y="0"/>
            <a:ext cx="3480048" cy="2610036"/>
          </a:xfrm>
          <a:prstGeom prst="rect">
            <a:avLst/>
          </a:prstGeom>
          <a:ln>
            <a:noFill/>
          </a:ln>
          <a:effectLst>
            <a:softEdge rad="112500"/>
          </a:effectLst>
        </p:spPr>
      </p:pic>
      <p:pic>
        <p:nvPicPr>
          <p:cNvPr id="13" name="Рисунок 12" descr="58x60t40mm6v.jpg"/>
          <p:cNvPicPr>
            <a:picLocks noChangeAspect="1"/>
          </p:cNvPicPr>
          <p:nvPr/>
        </p:nvPicPr>
        <p:blipFill>
          <a:blip r:embed="rId10" cstate="print"/>
          <a:stretch>
            <a:fillRect/>
          </a:stretch>
        </p:blipFill>
        <p:spPr>
          <a:xfrm>
            <a:off x="5652120" y="4581128"/>
            <a:ext cx="3635896" cy="2444386"/>
          </a:xfrm>
          <a:prstGeom prst="rect">
            <a:avLst/>
          </a:prstGeom>
          <a:ln>
            <a:noFill/>
          </a:ln>
          <a:effectLst>
            <a:softEdge rad="112500"/>
          </a:effectLst>
        </p:spPr>
      </p:pic>
      <p:pic>
        <p:nvPicPr>
          <p:cNvPr id="14" name="Рисунок 13" descr="103073584_large_bastet4_kopiya.jpg"/>
          <p:cNvPicPr>
            <a:picLocks noChangeAspect="1"/>
          </p:cNvPicPr>
          <p:nvPr/>
        </p:nvPicPr>
        <p:blipFill>
          <a:blip r:embed="rId11" cstate="print"/>
          <a:stretch>
            <a:fillRect/>
          </a:stretch>
        </p:blipFill>
        <p:spPr>
          <a:xfrm>
            <a:off x="3491880" y="3356992"/>
            <a:ext cx="2195736" cy="2161765"/>
          </a:xfrm>
          <a:prstGeom prst="rect">
            <a:avLst/>
          </a:prstGeom>
          <a:ln>
            <a:noFill/>
          </a:ln>
          <a:effectLst>
            <a:softEdge rad="112500"/>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par>
                          <p:cTn id="15" fill="hold">
                            <p:stCondLst>
                              <p:cond delay="1500"/>
                            </p:stCondLst>
                            <p:childTnLst>
                              <p:par>
                                <p:cTn id="16" presetID="14" presetClass="entr" presetSubtype="10" fill="hold" nodeType="afterEffect">
                                  <p:stCondLst>
                                    <p:cond delay="30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2300"/>
                            </p:stCondLst>
                            <p:childTnLst>
                              <p:par>
                                <p:cTn id="20" presetID="18" presetClass="entr" presetSubtype="12" fill="hold" nodeType="afterEffect">
                                  <p:stCondLst>
                                    <p:cond delay="30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par>
                          <p:cTn id="23" fill="hold">
                            <p:stCondLst>
                              <p:cond delay="3100"/>
                            </p:stCondLst>
                            <p:childTnLst>
                              <p:par>
                                <p:cTn id="24" presetID="3" presetClass="entr" presetSubtype="10" fill="hold" nodeType="afterEffect">
                                  <p:stCondLst>
                                    <p:cond delay="40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par>
                          <p:cTn id="27" fill="hold">
                            <p:stCondLst>
                              <p:cond delay="4000"/>
                            </p:stCondLst>
                            <p:childTnLst>
                              <p:par>
                                <p:cTn id="28" presetID="14" presetClass="entr" presetSubtype="10" fill="hold" nodeType="afterEffect">
                                  <p:stCondLst>
                                    <p:cond delay="30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par>
                          <p:cTn id="31" fill="hold">
                            <p:stCondLst>
                              <p:cond delay="4800"/>
                            </p:stCondLst>
                            <p:childTnLst>
                              <p:par>
                                <p:cTn id="32" presetID="5" presetClass="entr" presetSubtype="10" fill="hold" nodeType="after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childTnLst>
                          </p:cTn>
                        </p:par>
                        <p:par>
                          <p:cTn id="35" fill="hold">
                            <p:stCondLst>
                              <p:cond delay="5800"/>
                            </p:stCondLst>
                            <p:childTnLst>
                              <p:par>
                                <p:cTn id="36" presetID="31" presetClass="entr" presetSubtype="0" fill="hold" nodeType="afterEffect">
                                  <p:stCondLst>
                                    <p:cond delay="300"/>
                                  </p:stCondLst>
                                  <p:iterate type="lt">
                                    <p:tmPct val="5000"/>
                                  </p:iterate>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par>
                          <p:cTn id="42" fill="hold">
                            <p:stCondLst>
                              <p:cond delay="7100"/>
                            </p:stCondLst>
                            <p:childTnLst>
                              <p:par>
                                <p:cTn id="43" presetID="17" presetClass="entr" presetSubtype="10" fill="hold" nodeType="afterEffect">
                                  <p:stCondLst>
                                    <p:cond delay="40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37" presetClass="entr" presetSubtype="0" fill="hold" nodeType="afterEffect">
                                  <p:stCondLst>
                                    <p:cond delay="3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900" decel="100000" fill="hold"/>
                                        <p:tgtEl>
                                          <p:spTgt spid="1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54" fill="hold">
                            <p:stCondLst>
                              <p:cond delay="9300"/>
                            </p:stCondLst>
                            <p:childTnLst>
                              <p:par>
                                <p:cTn id="55" presetID="17" presetClass="entr" presetSubtype="10" fill="hold" nodeType="afterEffect">
                                  <p:stCondLst>
                                    <p:cond delay="50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887</Words>
  <Application>Microsoft Office PowerPoint</Application>
  <PresentationFormat>Экран (4:3)</PresentationFormat>
  <Paragraphs>46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مصر القديمة</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مصر القديمة</dc:title>
  <dc:creator>home</dc:creator>
  <cp:lastModifiedBy>home</cp:lastModifiedBy>
  <cp:revision>20</cp:revision>
  <dcterms:created xsi:type="dcterms:W3CDTF">2015-02-24T16:05:34Z</dcterms:created>
  <dcterms:modified xsi:type="dcterms:W3CDTF">2015-02-24T19:10:34Z</dcterms:modified>
</cp:coreProperties>
</file>