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006600"/>
    <a:srgbClr val="5D31FD"/>
    <a:srgbClr val="FF66FF"/>
    <a:srgbClr val="993300"/>
    <a:srgbClr val="FFFF00"/>
    <a:srgbClr val="000000"/>
    <a:srgbClr val="00B0F0"/>
    <a:srgbClr val="92D050"/>
    <a:srgbClr val="FFC000"/>
    <a:srgbClr val="7030A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B53840-86CA-4CD7-97A4-06BF75587FC7}" type="datetimeFigureOut">
              <a:rPr lang="ru-RU" smtClean="0"/>
              <a:t>28.03.2013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84D61A-3851-4EC5-BE9D-D04828E6E8B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638F9-B26C-46CE-AA05-CD275CBCE7BF}" type="datetimeFigureOut">
              <a:rPr lang="ru-RU" smtClean="0"/>
              <a:t>28.03.2013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E3A54A-C71F-431F-B6C0-EEE4D4F984E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E3A54A-C71F-431F-B6C0-EEE4D4F984EE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E3A54A-C71F-431F-B6C0-EEE4D4F984EE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B942DF8-6853-46F5-A0EE-ED88C73633DC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0944144-C2D7-4988-A615-1236AA2D45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942DF8-6853-46F5-A0EE-ED88C73633DC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944144-C2D7-4988-A615-1236AA2D45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B942DF8-6853-46F5-A0EE-ED88C73633DC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0944144-C2D7-4988-A615-1236AA2D45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942DF8-6853-46F5-A0EE-ED88C73633DC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944144-C2D7-4988-A615-1236AA2D45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B942DF8-6853-46F5-A0EE-ED88C73633DC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0944144-C2D7-4988-A615-1236AA2D45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942DF8-6853-46F5-A0EE-ED88C73633DC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944144-C2D7-4988-A615-1236AA2D45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942DF8-6853-46F5-A0EE-ED88C73633DC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944144-C2D7-4988-A615-1236AA2D45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942DF8-6853-46F5-A0EE-ED88C73633DC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944144-C2D7-4988-A615-1236AA2D45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B942DF8-6853-46F5-A0EE-ED88C73633DC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944144-C2D7-4988-A615-1236AA2D45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942DF8-6853-46F5-A0EE-ED88C73633DC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944144-C2D7-4988-A615-1236AA2D45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942DF8-6853-46F5-A0EE-ED88C73633DC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944144-C2D7-4988-A615-1236AA2D453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B942DF8-6853-46F5-A0EE-ED88C73633DC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0944144-C2D7-4988-A615-1236AA2D45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cover dir="r"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99792" y="0"/>
            <a:ext cx="6444208" cy="2636912"/>
          </a:xfrm>
        </p:spPr>
        <p:txBody>
          <a:bodyPr>
            <a:normAutofit/>
          </a:bodyPr>
          <a:lstStyle/>
          <a:p>
            <a:r>
              <a:rPr lang="ru-RU" dirty="0" err="1" smtClean="0">
                <a:latin typeface="Calibri" pitchFamily="34" charset="0"/>
                <a:cs typeface="Arial" pitchFamily="34" charset="0"/>
              </a:rPr>
              <a:t>Презентац</a:t>
            </a:r>
            <a:r>
              <a:rPr lang="uk-UA" dirty="0" err="1" smtClean="0">
                <a:latin typeface="Calibri" pitchFamily="34" charset="0"/>
                <a:cs typeface="Arial" pitchFamily="34" charset="0"/>
              </a:rPr>
              <a:t>ія</a:t>
            </a:r>
            <a:r>
              <a:rPr lang="uk-UA" dirty="0" smtClean="0">
                <a:latin typeface="Calibri" pitchFamily="34" charset="0"/>
                <a:cs typeface="Arial" pitchFamily="34" charset="0"/>
              </a:rPr>
              <a:t> на тему:</a:t>
            </a:r>
            <a:br>
              <a:rPr lang="uk-UA" dirty="0" smtClean="0">
                <a:latin typeface="Calibri" pitchFamily="34" charset="0"/>
                <a:cs typeface="Arial" pitchFamily="34" charset="0"/>
              </a:rPr>
            </a:br>
            <a:r>
              <a:rPr lang="uk-UA" dirty="0" err="1" smtClean="0">
                <a:latin typeface="Calibri" pitchFamily="34" charset="0"/>
                <a:cs typeface="Arial" pitchFamily="34" charset="0"/>
              </a:rPr>
              <a:t>“Тригонометричні</a:t>
            </a:r>
            <a:r>
              <a:rPr lang="uk-UA" dirty="0" smtClean="0">
                <a:latin typeface="Calibri" pitchFamily="34" charset="0"/>
                <a:cs typeface="Arial" pitchFamily="34" charset="0"/>
              </a:rPr>
              <a:t> функції:</a:t>
            </a:r>
            <a:r>
              <a:rPr lang="en-US" dirty="0" smtClean="0">
                <a:latin typeface="Calibri" pitchFamily="34" charset="0"/>
                <a:cs typeface="Arial" pitchFamily="34" charset="0"/>
              </a:rPr>
              <a:t/>
            </a:r>
            <a:br>
              <a:rPr lang="en-US" dirty="0" smtClean="0">
                <a:latin typeface="Calibri" pitchFamily="34" charset="0"/>
                <a:cs typeface="Arial" pitchFamily="34" charset="0"/>
              </a:rPr>
            </a:br>
            <a:r>
              <a:rPr lang="en-US" dirty="0" smtClean="0">
                <a:latin typeface="Calibri" pitchFamily="34" charset="0"/>
                <a:cs typeface="Arial" pitchFamily="34" charset="0"/>
              </a:rPr>
              <a:t>y=</a:t>
            </a:r>
            <a:r>
              <a:rPr lang="en-US" dirty="0" err="1" smtClean="0">
                <a:latin typeface="Calibri" pitchFamily="34" charset="0"/>
                <a:cs typeface="Arial" pitchFamily="34" charset="0"/>
              </a:rPr>
              <a:t>sinx</a:t>
            </a:r>
            <a:r>
              <a:rPr lang="en-US" dirty="0" smtClean="0">
                <a:latin typeface="Calibri" pitchFamily="34" charset="0"/>
                <a:cs typeface="Arial" pitchFamily="34" charset="0"/>
              </a:rPr>
              <a:t>, y=</a:t>
            </a:r>
            <a:r>
              <a:rPr lang="en-US" dirty="0" err="1" smtClean="0">
                <a:latin typeface="Calibri" pitchFamily="34" charset="0"/>
                <a:cs typeface="Arial" pitchFamily="34" charset="0"/>
              </a:rPr>
              <a:t>cosx</a:t>
            </a:r>
            <a:r>
              <a:rPr lang="uk-UA" dirty="0" smtClean="0">
                <a:latin typeface="Calibri" pitchFamily="34" charset="0"/>
                <a:cs typeface="Arial" pitchFamily="34" charset="0"/>
              </a:rPr>
              <a:t>”</a:t>
            </a:r>
            <a:endParaRPr lang="ru-RU" dirty="0">
              <a:latin typeface="Calibri" pitchFamily="34" charset="0"/>
              <a:cs typeface="Arial" pitchFamily="34" charset="0"/>
            </a:endParaRPr>
          </a:p>
        </p:txBody>
      </p:sp>
      <p:pic>
        <p:nvPicPr>
          <p:cNvPr id="4" name="Рисунок 3" descr="pic0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5856" y="4365104"/>
            <a:ext cx="5148064" cy="1769893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advTm="4523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3995936" cy="620688"/>
          </a:xfrm>
        </p:spPr>
        <p:txBody>
          <a:bodyPr>
            <a:normAutofit/>
          </a:bodyPr>
          <a:lstStyle/>
          <a:p>
            <a:r>
              <a:rPr lang="uk-UA" cap="none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Функція </a:t>
            </a:r>
            <a:r>
              <a:rPr lang="en-US" cap="none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y=sin x</a:t>
            </a:r>
            <a:endParaRPr lang="ru-RU" cap="none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Calibri" pitchFamily="34" charset="0"/>
            </a:endParaRPr>
          </a:p>
        </p:txBody>
      </p:sp>
      <p:pic>
        <p:nvPicPr>
          <p:cNvPr id="5" name="Рисунок 4" descr="clip_image019_00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340768"/>
            <a:ext cx="4114800" cy="16573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692696"/>
            <a:ext cx="12877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Графік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pic>
        <p:nvPicPr>
          <p:cNvPr id="7" name="Рисунок 6" descr="pic02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35896" y="3895725"/>
            <a:ext cx="4533900" cy="296227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6273225"/>
            <a:ext cx="32541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Побудова графіку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advTm="7879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36359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i="1" dirty="0" smtClean="0">
                <a:latin typeface="Calibri" pitchFamily="34" charset="0"/>
              </a:rPr>
              <a:t>Властивості:</a:t>
            </a:r>
            <a:endParaRPr lang="ru-RU" sz="4400" i="1" dirty="0">
              <a:latin typeface="Calibr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692696"/>
            <a:ext cx="2709909" cy="369332"/>
          </a:xfrm>
          <a:prstGeom prst="rect">
            <a:avLst/>
          </a:prstGeom>
          <a:effectLst>
            <a:outerShdw blurRad="50800" dist="25000" dir="5400000" rotWithShape="0">
              <a:schemeClr val="accent4">
                <a:shade val="30000"/>
                <a:satMod val="150000"/>
                <a:alpha val="38000"/>
              </a:schemeClr>
            </a:outerShdw>
            <a:softEdge rad="635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latin typeface="Calibri" pitchFamily="34" charset="0"/>
              </a:rPr>
              <a:t>1. Область </a:t>
            </a:r>
            <a:r>
              <a:rPr lang="uk-UA" dirty="0" smtClean="0">
                <a:latin typeface="Calibri" pitchFamily="34" charset="0"/>
              </a:rPr>
              <a:t>визначення - </a:t>
            </a:r>
            <a:r>
              <a:rPr lang="en-US" dirty="0" smtClean="0">
                <a:latin typeface="Calibri" pitchFamily="34" charset="0"/>
              </a:rPr>
              <a:t>R</a:t>
            </a:r>
            <a:endParaRPr lang="ru-RU" dirty="0">
              <a:latin typeface="Calibri" pitchFamily="34" charset="0"/>
            </a:endParaRPr>
          </a:p>
        </p:txBody>
      </p:sp>
      <p:pic>
        <p:nvPicPr>
          <p:cNvPr id="5" name="Рисунок 4" descr="синусоида.о.в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1052736"/>
            <a:ext cx="3600000" cy="27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3059832" y="3789040"/>
            <a:ext cx="2610523" cy="369332"/>
          </a:xfrm>
          <a:prstGeom prst="rect">
            <a:avLst/>
          </a:prstGeom>
          <a:effectLst>
            <a:outerShdw blurRad="50800" dist="25000" dir="5400000" rotWithShape="0">
              <a:schemeClr val="accent4">
                <a:shade val="30000"/>
                <a:satMod val="150000"/>
                <a:alpha val="38000"/>
              </a:schemeClr>
            </a:outerShdw>
            <a:softEdge rad="635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latin typeface="Calibri" pitchFamily="34" charset="0"/>
              </a:rPr>
              <a:t>2. Область </a:t>
            </a:r>
            <a:r>
              <a:rPr lang="ru-RU" dirty="0" err="1" smtClean="0">
                <a:latin typeface="Calibri" pitchFamily="34" charset="0"/>
              </a:rPr>
              <a:t>значень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[-1;1]</a:t>
            </a:r>
            <a:endParaRPr lang="ru-RU" dirty="0">
              <a:latin typeface="Calibri" pitchFamily="34" charset="0"/>
            </a:endParaRPr>
          </a:p>
        </p:txBody>
      </p:sp>
      <p:pic>
        <p:nvPicPr>
          <p:cNvPr id="7" name="Рисунок 6" descr="синусоида.о.з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27784" y="4158000"/>
            <a:ext cx="3600000" cy="27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4355976" y="548680"/>
            <a:ext cx="3732625" cy="369332"/>
          </a:xfrm>
          <a:prstGeom prst="rect">
            <a:avLst/>
          </a:prstGeom>
          <a:effectLst>
            <a:outerShdw blurRad="50800" dist="25000" dir="5400000" rotWithShape="0">
              <a:schemeClr val="accent4">
                <a:shade val="30000"/>
                <a:satMod val="150000"/>
                <a:alpha val="38000"/>
              </a:schemeClr>
            </a:outerShdw>
            <a:softEdge rad="635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3. </a:t>
            </a:r>
            <a:r>
              <a:rPr lang="ru-RU" dirty="0" err="1" smtClean="0">
                <a:latin typeface="Calibri" pitchFamily="34" charset="0"/>
              </a:rPr>
              <a:t>Нул</a:t>
            </a:r>
            <a:r>
              <a:rPr lang="uk-UA" dirty="0" smtClean="0">
                <a:latin typeface="Calibri" pitchFamily="34" charset="0"/>
              </a:rPr>
              <a:t>і функції – числа виду 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n, n </a:t>
            </a:r>
            <a:r>
              <a:rPr lang="el-GR" dirty="0" smtClean="0">
                <a:latin typeface="Calibri" pitchFamily="34" charset="0"/>
              </a:rPr>
              <a:t>ϵ</a:t>
            </a:r>
            <a:r>
              <a:rPr lang="en-US" dirty="0" smtClean="0">
                <a:latin typeface="Calibri" pitchFamily="34" charset="0"/>
              </a:rPr>
              <a:t> Z</a:t>
            </a:r>
            <a:endParaRPr lang="ru-RU" dirty="0">
              <a:latin typeface="Calibri" pitchFamily="34" charset="0"/>
            </a:endParaRPr>
          </a:p>
        </p:txBody>
      </p:sp>
      <p:pic>
        <p:nvPicPr>
          <p:cNvPr id="9" name="Рисунок 8" descr="синусоида.нули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499992" y="980728"/>
            <a:ext cx="3600000" cy="27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custDataLst>
      <p:tags r:id="rId1"/>
    </p:custDataLst>
  </p:cSld>
  <p:clrMapOvr>
    <a:masterClrMapping/>
  </p:clrMapOvr>
  <p:transition advTm="17160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 animBg="1"/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60648"/>
            <a:ext cx="4168770" cy="923330"/>
          </a:xfrm>
          <a:prstGeom prst="rect">
            <a:avLst/>
          </a:prstGeom>
          <a:effectLst>
            <a:outerShdw blurRad="50800" dist="25000" dir="5400000" rotWithShape="0">
              <a:schemeClr val="accent4">
                <a:shade val="30000"/>
                <a:satMod val="150000"/>
                <a:alpha val="38000"/>
              </a:schemeClr>
            </a:outerShdw>
            <a:softEdge rad="635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4. </a:t>
            </a:r>
            <a:r>
              <a:rPr lang="uk-UA" dirty="0" smtClean="0">
                <a:latin typeface="Calibri" pitchFamily="34" charset="0"/>
              </a:rPr>
              <a:t>Проміжки </a:t>
            </a:r>
            <a:r>
              <a:rPr lang="uk-UA" dirty="0" err="1" smtClean="0">
                <a:latin typeface="Calibri" pitchFamily="34" charset="0"/>
              </a:rPr>
              <a:t>знакосталості</a:t>
            </a:r>
            <a:r>
              <a:rPr lang="uk-UA" dirty="0" smtClean="0">
                <a:latin typeface="Calibri" pitchFamily="34" charset="0"/>
              </a:rPr>
              <a:t>:</a:t>
            </a:r>
          </a:p>
          <a:p>
            <a:pPr>
              <a:buFontTx/>
              <a:buChar char="-"/>
            </a:pPr>
            <a:r>
              <a:rPr lang="en-US" dirty="0" smtClean="0">
                <a:latin typeface="Calibri" pitchFamily="34" charset="0"/>
              </a:rPr>
              <a:t>sin x &gt; 0 </a:t>
            </a:r>
            <a:r>
              <a:rPr lang="uk-UA" dirty="0" smtClean="0">
                <a:latin typeface="Calibri" pitchFamily="34" charset="0"/>
              </a:rPr>
              <a:t>на проміжках (2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n; 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+2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n) n </a:t>
            </a:r>
            <a:r>
              <a:rPr lang="el-GR" dirty="0" smtClean="0">
                <a:latin typeface="Calibri" pitchFamily="34" charset="0"/>
              </a:rPr>
              <a:t>ϵ</a:t>
            </a:r>
            <a:r>
              <a:rPr lang="en-US" dirty="0" smtClean="0">
                <a:latin typeface="Calibri" pitchFamily="34" charset="0"/>
              </a:rPr>
              <a:t> Z</a:t>
            </a:r>
          </a:p>
          <a:p>
            <a:pPr>
              <a:buFontTx/>
              <a:buChar char="-"/>
            </a:pPr>
            <a:r>
              <a:rPr lang="en-US" dirty="0" smtClean="0">
                <a:latin typeface="Calibri" pitchFamily="34" charset="0"/>
              </a:rPr>
              <a:t>sin x &lt;0 (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+2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n; 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+2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n), n </a:t>
            </a:r>
            <a:r>
              <a:rPr lang="el-GR" dirty="0" smtClean="0">
                <a:latin typeface="Calibri" pitchFamily="34" charset="0"/>
              </a:rPr>
              <a:t>ϵ</a:t>
            </a:r>
            <a:r>
              <a:rPr lang="en-US" dirty="0" smtClean="0">
                <a:latin typeface="Calibri" pitchFamily="34" charset="0"/>
              </a:rPr>
              <a:t> Z</a:t>
            </a:r>
            <a:endParaRPr lang="ru-RU" dirty="0">
              <a:latin typeface="Calibri" pitchFamily="34" charset="0"/>
            </a:endParaRPr>
          </a:p>
        </p:txBody>
      </p:sp>
      <p:pic>
        <p:nvPicPr>
          <p:cNvPr id="3" name="Рисунок 2" descr="синусоида.з.с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2564904"/>
            <a:ext cx="3600400" cy="27003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 descr="синусоида.п.з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19" y="1268760"/>
            <a:ext cx="3600000" cy="27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4427984" y="980728"/>
            <a:ext cx="2791149" cy="1477328"/>
          </a:xfrm>
          <a:prstGeom prst="rect">
            <a:avLst/>
          </a:prstGeom>
          <a:effectLst>
            <a:outerShdw blurRad="50800" dist="25000" dir="5400000" rotWithShape="0">
              <a:schemeClr val="accent4">
                <a:shade val="30000"/>
                <a:satMod val="150000"/>
                <a:alpha val="38000"/>
              </a:schemeClr>
            </a:outerShdw>
            <a:softEdge rad="635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latin typeface="Calibri" pitchFamily="34" charset="0"/>
              </a:rPr>
              <a:t>5</a:t>
            </a:r>
            <a:r>
              <a:rPr lang="ru-RU" dirty="0" smtClean="0">
                <a:latin typeface="Calibri" pitchFamily="34" charset="0"/>
              </a:rPr>
              <a:t>. </a:t>
            </a:r>
            <a:r>
              <a:rPr lang="ru-RU" dirty="0" err="1" smtClean="0">
                <a:latin typeface="Calibri" pitchFamily="34" charset="0"/>
              </a:rPr>
              <a:t>Зро</a:t>
            </a:r>
            <a:r>
              <a:rPr lang="uk-UA" dirty="0" err="1" smtClean="0">
                <a:latin typeface="Calibri" pitchFamily="34" charset="0"/>
              </a:rPr>
              <a:t>стання</a:t>
            </a:r>
            <a:r>
              <a:rPr lang="uk-UA" dirty="0" smtClean="0">
                <a:latin typeface="Calibri" pitchFamily="34" charset="0"/>
              </a:rPr>
              <a:t>/спадання</a:t>
            </a: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-</a:t>
            </a:r>
            <a:r>
              <a:rPr lang="uk-UA" dirty="0" smtClean="0">
                <a:latin typeface="Calibri" pitchFamily="34" charset="0"/>
              </a:rPr>
              <a:t>зростає на проміжках</a:t>
            </a:r>
            <a:endParaRPr lang="en-US" dirty="0" smtClean="0">
              <a:latin typeface="Calibri" pitchFamily="34" charset="0"/>
            </a:endParaRPr>
          </a:p>
          <a:p>
            <a:r>
              <a:rPr lang="uk-UA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[-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/2+2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n; 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/2+2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n], n </a:t>
            </a:r>
            <a:r>
              <a:rPr lang="el-GR" dirty="0" smtClean="0">
                <a:latin typeface="Calibri" pitchFamily="34" charset="0"/>
              </a:rPr>
              <a:t>ϵ</a:t>
            </a:r>
            <a:r>
              <a:rPr lang="en-US" dirty="0" smtClean="0">
                <a:latin typeface="Calibri" pitchFamily="34" charset="0"/>
              </a:rPr>
              <a:t> Z</a:t>
            </a:r>
            <a:endParaRPr lang="uk-UA" dirty="0" smtClean="0">
              <a:latin typeface="Calibri" pitchFamily="34" charset="0"/>
            </a:endParaRPr>
          </a:p>
          <a:p>
            <a:pPr>
              <a:buFontTx/>
              <a:buChar char="-"/>
            </a:pPr>
            <a:r>
              <a:rPr lang="uk-UA" dirty="0" smtClean="0">
                <a:latin typeface="Calibri" pitchFamily="34" charset="0"/>
              </a:rPr>
              <a:t>спадає на проміжках</a:t>
            </a:r>
          </a:p>
          <a:p>
            <a:r>
              <a:rPr lang="uk-UA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[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/2+2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n; 3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/2+2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n</a:t>
            </a:r>
            <a:r>
              <a:rPr lang="en-US" dirty="0" smtClean="0">
                <a:latin typeface="Calibri" pitchFamily="34" charset="0"/>
              </a:rPr>
              <a:t>], </a:t>
            </a:r>
            <a:r>
              <a:rPr lang="en-US" dirty="0" smtClean="0">
                <a:latin typeface="Calibri" pitchFamily="34" charset="0"/>
              </a:rPr>
              <a:t>n </a:t>
            </a:r>
            <a:r>
              <a:rPr lang="el-GR" dirty="0" smtClean="0">
                <a:latin typeface="Calibri" pitchFamily="34" charset="0"/>
              </a:rPr>
              <a:t>ϵ</a:t>
            </a:r>
            <a:r>
              <a:rPr lang="en-US" dirty="0" smtClean="0">
                <a:latin typeface="Calibri" pitchFamily="34" charset="0"/>
              </a:rPr>
              <a:t> Z</a:t>
            </a:r>
            <a:endParaRPr lang="ru-RU" dirty="0">
              <a:latin typeface="Calibri" pitchFamily="34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620688"/>
            <a:ext cx="2356735" cy="923330"/>
          </a:xfrm>
          <a:prstGeom prst="rect">
            <a:avLst/>
          </a:prstGeom>
          <a:effectLst>
            <a:outerShdw blurRad="50800" dist="25000" dir="5400000" rotWithShape="0">
              <a:schemeClr val="accent4">
                <a:shade val="30000"/>
                <a:satMod val="150000"/>
                <a:alpha val="38000"/>
              </a:schemeClr>
            </a:outerShdw>
            <a:softEdge rad="635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latin typeface="Calibri" pitchFamily="34" charset="0"/>
              </a:rPr>
              <a:t>6</a:t>
            </a:r>
            <a:r>
              <a:rPr lang="ru-RU" dirty="0" smtClean="0">
                <a:latin typeface="Calibri" pitchFamily="34" charset="0"/>
              </a:rPr>
              <a:t>. </a:t>
            </a:r>
            <a:r>
              <a:rPr lang="ru-RU" dirty="0" err="1" smtClean="0">
                <a:latin typeface="Calibri" pitchFamily="34" charset="0"/>
              </a:rPr>
              <a:t>Функц</a:t>
            </a:r>
            <a:r>
              <a:rPr lang="uk-UA" dirty="0" err="1" smtClean="0">
                <a:latin typeface="Calibri" pitchFamily="34" charset="0"/>
              </a:rPr>
              <a:t>ія</a:t>
            </a:r>
            <a:r>
              <a:rPr lang="uk-UA" dirty="0" smtClean="0">
                <a:latin typeface="Calibri" pitchFamily="34" charset="0"/>
              </a:rPr>
              <a:t> непарна:</a:t>
            </a:r>
          </a:p>
          <a:p>
            <a:r>
              <a:rPr lang="en-US" dirty="0" smtClean="0">
                <a:latin typeface="Calibri" pitchFamily="34" charset="0"/>
              </a:rPr>
              <a:t>f</a:t>
            </a:r>
            <a:r>
              <a:rPr lang="en-US" dirty="0" smtClean="0">
                <a:latin typeface="Calibri" pitchFamily="34" charset="0"/>
              </a:rPr>
              <a:t>(x)=sin x</a:t>
            </a:r>
          </a:p>
          <a:p>
            <a:r>
              <a:rPr lang="en-US" dirty="0" smtClean="0">
                <a:latin typeface="Calibri" pitchFamily="34" charset="0"/>
              </a:rPr>
              <a:t>f(-x)=sin(-x)=-sin x=-f(x)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95936" y="908720"/>
            <a:ext cx="3570208" cy="1477328"/>
          </a:xfrm>
          <a:prstGeom prst="rect">
            <a:avLst/>
          </a:prstGeom>
          <a:effectLst>
            <a:outerShdw blurRad="50800" dist="25000" dir="5400000" rotWithShape="0">
              <a:schemeClr val="accent4">
                <a:shade val="30000"/>
                <a:satMod val="150000"/>
                <a:alpha val="38000"/>
              </a:schemeClr>
            </a:outerShdw>
            <a:softEdge rad="635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7. </a:t>
            </a:r>
            <a:r>
              <a:rPr lang="ru-RU" dirty="0" err="1" smtClean="0">
                <a:latin typeface="Calibri" pitchFamily="34" charset="0"/>
              </a:rPr>
              <a:t>Найб</a:t>
            </a:r>
            <a:r>
              <a:rPr lang="uk-UA" dirty="0" smtClean="0">
                <a:latin typeface="Calibri" pitchFamily="34" charset="0"/>
              </a:rPr>
              <a:t>і</a:t>
            </a:r>
            <a:r>
              <a:rPr lang="ru-RU" dirty="0" err="1" smtClean="0">
                <a:latin typeface="Calibri" pitchFamily="34" charset="0"/>
              </a:rPr>
              <a:t>льше</a:t>
            </a:r>
            <a:r>
              <a:rPr lang="ru-RU" dirty="0" smtClean="0">
                <a:latin typeface="Calibri" pitchFamily="34" charset="0"/>
              </a:rPr>
              <a:t>/</a:t>
            </a:r>
            <a:r>
              <a:rPr lang="ru-RU" dirty="0" err="1" smtClean="0">
                <a:latin typeface="Calibri" pitchFamily="34" charset="0"/>
              </a:rPr>
              <a:t>найменше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значення</a:t>
            </a:r>
            <a:endParaRPr lang="ru-RU" dirty="0" smtClean="0">
              <a:latin typeface="Calibri" pitchFamily="34" charset="0"/>
            </a:endParaRPr>
          </a:p>
          <a:p>
            <a:pPr>
              <a:buFontTx/>
              <a:buChar char="-"/>
            </a:pPr>
            <a:r>
              <a:rPr lang="ru-RU" dirty="0" err="1" smtClean="0">
                <a:latin typeface="Calibri" pitchFamily="34" charset="0"/>
              </a:rPr>
              <a:t>значення</a:t>
            </a:r>
            <a:r>
              <a:rPr lang="ru-RU" dirty="0" smtClean="0">
                <a:latin typeface="Calibri" pitchFamily="34" charset="0"/>
              </a:rPr>
              <a:t> 1 </a:t>
            </a:r>
            <a:r>
              <a:rPr lang="ru-RU" dirty="0" err="1" smtClean="0">
                <a:latin typeface="Calibri" pitchFamily="34" charset="0"/>
              </a:rPr>
              <a:t>функція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набуває</a:t>
            </a:r>
            <a:r>
              <a:rPr lang="ru-RU" dirty="0" smtClean="0">
                <a:latin typeface="Calibri" pitchFamily="34" charset="0"/>
              </a:rPr>
              <a:t> </a:t>
            </a:r>
          </a:p>
          <a:p>
            <a:r>
              <a:rPr lang="ru-RU" dirty="0" smtClean="0">
                <a:latin typeface="Calibri" pitchFamily="34" charset="0"/>
              </a:rPr>
              <a:t>в точках виду 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/2+2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n, </a:t>
            </a:r>
            <a:r>
              <a:rPr lang="en-US" dirty="0" smtClean="0">
                <a:latin typeface="Calibri" pitchFamily="34" charset="0"/>
              </a:rPr>
              <a:t>n </a:t>
            </a:r>
            <a:r>
              <a:rPr lang="el-GR" dirty="0" smtClean="0">
                <a:latin typeface="Calibri" pitchFamily="34" charset="0"/>
              </a:rPr>
              <a:t>ϵ</a:t>
            </a:r>
            <a:r>
              <a:rPr lang="en-US" dirty="0" smtClean="0">
                <a:latin typeface="Calibri" pitchFamily="34" charset="0"/>
              </a:rPr>
              <a:t> Z</a:t>
            </a:r>
            <a:r>
              <a:rPr lang="ru-RU" dirty="0" smtClean="0">
                <a:latin typeface="Calibri" pitchFamily="34" charset="0"/>
              </a:rPr>
              <a:t> </a:t>
            </a:r>
          </a:p>
          <a:p>
            <a:r>
              <a:rPr lang="uk-UA" dirty="0" err="1" smtClean="0">
                <a:latin typeface="Calibri" pitchFamily="34" charset="0"/>
              </a:rPr>
              <a:t>-значення</a:t>
            </a:r>
            <a:r>
              <a:rPr lang="uk-UA" dirty="0" smtClean="0">
                <a:latin typeface="Calibri" pitchFamily="34" charset="0"/>
              </a:rPr>
              <a:t> -1 функція набуває </a:t>
            </a:r>
          </a:p>
          <a:p>
            <a:r>
              <a:rPr lang="uk-UA" dirty="0" smtClean="0">
                <a:latin typeface="Calibri" pitchFamily="34" charset="0"/>
              </a:rPr>
              <a:t>в</a:t>
            </a:r>
            <a:r>
              <a:rPr lang="uk-UA" dirty="0" smtClean="0">
                <a:latin typeface="Calibri" pitchFamily="34" charset="0"/>
              </a:rPr>
              <a:t> точках виду -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/2+2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n, </a:t>
            </a:r>
            <a:r>
              <a:rPr lang="en-US" dirty="0" smtClean="0">
                <a:latin typeface="Calibri" pitchFamily="34" charset="0"/>
              </a:rPr>
              <a:t>n </a:t>
            </a:r>
            <a:r>
              <a:rPr lang="el-GR" dirty="0" smtClean="0">
                <a:latin typeface="Calibri" pitchFamily="34" charset="0"/>
              </a:rPr>
              <a:t>ϵ</a:t>
            </a:r>
            <a:r>
              <a:rPr lang="en-US" dirty="0" smtClean="0">
                <a:latin typeface="Calibri" pitchFamily="34" charset="0"/>
              </a:rPr>
              <a:t> Z</a:t>
            </a:r>
            <a:endParaRPr lang="ru-RU" dirty="0">
              <a:latin typeface="Calibri" pitchFamily="34" charset="0"/>
            </a:endParaRPr>
          </a:p>
        </p:txBody>
      </p:sp>
      <p:pic>
        <p:nvPicPr>
          <p:cNvPr id="5" name="Рисунок 4" descr="синусоида.н.и.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960" y="2492896"/>
            <a:ext cx="3600000" cy="27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синусоида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1628800"/>
            <a:ext cx="3600000" cy="27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313848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4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Функц</a:t>
            </a:r>
            <a:r>
              <a:rPr lang="uk-UA" sz="34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ія</a:t>
            </a:r>
            <a:r>
              <a:rPr lang="uk-UA" sz="3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3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y=</a:t>
            </a:r>
            <a:r>
              <a:rPr lang="en-US" sz="34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cos</a:t>
            </a:r>
            <a:r>
              <a:rPr lang="en-US" sz="3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</a:rPr>
              <a:t> x</a:t>
            </a:r>
            <a:endParaRPr lang="ru-RU" sz="3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Calibri" pitchFamily="34" charset="0"/>
            </a:endParaRPr>
          </a:p>
        </p:txBody>
      </p:sp>
      <p:pic>
        <p:nvPicPr>
          <p:cNvPr id="5" name="Рисунок 4" descr="clip_image02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63888" y="836712"/>
            <a:ext cx="4578884" cy="208823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96136" y="188640"/>
            <a:ext cx="12877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Calibri" pitchFamily="34" charset="0"/>
              </a:rPr>
              <a:t>Граф</a:t>
            </a:r>
            <a:r>
              <a:rPr lang="uk-UA" sz="3200" dirty="0" err="1" smtClean="0">
                <a:latin typeface="Calibri" pitchFamily="34" charset="0"/>
              </a:rPr>
              <a:t>ік</a:t>
            </a:r>
            <a:endParaRPr lang="ru-RU" sz="3200" dirty="0">
              <a:latin typeface="Calibri" pitchFamily="34" charset="0"/>
            </a:endParaRPr>
          </a:p>
        </p:txBody>
      </p:sp>
      <p:pic>
        <p:nvPicPr>
          <p:cNvPr id="7" name="Рисунок 6" descr="image00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941168"/>
            <a:ext cx="6117793" cy="191683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9512" y="4293096"/>
            <a:ext cx="32541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Calibri" pitchFamily="34" charset="0"/>
              </a:rPr>
              <a:t>Побудова графіку</a:t>
            </a:r>
            <a:endParaRPr lang="ru-RU" sz="3200" dirty="0"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advTm="7425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42839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i="1" dirty="0" smtClean="0"/>
              <a:t>Властивості:</a:t>
            </a:r>
            <a:endParaRPr lang="ru-RU" sz="44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179512" y="836712"/>
            <a:ext cx="2709909" cy="369332"/>
          </a:xfrm>
          <a:prstGeom prst="rect">
            <a:avLst/>
          </a:prstGeom>
          <a:effectLst>
            <a:outerShdw blurRad="50800" dist="25000" dir="5400000" rotWithShape="0">
              <a:schemeClr val="accent4">
                <a:shade val="30000"/>
                <a:satMod val="150000"/>
                <a:alpha val="38000"/>
              </a:schemeClr>
            </a:outerShdw>
            <a:softEdge rad="635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latin typeface="Calibri" pitchFamily="34" charset="0"/>
              </a:rPr>
              <a:t>1. Область </a:t>
            </a:r>
            <a:r>
              <a:rPr lang="uk-UA" dirty="0" smtClean="0">
                <a:latin typeface="Calibri" pitchFamily="34" charset="0"/>
              </a:rPr>
              <a:t>визначення - </a:t>
            </a:r>
            <a:r>
              <a:rPr lang="en-US" dirty="0" smtClean="0">
                <a:latin typeface="Calibri" pitchFamily="34" charset="0"/>
              </a:rPr>
              <a:t>R</a:t>
            </a:r>
            <a:endParaRPr lang="ru-RU" dirty="0">
              <a:latin typeface="Calibri" pitchFamily="34" charset="0"/>
            </a:endParaRPr>
          </a:p>
        </p:txBody>
      </p:sp>
      <p:pic>
        <p:nvPicPr>
          <p:cNvPr id="5" name="Рисунок 4" descr="косинусоида.о.в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268760"/>
            <a:ext cx="3600000" cy="27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4788024" y="476672"/>
            <a:ext cx="2610523" cy="369332"/>
          </a:xfrm>
          <a:prstGeom prst="rect">
            <a:avLst/>
          </a:prstGeom>
          <a:effectLst>
            <a:outerShdw blurRad="50800" dist="25000" dir="5400000" rotWithShape="0">
              <a:schemeClr val="accent4">
                <a:shade val="30000"/>
                <a:satMod val="150000"/>
                <a:alpha val="38000"/>
              </a:schemeClr>
            </a:outerShdw>
            <a:softEdge rad="635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latin typeface="Calibri" pitchFamily="34" charset="0"/>
              </a:rPr>
              <a:t>2. Область </a:t>
            </a:r>
            <a:r>
              <a:rPr lang="ru-RU" dirty="0" err="1" smtClean="0">
                <a:latin typeface="Calibri" pitchFamily="34" charset="0"/>
              </a:rPr>
              <a:t>значень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[-1;1]</a:t>
            </a:r>
            <a:endParaRPr lang="ru-RU" dirty="0">
              <a:latin typeface="Calibri" pitchFamily="34" charset="0"/>
            </a:endParaRPr>
          </a:p>
        </p:txBody>
      </p:sp>
      <p:pic>
        <p:nvPicPr>
          <p:cNvPr id="7" name="Рисунок 6" descr="косинусоида.о.з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83968" y="908720"/>
            <a:ext cx="3600000" cy="27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3779912" y="3717032"/>
            <a:ext cx="4405886" cy="369332"/>
          </a:xfrm>
          <a:prstGeom prst="rect">
            <a:avLst/>
          </a:prstGeom>
          <a:effectLst>
            <a:outerShdw blurRad="50800" dist="25000" dir="5400000" rotWithShape="0">
              <a:schemeClr val="accent4">
                <a:shade val="30000"/>
                <a:satMod val="150000"/>
                <a:alpha val="38000"/>
              </a:schemeClr>
            </a:outerShdw>
            <a:softEdge rad="635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3. </a:t>
            </a:r>
            <a:r>
              <a:rPr lang="ru-RU" dirty="0" err="1" smtClean="0">
                <a:latin typeface="Calibri" pitchFamily="34" charset="0"/>
              </a:rPr>
              <a:t>Нул</a:t>
            </a:r>
            <a:r>
              <a:rPr lang="uk-UA" dirty="0" smtClean="0">
                <a:latin typeface="Calibri" pitchFamily="34" charset="0"/>
              </a:rPr>
              <a:t>і функції – числа </a:t>
            </a:r>
            <a:r>
              <a:rPr lang="uk-UA" dirty="0" smtClean="0">
                <a:latin typeface="Calibri" pitchFamily="34" charset="0"/>
              </a:rPr>
              <a:t>виду 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uk-UA" dirty="0" smtClean="0">
                <a:latin typeface="Calibri" pitchFamily="34" charset="0"/>
              </a:rPr>
              <a:t>/2 + 2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n, n </a:t>
            </a:r>
            <a:r>
              <a:rPr lang="el-GR" dirty="0" smtClean="0">
                <a:latin typeface="Calibri" pitchFamily="34" charset="0"/>
              </a:rPr>
              <a:t>ϵ</a:t>
            </a:r>
            <a:r>
              <a:rPr lang="en-US" dirty="0" smtClean="0">
                <a:latin typeface="Calibri" pitchFamily="34" charset="0"/>
              </a:rPr>
              <a:t> Z</a:t>
            </a:r>
            <a:endParaRPr lang="ru-RU" dirty="0">
              <a:latin typeface="Calibri" pitchFamily="34" charset="0"/>
            </a:endParaRPr>
          </a:p>
        </p:txBody>
      </p:sp>
      <p:pic>
        <p:nvPicPr>
          <p:cNvPr id="10" name="Рисунок 9" descr="косинусоида.нули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83968" y="4158000"/>
            <a:ext cx="3600000" cy="27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custDataLst>
      <p:tags r:id="rId1"/>
    </p:custDataLst>
  </p:cSld>
  <p:clrMapOvr>
    <a:masterClrMapping/>
  </p:clrMapOvr>
  <p:transition advTm="15880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3" grpId="0" animBg="1"/>
      <p:bldP spid="6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60648"/>
            <a:ext cx="5043688" cy="923330"/>
          </a:xfrm>
          <a:prstGeom prst="rect">
            <a:avLst/>
          </a:prstGeom>
          <a:effectLst>
            <a:outerShdw blurRad="50800" dist="25000" dir="5400000" rotWithShape="0">
              <a:schemeClr val="accent4">
                <a:shade val="30000"/>
                <a:satMod val="150000"/>
                <a:alpha val="38000"/>
              </a:schemeClr>
            </a:outerShdw>
            <a:softEdge rad="635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4. </a:t>
            </a:r>
            <a:r>
              <a:rPr lang="uk-UA" dirty="0" smtClean="0">
                <a:latin typeface="Calibri" pitchFamily="34" charset="0"/>
              </a:rPr>
              <a:t>Проміжки </a:t>
            </a:r>
            <a:r>
              <a:rPr lang="uk-UA" dirty="0" err="1" smtClean="0">
                <a:latin typeface="Calibri" pitchFamily="34" charset="0"/>
              </a:rPr>
              <a:t>знакосталості</a:t>
            </a:r>
            <a:r>
              <a:rPr lang="uk-UA" dirty="0" smtClean="0">
                <a:latin typeface="Calibri" pitchFamily="34" charset="0"/>
              </a:rPr>
              <a:t>: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Calibri" pitchFamily="34" charset="0"/>
              </a:rPr>
              <a:t>cos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x &gt; 0 </a:t>
            </a:r>
            <a:r>
              <a:rPr lang="uk-UA" dirty="0" smtClean="0">
                <a:latin typeface="Calibri" pitchFamily="34" charset="0"/>
              </a:rPr>
              <a:t>на проміжках </a:t>
            </a:r>
            <a:r>
              <a:rPr lang="uk-UA" dirty="0" smtClean="0">
                <a:latin typeface="Calibri" pitchFamily="34" charset="0"/>
              </a:rPr>
              <a:t>(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/2+2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n; 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/2+2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n</a:t>
            </a:r>
            <a:r>
              <a:rPr lang="en-US" dirty="0" smtClean="0">
                <a:latin typeface="Calibri" pitchFamily="34" charset="0"/>
              </a:rPr>
              <a:t>) </a:t>
            </a:r>
            <a:r>
              <a:rPr lang="en-US" dirty="0" smtClean="0">
                <a:latin typeface="Calibri" pitchFamily="34" charset="0"/>
              </a:rPr>
              <a:t>n </a:t>
            </a:r>
            <a:r>
              <a:rPr lang="el-GR" dirty="0" smtClean="0">
                <a:latin typeface="Calibri" pitchFamily="34" charset="0"/>
              </a:rPr>
              <a:t>ϵ</a:t>
            </a:r>
            <a:r>
              <a:rPr lang="en-US" dirty="0" smtClean="0">
                <a:latin typeface="Calibri" pitchFamily="34" charset="0"/>
              </a:rPr>
              <a:t> Z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Calibri" pitchFamily="34" charset="0"/>
              </a:rPr>
              <a:t>cos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x </a:t>
            </a:r>
            <a:r>
              <a:rPr lang="en-US" dirty="0" smtClean="0">
                <a:latin typeface="Calibri" pitchFamily="34" charset="0"/>
              </a:rPr>
              <a:t>&lt;</a:t>
            </a:r>
            <a:r>
              <a:rPr lang="uk-UA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0 </a:t>
            </a:r>
            <a:r>
              <a:rPr lang="uk-UA" dirty="0" smtClean="0">
                <a:latin typeface="Calibri" pitchFamily="34" charset="0"/>
              </a:rPr>
              <a:t>на проміжках</a:t>
            </a:r>
            <a:r>
              <a:rPr lang="en-US" dirty="0" smtClean="0">
                <a:latin typeface="Calibri" pitchFamily="34" charset="0"/>
              </a:rPr>
              <a:t> (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/2+2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n; 3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/2+2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n</a:t>
            </a:r>
            <a:r>
              <a:rPr lang="en-US" dirty="0" smtClean="0">
                <a:latin typeface="Calibri" pitchFamily="34" charset="0"/>
              </a:rPr>
              <a:t>), </a:t>
            </a:r>
            <a:r>
              <a:rPr lang="en-US" dirty="0" smtClean="0">
                <a:latin typeface="Calibri" pitchFamily="34" charset="0"/>
              </a:rPr>
              <a:t>n </a:t>
            </a:r>
            <a:r>
              <a:rPr lang="el-GR" dirty="0" smtClean="0">
                <a:latin typeface="Calibri" pitchFamily="34" charset="0"/>
              </a:rPr>
              <a:t>ϵ</a:t>
            </a:r>
            <a:r>
              <a:rPr lang="en-US" dirty="0" smtClean="0">
                <a:latin typeface="Calibri" pitchFamily="34" charset="0"/>
              </a:rPr>
              <a:t> Z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48064" y="2564904"/>
            <a:ext cx="2432076" cy="1477328"/>
          </a:xfrm>
          <a:prstGeom prst="rect">
            <a:avLst/>
          </a:prstGeom>
          <a:effectLst>
            <a:outerShdw blurRad="50800" dist="25000" dir="5400000" rotWithShape="0">
              <a:schemeClr val="accent4">
                <a:shade val="30000"/>
                <a:satMod val="150000"/>
                <a:alpha val="38000"/>
              </a:schemeClr>
            </a:outerShdw>
            <a:softEdge rad="635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latin typeface="Calibri" pitchFamily="34" charset="0"/>
              </a:rPr>
              <a:t>5</a:t>
            </a:r>
            <a:r>
              <a:rPr lang="ru-RU" dirty="0" smtClean="0">
                <a:latin typeface="Calibri" pitchFamily="34" charset="0"/>
              </a:rPr>
              <a:t>. </a:t>
            </a:r>
            <a:r>
              <a:rPr lang="ru-RU" dirty="0" err="1" smtClean="0">
                <a:latin typeface="Calibri" pitchFamily="34" charset="0"/>
              </a:rPr>
              <a:t>Зро</a:t>
            </a:r>
            <a:r>
              <a:rPr lang="uk-UA" dirty="0" err="1" smtClean="0">
                <a:latin typeface="Calibri" pitchFamily="34" charset="0"/>
              </a:rPr>
              <a:t>стання</a:t>
            </a:r>
            <a:r>
              <a:rPr lang="uk-UA" dirty="0" smtClean="0">
                <a:latin typeface="Calibri" pitchFamily="34" charset="0"/>
              </a:rPr>
              <a:t>/спадання</a:t>
            </a:r>
            <a:endParaRPr lang="ru-RU" dirty="0" smtClean="0">
              <a:latin typeface="Calibri" pitchFamily="34" charset="0"/>
            </a:endParaRPr>
          </a:p>
          <a:p>
            <a:r>
              <a:rPr lang="ru-RU" dirty="0" smtClean="0">
                <a:latin typeface="Calibri" pitchFamily="34" charset="0"/>
              </a:rPr>
              <a:t>–</a:t>
            </a:r>
            <a:r>
              <a:rPr lang="uk-UA" dirty="0" smtClean="0">
                <a:latin typeface="Calibri" pitchFamily="34" charset="0"/>
              </a:rPr>
              <a:t>зростає на проміжках</a:t>
            </a:r>
            <a:endParaRPr lang="en-US" dirty="0" smtClean="0">
              <a:latin typeface="Calibri" pitchFamily="34" charset="0"/>
            </a:endParaRPr>
          </a:p>
          <a:p>
            <a:r>
              <a:rPr lang="uk-UA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[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+2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n; 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+2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n </a:t>
            </a:r>
            <a:r>
              <a:rPr lang="en-US" dirty="0" smtClean="0">
                <a:latin typeface="Calibri" pitchFamily="34" charset="0"/>
              </a:rPr>
              <a:t>], n </a:t>
            </a:r>
            <a:r>
              <a:rPr lang="el-GR" dirty="0" smtClean="0">
                <a:latin typeface="Calibri" pitchFamily="34" charset="0"/>
              </a:rPr>
              <a:t>ϵ</a:t>
            </a:r>
            <a:r>
              <a:rPr lang="en-US" dirty="0" smtClean="0">
                <a:latin typeface="Calibri" pitchFamily="34" charset="0"/>
              </a:rPr>
              <a:t> Z</a:t>
            </a:r>
            <a:endParaRPr lang="uk-UA" dirty="0" smtClean="0">
              <a:latin typeface="Calibri" pitchFamily="34" charset="0"/>
            </a:endParaRPr>
          </a:p>
          <a:p>
            <a:pPr>
              <a:buFontTx/>
              <a:buChar char="-"/>
            </a:pPr>
            <a:r>
              <a:rPr lang="uk-UA" dirty="0" smtClean="0">
                <a:latin typeface="Calibri" pitchFamily="34" charset="0"/>
              </a:rPr>
              <a:t>спадає на проміжках</a:t>
            </a:r>
          </a:p>
          <a:p>
            <a:r>
              <a:rPr lang="uk-UA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[</a:t>
            </a:r>
            <a:r>
              <a:rPr lang="uk-UA" dirty="0" smtClean="0">
                <a:latin typeface="Calibri" pitchFamily="34" charset="0"/>
              </a:rPr>
              <a:t>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n; 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+2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n], </a:t>
            </a:r>
            <a:r>
              <a:rPr lang="en-US" dirty="0" smtClean="0">
                <a:latin typeface="Calibri" pitchFamily="34" charset="0"/>
              </a:rPr>
              <a:t>n </a:t>
            </a:r>
            <a:r>
              <a:rPr lang="el-GR" dirty="0" smtClean="0">
                <a:latin typeface="Calibri" pitchFamily="34" charset="0"/>
              </a:rPr>
              <a:t>ϵ</a:t>
            </a:r>
            <a:r>
              <a:rPr lang="en-US" dirty="0" smtClean="0">
                <a:latin typeface="Calibri" pitchFamily="34" charset="0"/>
              </a:rPr>
              <a:t> Z</a:t>
            </a:r>
            <a:endParaRPr lang="ru-RU" dirty="0">
              <a:latin typeface="Calibri" pitchFamily="34" charset="0"/>
            </a:endParaRPr>
          </a:p>
        </p:txBody>
      </p:sp>
      <p:pic>
        <p:nvPicPr>
          <p:cNvPr id="7" name="Рисунок 6" descr="косинусоида.п.з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1268760"/>
            <a:ext cx="3600000" cy="27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косинусоида.з.с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9992" y="4158000"/>
            <a:ext cx="3600000" cy="27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620688"/>
            <a:ext cx="2301592" cy="923330"/>
          </a:xfrm>
          <a:prstGeom prst="rect">
            <a:avLst/>
          </a:prstGeom>
          <a:effectLst>
            <a:outerShdw blurRad="50800" dist="25000" dir="5400000" rotWithShape="0">
              <a:schemeClr val="accent4">
                <a:shade val="30000"/>
                <a:satMod val="150000"/>
                <a:alpha val="38000"/>
              </a:schemeClr>
            </a:outerShdw>
            <a:softEdge rad="635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latin typeface="Calibri" pitchFamily="34" charset="0"/>
              </a:rPr>
              <a:t>6</a:t>
            </a:r>
            <a:r>
              <a:rPr lang="ru-RU" dirty="0" smtClean="0">
                <a:latin typeface="Calibri" pitchFamily="34" charset="0"/>
              </a:rPr>
              <a:t>. </a:t>
            </a:r>
            <a:r>
              <a:rPr lang="ru-RU" dirty="0" err="1" smtClean="0">
                <a:latin typeface="Calibri" pitchFamily="34" charset="0"/>
              </a:rPr>
              <a:t>Функц</a:t>
            </a:r>
            <a:r>
              <a:rPr lang="uk-UA" dirty="0" err="1" smtClean="0">
                <a:latin typeface="Calibri" pitchFamily="34" charset="0"/>
              </a:rPr>
              <a:t>ія</a:t>
            </a:r>
            <a:r>
              <a:rPr lang="uk-UA" dirty="0" smtClean="0">
                <a:latin typeface="Calibri" pitchFamily="34" charset="0"/>
              </a:rPr>
              <a:t> парна:</a:t>
            </a:r>
          </a:p>
          <a:p>
            <a:r>
              <a:rPr lang="en-US" dirty="0" smtClean="0">
                <a:latin typeface="Calibri" pitchFamily="34" charset="0"/>
              </a:rPr>
              <a:t>f</a:t>
            </a:r>
            <a:r>
              <a:rPr lang="en-US" dirty="0" smtClean="0">
                <a:latin typeface="Calibri" pitchFamily="34" charset="0"/>
              </a:rPr>
              <a:t>(x)=</a:t>
            </a:r>
            <a:r>
              <a:rPr lang="en-US" dirty="0" err="1" smtClean="0">
                <a:latin typeface="Calibri" pitchFamily="34" charset="0"/>
              </a:rPr>
              <a:t>cos</a:t>
            </a:r>
            <a:r>
              <a:rPr lang="en-US" dirty="0" smtClean="0">
                <a:latin typeface="Calibri" pitchFamily="34" charset="0"/>
              </a:rPr>
              <a:t> x</a:t>
            </a:r>
          </a:p>
          <a:p>
            <a:r>
              <a:rPr lang="en-US" dirty="0" smtClean="0">
                <a:latin typeface="Calibri" pitchFamily="34" charset="0"/>
              </a:rPr>
              <a:t>f(-x)=</a:t>
            </a:r>
            <a:r>
              <a:rPr lang="en-US" dirty="0" err="1" smtClean="0">
                <a:latin typeface="Calibri" pitchFamily="34" charset="0"/>
              </a:rPr>
              <a:t>cos</a:t>
            </a:r>
            <a:r>
              <a:rPr lang="en-US" dirty="0" smtClean="0">
                <a:latin typeface="Calibri" pitchFamily="34" charset="0"/>
              </a:rPr>
              <a:t>(-x)=</a:t>
            </a:r>
            <a:r>
              <a:rPr lang="en-US" dirty="0" err="1" smtClean="0">
                <a:latin typeface="Calibri" pitchFamily="34" charset="0"/>
              </a:rPr>
              <a:t>cos</a:t>
            </a:r>
            <a:r>
              <a:rPr lang="en-US" dirty="0" smtClean="0">
                <a:latin typeface="Calibri" pitchFamily="34" charset="0"/>
              </a:rPr>
              <a:t> x=f(x)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95936" y="908720"/>
            <a:ext cx="3816424" cy="1477328"/>
          </a:xfrm>
          <a:prstGeom prst="rect">
            <a:avLst/>
          </a:prstGeom>
          <a:effectLst>
            <a:outerShdw blurRad="50800" dist="25000" dir="5400000" rotWithShape="0">
              <a:schemeClr val="accent4">
                <a:shade val="30000"/>
                <a:satMod val="150000"/>
                <a:alpha val="38000"/>
              </a:schemeClr>
            </a:outerShdw>
            <a:softEdge rad="635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7. </a:t>
            </a:r>
            <a:r>
              <a:rPr lang="ru-RU" dirty="0" err="1" smtClean="0">
                <a:latin typeface="Calibri" pitchFamily="34" charset="0"/>
              </a:rPr>
              <a:t>Найб</a:t>
            </a:r>
            <a:r>
              <a:rPr lang="uk-UA" dirty="0" smtClean="0">
                <a:latin typeface="Calibri" pitchFamily="34" charset="0"/>
              </a:rPr>
              <a:t>і</a:t>
            </a:r>
            <a:r>
              <a:rPr lang="ru-RU" dirty="0" err="1" smtClean="0">
                <a:latin typeface="Calibri" pitchFamily="34" charset="0"/>
              </a:rPr>
              <a:t>льше</a:t>
            </a:r>
            <a:r>
              <a:rPr lang="ru-RU" dirty="0" smtClean="0">
                <a:latin typeface="Calibri" pitchFamily="34" charset="0"/>
              </a:rPr>
              <a:t>/</a:t>
            </a:r>
            <a:r>
              <a:rPr lang="ru-RU" dirty="0" err="1" smtClean="0">
                <a:latin typeface="Calibri" pitchFamily="34" charset="0"/>
              </a:rPr>
              <a:t>найменше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значення</a:t>
            </a:r>
            <a:endParaRPr lang="ru-RU" dirty="0" smtClean="0">
              <a:latin typeface="Calibri" pitchFamily="34" charset="0"/>
            </a:endParaRPr>
          </a:p>
          <a:p>
            <a:pPr>
              <a:buFontTx/>
              <a:buChar char="-"/>
            </a:pPr>
            <a:r>
              <a:rPr lang="ru-RU" dirty="0" err="1" smtClean="0">
                <a:latin typeface="Calibri" pitchFamily="34" charset="0"/>
              </a:rPr>
              <a:t>значення</a:t>
            </a:r>
            <a:r>
              <a:rPr lang="ru-RU" dirty="0" smtClean="0">
                <a:latin typeface="Calibri" pitchFamily="34" charset="0"/>
              </a:rPr>
              <a:t> 1 </a:t>
            </a:r>
            <a:r>
              <a:rPr lang="ru-RU" dirty="0" err="1" smtClean="0">
                <a:latin typeface="Calibri" pitchFamily="34" charset="0"/>
              </a:rPr>
              <a:t>функція</a:t>
            </a:r>
            <a:r>
              <a:rPr lang="ru-RU" dirty="0" smtClean="0">
                <a:latin typeface="Calibri" pitchFamily="34" charset="0"/>
              </a:rPr>
              <a:t> </a:t>
            </a:r>
            <a:r>
              <a:rPr lang="ru-RU" dirty="0" err="1" smtClean="0">
                <a:latin typeface="Calibri" pitchFamily="34" charset="0"/>
              </a:rPr>
              <a:t>набуває</a:t>
            </a:r>
            <a:r>
              <a:rPr lang="ru-RU" dirty="0" smtClean="0">
                <a:latin typeface="Calibri" pitchFamily="34" charset="0"/>
              </a:rPr>
              <a:t> </a:t>
            </a:r>
          </a:p>
          <a:p>
            <a:r>
              <a:rPr lang="ru-RU" dirty="0" smtClean="0">
                <a:latin typeface="Calibri" pitchFamily="34" charset="0"/>
              </a:rPr>
              <a:t>в точках виду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n, </a:t>
            </a:r>
            <a:r>
              <a:rPr lang="en-US" dirty="0" smtClean="0">
                <a:latin typeface="Calibri" pitchFamily="34" charset="0"/>
              </a:rPr>
              <a:t>n </a:t>
            </a:r>
            <a:r>
              <a:rPr lang="el-GR" dirty="0" smtClean="0">
                <a:latin typeface="Calibri" pitchFamily="34" charset="0"/>
              </a:rPr>
              <a:t>ϵ</a:t>
            </a:r>
            <a:r>
              <a:rPr lang="en-US" dirty="0" smtClean="0">
                <a:latin typeface="Calibri" pitchFamily="34" charset="0"/>
              </a:rPr>
              <a:t> Z</a:t>
            </a:r>
            <a:r>
              <a:rPr lang="ru-RU" dirty="0" smtClean="0">
                <a:latin typeface="Calibri" pitchFamily="34" charset="0"/>
              </a:rPr>
              <a:t> </a:t>
            </a:r>
          </a:p>
          <a:p>
            <a:r>
              <a:rPr lang="uk-UA" dirty="0" err="1" smtClean="0">
                <a:latin typeface="Calibri" pitchFamily="34" charset="0"/>
              </a:rPr>
              <a:t>-значення</a:t>
            </a:r>
            <a:r>
              <a:rPr lang="uk-UA" dirty="0" smtClean="0">
                <a:latin typeface="Calibri" pitchFamily="34" charset="0"/>
              </a:rPr>
              <a:t> -1 функція набуває </a:t>
            </a:r>
          </a:p>
          <a:p>
            <a:r>
              <a:rPr lang="uk-UA" dirty="0" smtClean="0">
                <a:latin typeface="Calibri" pitchFamily="34" charset="0"/>
              </a:rPr>
              <a:t>в</a:t>
            </a:r>
            <a:r>
              <a:rPr lang="uk-UA" dirty="0" smtClean="0">
                <a:latin typeface="Calibri" pitchFamily="34" charset="0"/>
              </a:rPr>
              <a:t> точках виду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+2</a:t>
            </a:r>
            <a:r>
              <a:rPr lang="el-GR" dirty="0" smtClean="0">
                <a:latin typeface="Calibri" pitchFamily="34" charset="0"/>
              </a:rPr>
              <a:t>π</a:t>
            </a:r>
            <a:r>
              <a:rPr lang="en-US" dirty="0" smtClean="0">
                <a:latin typeface="Calibri" pitchFamily="34" charset="0"/>
              </a:rPr>
              <a:t>n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en-US" dirty="0" smtClean="0">
                <a:latin typeface="Calibri" pitchFamily="34" charset="0"/>
              </a:rPr>
              <a:t>n </a:t>
            </a:r>
            <a:r>
              <a:rPr lang="el-GR" dirty="0" smtClean="0">
                <a:latin typeface="Calibri" pitchFamily="34" charset="0"/>
              </a:rPr>
              <a:t>ϵ</a:t>
            </a:r>
            <a:r>
              <a:rPr lang="en-US" dirty="0" smtClean="0">
                <a:latin typeface="Calibri" pitchFamily="34" charset="0"/>
              </a:rPr>
              <a:t> Z</a:t>
            </a:r>
            <a:endParaRPr lang="ru-RU" dirty="0">
              <a:latin typeface="Calibri" pitchFamily="34" charset="0"/>
            </a:endParaRPr>
          </a:p>
        </p:txBody>
      </p:sp>
      <p:pic>
        <p:nvPicPr>
          <p:cNvPr id="7" name="Рисунок 6" descr="косинусоид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556792"/>
            <a:ext cx="3600000" cy="27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косинусоида.н.и.н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39952" y="2420888"/>
            <a:ext cx="3600000" cy="27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|0.8|1.1|1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.5|1.5|1.2|1.6|1.7|1.3|1.5|1.2|3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.1|1.4|1.4|1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.4|1.4|1.1|1.2|1.9|1.6|1.6|1.5|1.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581</TotalTime>
  <Words>376</Words>
  <Application>Microsoft Office PowerPoint</Application>
  <PresentationFormat>Экран (4:3)</PresentationFormat>
  <Paragraphs>49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Презентація на тему: “Тригонометричні функції: y=sinx, y=cosx”</vt:lpstr>
      <vt:lpstr>Функція y=sin x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Призентація на тему: “Тригонометричні функції: y=sinx, y=cosx”</dc:title>
  <dc:creator>ANYA</dc:creator>
  <cp:lastModifiedBy>ANYA</cp:lastModifiedBy>
  <cp:revision>60</cp:revision>
  <dcterms:created xsi:type="dcterms:W3CDTF">2013-02-09T17:07:26Z</dcterms:created>
  <dcterms:modified xsi:type="dcterms:W3CDTF">2013-03-28T20:28:29Z</dcterms:modified>
</cp:coreProperties>
</file>