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BDCF"/>
    <a:srgbClr val="D40B06"/>
    <a:srgbClr val="CF0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1" y="-4803"/>
            <a:ext cx="9144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19197"/>
            <a:ext cx="4191000" cy="381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2705" y="116632"/>
            <a:ext cx="8448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err="1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Методи</a:t>
            </a:r>
            <a:r>
              <a:rPr lang="ru-RU" sz="4000" dirty="0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розв</a:t>
            </a:r>
            <a:r>
              <a:rPr lang="en-US" sz="4000" dirty="0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’</a:t>
            </a:r>
            <a:r>
              <a:rPr lang="uk-UA" sz="4000" dirty="0" err="1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язування</a:t>
            </a:r>
            <a:r>
              <a:rPr lang="uk-UA" sz="4000" dirty="0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</a:rPr>
              <a:t> задач</a:t>
            </a:r>
            <a:endParaRPr lang="ru-RU" sz="4000" dirty="0">
              <a:solidFill>
                <a:srgbClr val="0070C0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08104" y="3480063"/>
            <a:ext cx="31293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F0F21"/>
                </a:solidFill>
                <a:latin typeface="Monotype Corsiva" pitchFamily="66" charset="0"/>
              </a:rPr>
              <a:t>Роботу </a:t>
            </a:r>
            <a:r>
              <a:rPr lang="ru-RU" sz="2800" dirty="0" err="1" smtClean="0">
                <a:solidFill>
                  <a:srgbClr val="CF0F21"/>
                </a:solidFill>
                <a:latin typeface="Monotype Corsiva" pitchFamily="66" charset="0"/>
              </a:rPr>
              <a:t>підготувала</a:t>
            </a:r>
            <a:endParaRPr lang="ru-RU" sz="2800" dirty="0" smtClean="0">
              <a:solidFill>
                <a:srgbClr val="CF0F21"/>
              </a:solidFill>
              <a:latin typeface="Monotype Corsiva" pitchFamily="66" charset="0"/>
            </a:endParaRPr>
          </a:p>
          <a:p>
            <a:pPr algn="ctr"/>
            <a:r>
              <a:rPr lang="ru-RU" sz="2800" dirty="0" err="1" smtClean="0">
                <a:solidFill>
                  <a:srgbClr val="CF0F21"/>
                </a:solidFill>
                <a:latin typeface="Monotype Corsiva" pitchFamily="66" charset="0"/>
              </a:rPr>
              <a:t>учениця</a:t>
            </a:r>
            <a:r>
              <a:rPr lang="ru-RU" sz="2800" dirty="0" smtClean="0">
                <a:solidFill>
                  <a:srgbClr val="CF0F21"/>
                </a:solidFill>
                <a:latin typeface="Monotype Corsiva" pitchFamily="66" charset="0"/>
              </a:rPr>
              <a:t> 10 </a:t>
            </a:r>
            <a:r>
              <a:rPr lang="ru-RU" sz="2800" dirty="0" err="1" smtClean="0">
                <a:solidFill>
                  <a:srgbClr val="CF0F21"/>
                </a:solidFill>
                <a:latin typeface="Monotype Corsiva" pitchFamily="66" charset="0"/>
              </a:rPr>
              <a:t>класу</a:t>
            </a:r>
            <a:r>
              <a:rPr lang="ru-RU" sz="2800" dirty="0" smtClean="0">
                <a:solidFill>
                  <a:srgbClr val="CF0F21"/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CF0F21"/>
                </a:solidFill>
                <a:latin typeface="Monotype Corsiva" pitchFamily="66" charset="0"/>
              </a:rPr>
              <a:t>ЗОШ </a:t>
            </a:r>
            <a:r>
              <a:rPr lang="uk-UA" sz="2800" dirty="0" smtClean="0">
                <a:solidFill>
                  <a:srgbClr val="CF0F21"/>
                </a:solidFill>
                <a:latin typeface="Monotype Corsiva" pitchFamily="66" charset="0"/>
              </a:rPr>
              <a:t>І-ІІІ ст. №19</a:t>
            </a:r>
          </a:p>
          <a:p>
            <a:pPr algn="ctr"/>
            <a:r>
              <a:rPr lang="uk-UA" sz="2800" dirty="0" smtClean="0">
                <a:solidFill>
                  <a:srgbClr val="CF0F21"/>
                </a:solidFill>
                <a:latin typeface="Monotype Corsiva" pitchFamily="66" charset="0"/>
              </a:rPr>
              <a:t>м. Черкас</a:t>
            </a:r>
          </a:p>
          <a:p>
            <a:pPr algn="ctr"/>
            <a:r>
              <a:rPr lang="uk-UA" sz="2800" dirty="0" smtClean="0">
                <a:solidFill>
                  <a:srgbClr val="CF0F21"/>
                </a:solidFill>
                <a:latin typeface="Monotype Corsiva" pitchFamily="66" charset="0"/>
              </a:rPr>
              <a:t>Пономаренко Анжела</a:t>
            </a:r>
            <a:endParaRPr lang="ru-RU" sz="2800" dirty="0">
              <a:solidFill>
                <a:srgbClr val="CF0F2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5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50" y="5593"/>
            <a:ext cx="917084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2137" y="332655"/>
            <a:ext cx="62728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rgbClr val="D40B06"/>
                </a:solidFill>
                <a:latin typeface="Monotype Corsiva" pitchFamily="66" charset="0"/>
              </a:rPr>
              <a:t>Методи </a:t>
            </a:r>
            <a:r>
              <a:rPr lang="uk-UA" sz="4400" dirty="0" err="1" smtClean="0">
                <a:solidFill>
                  <a:srgbClr val="D40B06"/>
                </a:solidFill>
                <a:latin typeface="Monotype Corsiva" pitchFamily="66" charset="0"/>
              </a:rPr>
              <a:t>розв</a:t>
            </a:r>
            <a:r>
              <a:rPr lang="en-US" sz="4400" dirty="0" smtClean="0">
                <a:solidFill>
                  <a:srgbClr val="D40B06"/>
                </a:solidFill>
                <a:latin typeface="Monotype Corsiva" pitchFamily="66" charset="0"/>
              </a:rPr>
              <a:t>’</a:t>
            </a:r>
            <a:r>
              <a:rPr lang="uk-UA" sz="4400" dirty="0" err="1" smtClean="0">
                <a:solidFill>
                  <a:srgbClr val="D40B06"/>
                </a:solidFill>
                <a:latin typeface="Monotype Corsiva" pitchFamily="66" charset="0"/>
              </a:rPr>
              <a:t>язування</a:t>
            </a:r>
            <a:r>
              <a:rPr lang="uk-UA" sz="4400" dirty="0" smtClean="0">
                <a:solidFill>
                  <a:srgbClr val="D40B06"/>
                </a:solidFill>
                <a:latin typeface="Monotype Corsiva" pitchFamily="66" charset="0"/>
              </a:rPr>
              <a:t> задач</a:t>
            </a:r>
            <a:endParaRPr lang="ru-RU" sz="4400" dirty="0">
              <a:solidFill>
                <a:srgbClr val="D40B06"/>
              </a:solidFill>
              <a:latin typeface="Monotype Corsiva" pitchFamily="66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580112" y="978987"/>
            <a:ext cx="648072" cy="79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843808" y="978987"/>
            <a:ext cx="720080" cy="79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2852" y="1801854"/>
            <a:ext cx="308103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000" dirty="0" smtClean="0">
                <a:solidFill>
                  <a:srgbClr val="00B050"/>
                </a:solidFill>
              </a:rPr>
              <a:t>     За структурою: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800" dirty="0" smtClean="0"/>
              <a:t>синтетичний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800" dirty="0" smtClean="0"/>
              <a:t>аналітичний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800" dirty="0" smtClean="0"/>
              <a:t>від супротивного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355976" y="1772816"/>
            <a:ext cx="4151521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      </a:t>
            </a:r>
            <a:r>
              <a:rPr lang="uk-UA" sz="3000" dirty="0" smtClean="0">
                <a:solidFill>
                  <a:srgbClr val="00B050"/>
                </a:solidFill>
              </a:rPr>
              <a:t>За використанням </a:t>
            </a:r>
          </a:p>
          <a:p>
            <a:r>
              <a:rPr lang="uk-UA" sz="3000" dirty="0" smtClean="0">
                <a:solidFill>
                  <a:srgbClr val="00B050"/>
                </a:solidFill>
              </a:rPr>
              <a:t>математичного апарату: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dirty="0"/>
              <a:t>а</a:t>
            </a:r>
            <a:r>
              <a:rPr lang="uk-UA" sz="2800" dirty="0" smtClean="0"/>
              <a:t>лгебраїчний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dirty="0"/>
              <a:t>м</a:t>
            </a:r>
            <a:r>
              <a:rPr lang="uk-UA" sz="2800" dirty="0" smtClean="0"/>
              <a:t>етод координат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dirty="0"/>
              <a:t>в</a:t>
            </a:r>
            <a:r>
              <a:rPr lang="uk-UA" sz="2800" dirty="0" smtClean="0"/>
              <a:t>екторний</a:t>
            </a:r>
            <a:r>
              <a:rPr lang="ru-RU" sz="2800" dirty="0" smtClean="0"/>
              <a:t> метод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dirty="0"/>
              <a:t>м</a:t>
            </a:r>
            <a:r>
              <a:rPr lang="uk-UA" sz="2800" dirty="0" smtClean="0"/>
              <a:t>етод площ</a:t>
            </a:r>
          </a:p>
        </p:txBody>
      </p:sp>
    </p:spTree>
    <p:extLst>
      <p:ext uri="{BB962C8B-B14F-4D97-AF65-F5344CB8AC3E}">
        <p14:creationId xmlns:p14="http://schemas.microsoft.com/office/powerpoint/2010/main" val="339772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96" y="1125348"/>
            <a:ext cx="95065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Аналітичний метод передбачає застосування тотожних перетворень і співвідношень, отриманих на підставі відомих геометричних фактів. Такі перетворення, формули часто застосовуються без урахування взаємного розміщення фігур та їх елементів. </a:t>
            </a:r>
            <a:r>
              <a:rPr lang="uk-UA" sz="3600" dirty="0" err="1" smtClean="0"/>
              <a:t>Розв</a:t>
            </a:r>
            <a:r>
              <a:rPr lang="en-US" sz="3600" dirty="0" smtClean="0"/>
              <a:t>’</a:t>
            </a:r>
            <a:r>
              <a:rPr lang="uk-UA" sz="3600" dirty="0" err="1" smtClean="0"/>
              <a:t>язати</a:t>
            </a:r>
            <a:r>
              <a:rPr lang="uk-UA" sz="3600" dirty="0" smtClean="0"/>
              <a:t> задачі, використовуючи аналітичний метод,  досить часто можна без побудови рисунка.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749753" y="47758"/>
            <a:ext cx="56444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>
                <a:solidFill>
                  <a:srgbClr val="7030A0"/>
                </a:solidFill>
                <a:latin typeface="Monotype Corsiva" pitchFamily="66" charset="0"/>
              </a:rPr>
              <a:t>Аналітичний</a:t>
            </a:r>
            <a:r>
              <a:rPr lang="ru-RU" sz="5400" dirty="0">
                <a:solidFill>
                  <a:srgbClr val="7030A0"/>
                </a:solidFill>
                <a:latin typeface="Monotype Corsiva" pitchFamily="66" charset="0"/>
              </a:rPr>
              <a:t> метод </a:t>
            </a:r>
          </a:p>
        </p:txBody>
      </p:sp>
    </p:spTree>
    <p:extLst>
      <p:ext uri="{BB962C8B-B14F-4D97-AF65-F5344CB8AC3E}">
        <p14:creationId xmlns:p14="http://schemas.microsoft.com/office/powerpoint/2010/main" val="116838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36" y="1184136"/>
            <a:ext cx="91370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 smtClean="0"/>
              <a:t>Знайдіть</a:t>
            </a:r>
            <a:r>
              <a:rPr lang="ru-RU" sz="2400" dirty="0" smtClean="0"/>
              <a:t> </a:t>
            </a:r>
            <a:r>
              <a:rPr lang="ru-RU" sz="2400" dirty="0" err="1"/>
              <a:t>градусні</a:t>
            </a:r>
            <a:r>
              <a:rPr lang="ru-RU" sz="2400" dirty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 </a:t>
            </a:r>
            <a:r>
              <a:rPr lang="ru-RU" sz="2400" dirty="0" err="1"/>
              <a:t>суміжних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різниця</a:t>
            </a:r>
            <a:r>
              <a:rPr lang="ru-RU" sz="2400" dirty="0"/>
              <a:t> </a:t>
            </a:r>
            <a:r>
              <a:rPr lang="ru-RU" sz="2400" dirty="0" err="1"/>
              <a:t>їхніх</a:t>
            </a:r>
            <a:r>
              <a:rPr lang="ru-RU" sz="2400" dirty="0"/>
              <a:t> </a:t>
            </a:r>
            <a:r>
              <a:rPr lang="ru-RU" sz="2400" dirty="0" err="1"/>
              <a:t>градусних</a:t>
            </a:r>
            <a:r>
              <a:rPr lang="ru-RU" sz="2400" dirty="0"/>
              <a:t> </a:t>
            </a:r>
            <a:r>
              <a:rPr lang="ru-RU" sz="2400" dirty="0" err="1"/>
              <a:t>мір</a:t>
            </a:r>
            <a:r>
              <a:rPr lang="ru-RU" sz="2400" dirty="0"/>
              <a:t> </a:t>
            </a:r>
            <a:r>
              <a:rPr lang="ru-RU" sz="2400" dirty="0" err="1"/>
              <a:t>дорівнює</a:t>
            </a:r>
            <a:r>
              <a:rPr lang="ru-RU" sz="2400" dirty="0"/>
              <a:t> </a:t>
            </a:r>
            <a:r>
              <a:rPr lang="ru-RU" sz="2400" dirty="0" smtClean="0"/>
              <a:t>50</a:t>
            </a:r>
            <a:r>
              <a:rPr lang="en-US" sz="2400" dirty="0" smtClean="0"/>
              <a:t>°.</a:t>
            </a:r>
            <a:endParaRPr lang="en-US" sz="2400" dirty="0"/>
          </a:p>
          <a:p>
            <a:pPr algn="just"/>
            <a:r>
              <a:rPr lang="ru-RU" sz="2400" dirty="0" err="1"/>
              <a:t>Розв‘язання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/>
              <a:t>Нехай </a:t>
            </a:r>
            <a:r>
              <a:rPr lang="ru-RU" sz="2400" dirty="0" err="1"/>
              <a:t>градусні</a:t>
            </a:r>
            <a:r>
              <a:rPr lang="ru-RU" sz="2400" dirty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 </a:t>
            </a:r>
            <a:r>
              <a:rPr lang="ru-RU" sz="2400" dirty="0" err="1"/>
              <a:t>суміжних</a:t>
            </a:r>
            <a:r>
              <a:rPr lang="ru-RU" sz="2400" dirty="0"/>
              <a:t> </a:t>
            </a:r>
            <a:r>
              <a:rPr lang="ru-RU" sz="2400" dirty="0" err="1"/>
              <a:t>кутів</a:t>
            </a:r>
            <a:r>
              <a:rPr lang="ru-RU" sz="2400" dirty="0"/>
              <a:t> </a:t>
            </a:r>
            <a:r>
              <a:rPr lang="en-US" sz="2400" dirty="0"/>
              <a:t>x  </a:t>
            </a:r>
            <a:r>
              <a:rPr lang="ru-RU" sz="2400" dirty="0"/>
              <a:t>і у  (</a:t>
            </a:r>
            <a:r>
              <a:rPr lang="en-US" sz="2400" dirty="0"/>
              <a:t>x ˃y). </a:t>
            </a:r>
            <a:endParaRPr lang="uk-UA" sz="2400" dirty="0" smtClean="0"/>
          </a:p>
          <a:p>
            <a:pPr algn="just"/>
            <a:r>
              <a:rPr lang="ru-RU" sz="2400" dirty="0" err="1" smtClean="0"/>
              <a:t>Тоді</a:t>
            </a:r>
            <a:r>
              <a:rPr lang="ru-RU" sz="2400" dirty="0" smtClean="0"/>
              <a:t> </a:t>
            </a:r>
            <a:r>
              <a:rPr lang="ru-RU" sz="2400" dirty="0"/>
              <a:t>за теоремою про суму </a:t>
            </a:r>
            <a:r>
              <a:rPr lang="ru-RU" sz="2400" dirty="0" err="1"/>
              <a:t>суміжних</a:t>
            </a:r>
            <a:r>
              <a:rPr lang="ru-RU" sz="2400" dirty="0"/>
              <a:t> </a:t>
            </a:r>
            <a:r>
              <a:rPr lang="ru-RU" sz="2400" dirty="0" err="1"/>
              <a:t>кутів</a:t>
            </a:r>
            <a:r>
              <a:rPr lang="ru-RU" sz="2400" dirty="0"/>
              <a:t> </a:t>
            </a:r>
            <a:r>
              <a:rPr lang="ru-RU" sz="2400" dirty="0" err="1"/>
              <a:t>х+у</a:t>
            </a:r>
            <a:r>
              <a:rPr lang="ru-RU" sz="2400" dirty="0"/>
              <a:t> =50. 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Маємо</a:t>
            </a:r>
            <a:r>
              <a:rPr lang="ru-RU" sz="2400" dirty="0" smtClean="0"/>
              <a:t> </a:t>
            </a:r>
            <a:r>
              <a:rPr lang="ru-RU" sz="2400" dirty="0"/>
              <a:t>систему </a:t>
            </a:r>
            <a:r>
              <a:rPr lang="ru-RU" sz="2400" dirty="0" err="1"/>
              <a:t>рівнянь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/>
              <a:t>{</a:t>
            </a:r>
            <a:r>
              <a:rPr lang="ru-RU" sz="2400" dirty="0" err="1"/>
              <a:t>х+у</a:t>
            </a:r>
            <a:r>
              <a:rPr lang="ru-RU" sz="2400" dirty="0"/>
              <a:t> =180</a:t>
            </a:r>
          </a:p>
          <a:p>
            <a:pPr algn="just"/>
            <a:r>
              <a:rPr lang="ru-RU" sz="2400" dirty="0"/>
              <a:t>{х-у =50. </a:t>
            </a:r>
          </a:p>
          <a:p>
            <a:pPr algn="just"/>
            <a:r>
              <a:rPr lang="ru-RU" sz="2400" dirty="0" err="1"/>
              <a:t>Звідки</a:t>
            </a:r>
            <a:r>
              <a:rPr lang="ru-RU" sz="2400" dirty="0"/>
              <a:t> </a:t>
            </a:r>
          </a:p>
          <a:p>
            <a:pPr algn="just"/>
            <a:r>
              <a:rPr lang="ru-RU" sz="2400" dirty="0"/>
              <a:t>2х =230;</a:t>
            </a:r>
          </a:p>
          <a:p>
            <a:pPr algn="just"/>
            <a:r>
              <a:rPr lang="ru-RU" sz="2400" dirty="0"/>
              <a:t>х =115, у =65.</a:t>
            </a:r>
          </a:p>
          <a:p>
            <a:pPr algn="just"/>
            <a:r>
              <a:rPr lang="ru-RU" sz="2400" dirty="0" err="1"/>
              <a:t>Отже</a:t>
            </a:r>
            <a:r>
              <a:rPr lang="ru-RU" sz="2400" dirty="0"/>
              <a:t>, </a:t>
            </a:r>
            <a:r>
              <a:rPr lang="ru-RU" sz="2400" dirty="0" err="1"/>
              <a:t>градусні</a:t>
            </a:r>
            <a:r>
              <a:rPr lang="ru-RU" sz="2400" dirty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dirty="0" err="1"/>
              <a:t>кутів</a:t>
            </a:r>
            <a:r>
              <a:rPr lang="ru-RU" sz="2400" dirty="0"/>
              <a:t> </a:t>
            </a:r>
            <a:r>
              <a:rPr lang="ru-RU" sz="2400" dirty="0" smtClean="0"/>
              <a:t>115° </a:t>
            </a:r>
            <a:r>
              <a:rPr lang="ru-RU" sz="2400" dirty="0"/>
              <a:t>і </a:t>
            </a:r>
            <a:r>
              <a:rPr lang="ru-RU" sz="2400" dirty="0" smtClean="0"/>
              <a:t>65°.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07872" y="260648"/>
            <a:ext cx="23855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rgbClr val="FFFF00"/>
                </a:solidFill>
              </a:rPr>
              <a:t>Задача </a:t>
            </a:r>
            <a:r>
              <a:rPr lang="ru-RU" sz="4400" dirty="0" smtClean="0">
                <a:solidFill>
                  <a:srgbClr val="FFFF00"/>
                </a:solidFill>
              </a:rPr>
              <a:t>1 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5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77686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1704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92088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830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2105561"/>
            <a:ext cx="64059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dirty="0" smtClean="0">
                <a:solidFill>
                  <a:srgbClr val="FFFF00"/>
                </a:solidFill>
                <a:latin typeface="Monotype Corsiva" pitchFamily="66" charset="0"/>
              </a:rPr>
              <a:t>Дякую за увагу!</a:t>
            </a:r>
            <a:endParaRPr lang="ru-RU" sz="8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53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178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livvson-3</dc:creator>
  <cp:lastModifiedBy>livvson-3</cp:lastModifiedBy>
  <cp:revision>9</cp:revision>
  <dcterms:created xsi:type="dcterms:W3CDTF">2013-09-15T18:50:06Z</dcterms:created>
  <dcterms:modified xsi:type="dcterms:W3CDTF">2013-09-16T19:30:18Z</dcterms:modified>
</cp:coreProperties>
</file>