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71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93-DEFA-47E5-AFD6-38A165F0BAFA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44953-0CB6-4D62-9FF6-2DEACE345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93-DEFA-47E5-AFD6-38A165F0BAFA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44953-0CB6-4D62-9FF6-2DEACE345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93-DEFA-47E5-AFD6-38A165F0BAFA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44953-0CB6-4D62-9FF6-2DEACE345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93-DEFA-47E5-AFD6-38A165F0BAFA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44953-0CB6-4D62-9FF6-2DEACE345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93-DEFA-47E5-AFD6-38A165F0BAFA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44953-0CB6-4D62-9FF6-2DEACE345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93-DEFA-47E5-AFD6-38A165F0BAFA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44953-0CB6-4D62-9FF6-2DEACE345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93-DEFA-47E5-AFD6-38A165F0BAFA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44953-0CB6-4D62-9FF6-2DEACE345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93-DEFA-47E5-AFD6-38A165F0BAFA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44953-0CB6-4D62-9FF6-2DEACE345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93-DEFA-47E5-AFD6-38A165F0BAFA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44953-0CB6-4D62-9FF6-2DEACE345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93-DEFA-47E5-AFD6-38A165F0BAFA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44953-0CB6-4D62-9FF6-2DEACE345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93-DEFA-47E5-AFD6-38A165F0BAFA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44953-0CB6-4D62-9FF6-2DEACE345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24993-DEFA-47E5-AFD6-38A165F0BAFA}" type="datetimeFigureOut">
              <a:rPr lang="ru-RU" smtClean="0"/>
              <a:pPr/>
              <a:t>14.06.2013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44953-0CB6-4D62-9FF6-2DEACE345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988840"/>
            <a:ext cx="6118448" cy="1470025"/>
          </a:xfrm>
        </p:spPr>
        <p:txBody>
          <a:bodyPr/>
          <a:lstStyle/>
          <a:p>
            <a:r>
              <a:rPr lang="uk-UA" dirty="0" smtClean="0"/>
              <a:t>Геометрія 10 клас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Робота </a:t>
            </a:r>
          </a:p>
          <a:p>
            <a:pPr algn="l"/>
            <a:r>
              <a:rPr lang="ru-RU" sz="2400" dirty="0" err="1" smtClean="0">
                <a:solidFill>
                  <a:schemeClr val="tx1"/>
                </a:solidFill>
              </a:rPr>
              <a:t>у</a:t>
            </a:r>
            <a:r>
              <a:rPr lang="ru-RU" sz="2400" dirty="0" err="1" smtClean="0">
                <a:solidFill>
                  <a:schemeClr val="tx1"/>
                </a:solidFill>
              </a:rPr>
              <a:t>чениці</a:t>
            </a:r>
            <a:r>
              <a:rPr lang="ru-RU" sz="2400" dirty="0" smtClean="0">
                <a:solidFill>
                  <a:schemeClr val="tx1"/>
                </a:solidFill>
              </a:rPr>
              <a:t> 10-А </a:t>
            </a:r>
            <a:r>
              <a:rPr lang="ru-RU" sz="2400" dirty="0" err="1" smtClean="0">
                <a:solidFill>
                  <a:schemeClr val="tx1"/>
                </a:solidFill>
              </a:rPr>
              <a:t>класу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l"/>
            <a:r>
              <a:rPr lang="ru-RU" sz="2400" dirty="0" err="1" smtClean="0">
                <a:solidFill>
                  <a:schemeClr val="tx1"/>
                </a:solidFill>
              </a:rPr>
              <a:t>Баранюк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Надії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3845" y="0"/>
            <a:ext cx="3050156" cy="321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uk-UA" dirty="0" smtClean="0"/>
              <a:t>Трикутники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191278"/>
            <a:ext cx="3528392" cy="3666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40768"/>
            <a:ext cx="9107903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516216" cy="1143000"/>
          </a:xfrm>
        </p:spPr>
        <p:txBody>
          <a:bodyPr/>
          <a:lstStyle/>
          <a:p>
            <a:r>
              <a:rPr lang="uk-UA" dirty="0" smtClean="0"/>
              <a:t>Трикутник</a:t>
            </a:r>
            <a:endParaRPr lang="ru-RU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0888"/>
            <a:ext cx="8074918" cy="4191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4790" y="-1"/>
            <a:ext cx="2569210" cy="2492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рівності</a:t>
            </a:r>
            <a:r>
              <a:rPr lang="ru-RU" dirty="0" smtClean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подібності</a:t>
            </a:r>
            <a:r>
              <a:rPr lang="ru-RU" dirty="0"/>
              <a:t> </a:t>
            </a:r>
            <a:r>
              <a:rPr lang="ru-RU" dirty="0" err="1"/>
              <a:t>трикутників</a:t>
            </a:r>
            <a:endParaRPr lang="ru-RU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3"/>
            <a:ext cx="9144000" cy="5106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Означення</a:t>
            </a:r>
            <a:r>
              <a:rPr lang="ru-RU" dirty="0" smtClean="0"/>
              <a:t> </a:t>
            </a:r>
            <a:r>
              <a:rPr lang="ru-RU" dirty="0" err="1" smtClean="0"/>
              <a:t>вписаних</a:t>
            </a:r>
            <a:r>
              <a:rPr lang="ru-RU" dirty="0" smtClean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описа</a:t>
            </a:r>
            <a:r>
              <a:rPr lang="ru-RU" dirty="0"/>
              <a:t>-</a:t>
            </a:r>
            <a:br>
              <a:rPr lang="ru-RU" dirty="0"/>
            </a:br>
            <a:r>
              <a:rPr lang="ru-RU" dirty="0"/>
              <a:t>них </a:t>
            </a:r>
            <a:r>
              <a:rPr lang="ru-RU" dirty="0" err="1"/>
              <a:t>трикутників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endParaRPr lang="ru-RU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9097332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b="1" dirty="0" smtClean="0"/>
              <a:t>Паралелограм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6372200" cy="4785395"/>
          </a:xfrm>
        </p:spPr>
        <p:txBody>
          <a:bodyPr/>
          <a:lstStyle/>
          <a:p>
            <a:pPr>
              <a:buNone/>
            </a:pPr>
            <a:r>
              <a:rPr lang="ru-RU" dirty="0" err="1" smtClean="0"/>
              <a:t>Паралелограм</a:t>
            </a:r>
            <a:r>
              <a:rPr lang="en-US" dirty="0" smtClean="0"/>
              <a:t> </a:t>
            </a:r>
            <a:r>
              <a:rPr lang="en-US" i="1" dirty="0" smtClean="0"/>
              <a:t>ABCD </a:t>
            </a:r>
            <a:r>
              <a:rPr lang="en-US" i="1" dirty="0"/>
              <a:t>(</a:t>
            </a:r>
            <a:r>
              <a:rPr lang="ru-RU" i="1" dirty="0"/>
              <a:t>мал. 6):</a:t>
            </a:r>
          </a:p>
          <a:p>
            <a:pPr>
              <a:buNone/>
            </a:pPr>
            <a:r>
              <a:rPr lang="pt-BR" dirty="0"/>
              <a:t>1) </a:t>
            </a:r>
            <a:r>
              <a:rPr lang="pt-BR" i="1" dirty="0"/>
              <a:t>AD </a:t>
            </a:r>
            <a:r>
              <a:rPr lang="en-US" i="1" dirty="0" smtClean="0"/>
              <a:t>||</a:t>
            </a:r>
            <a:r>
              <a:rPr lang="pt-BR" i="1" dirty="0" smtClean="0"/>
              <a:t> </a:t>
            </a:r>
            <a:r>
              <a:rPr lang="pt-BR" i="1" dirty="0"/>
              <a:t>BC, AB </a:t>
            </a:r>
            <a:r>
              <a:rPr lang="pt-BR" i="1" dirty="0" smtClean="0"/>
              <a:t>|| </a:t>
            </a:r>
            <a:r>
              <a:rPr lang="pt-BR" i="1" dirty="0"/>
              <a:t>DC;</a:t>
            </a:r>
          </a:p>
          <a:p>
            <a:pPr>
              <a:buNone/>
            </a:pPr>
            <a:r>
              <a:rPr lang="de-DE" dirty="0"/>
              <a:t>2) </a:t>
            </a:r>
            <a:r>
              <a:rPr lang="de-DE" i="1" dirty="0"/>
              <a:t>AD = BC, AB = DC;</a:t>
            </a:r>
          </a:p>
          <a:p>
            <a:pPr>
              <a:buNone/>
            </a:pPr>
            <a:r>
              <a:rPr lang="pt-BR" dirty="0"/>
              <a:t>3) ∠ </a:t>
            </a:r>
            <a:r>
              <a:rPr lang="pt-BR" i="1" dirty="0"/>
              <a:t>A = ∠ C, ∠ B = ∠ D;</a:t>
            </a:r>
          </a:p>
          <a:p>
            <a:pPr>
              <a:buNone/>
            </a:pPr>
            <a:r>
              <a:rPr lang="pl-PL" dirty="0"/>
              <a:t>4) </a:t>
            </a:r>
            <a:r>
              <a:rPr lang="pl-PL" i="1" dirty="0"/>
              <a:t>AO = OC, BO = OD;</a:t>
            </a:r>
          </a:p>
          <a:p>
            <a:pPr>
              <a:buNone/>
            </a:pPr>
            <a:r>
              <a:rPr lang="pt-BR" dirty="0"/>
              <a:t>5) ∠ </a:t>
            </a:r>
            <a:r>
              <a:rPr lang="pt-BR" i="1" dirty="0"/>
              <a:t>A + ∠ B = 180°, ∠ A + ∠ D = 180°.</a:t>
            </a:r>
          </a:p>
          <a:p>
            <a:pPr>
              <a:buNone/>
            </a:pPr>
            <a:r>
              <a:rPr lang="ru-RU" dirty="0" err="1"/>
              <a:t>Площа</a:t>
            </a:r>
            <a:r>
              <a:rPr lang="ru-RU" dirty="0"/>
              <a:t> </a:t>
            </a:r>
            <a:r>
              <a:rPr lang="ru-RU" dirty="0" err="1"/>
              <a:t>паралелограма</a:t>
            </a:r>
            <a:r>
              <a:rPr lang="ru-RU" dirty="0"/>
              <a:t>: </a:t>
            </a:r>
            <a:r>
              <a:rPr lang="en-US" i="1" dirty="0"/>
              <a:t>S = ah.</a:t>
            </a:r>
            <a:endParaRPr lang="ru-RU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196752"/>
            <a:ext cx="3995936" cy="28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Прямокутник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8686800" cy="4713387"/>
          </a:xfrm>
        </p:spPr>
        <p:txBody>
          <a:bodyPr/>
          <a:lstStyle/>
          <a:p>
            <a:pPr>
              <a:buNone/>
            </a:pPr>
            <a:r>
              <a:rPr lang="ru-RU" dirty="0" err="1" smtClean="0"/>
              <a:t>Прямокутник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en-US" i="1" dirty="0"/>
              <a:t>ABCD (</a:t>
            </a:r>
            <a:r>
              <a:rPr lang="ru-RU" i="1" dirty="0"/>
              <a:t>мал. 7):</a:t>
            </a:r>
          </a:p>
          <a:p>
            <a:pPr>
              <a:buNone/>
            </a:pPr>
            <a:r>
              <a:rPr lang="ru-RU" dirty="0"/>
              <a:t>1)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паралелограма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2) ∠ </a:t>
            </a:r>
            <a:r>
              <a:rPr lang="ru-RU" i="1" dirty="0"/>
              <a:t>A = ∠ В = ∠ С = ∠ D = 90°;</a:t>
            </a:r>
          </a:p>
          <a:p>
            <a:pPr>
              <a:buNone/>
            </a:pPr>
            <a:r>
              <a:rPr lang="ru-RU" dirty="0"/>
              <a:t>3) </a:t>
            </a:r>
            <a:r>
              <a:rPr lang="ru-RU" i="1" dirty="0"/>
              <a:t>АС = В</a:t>
            </a:r>
            <a:r>
              <a:rPr lang="en-US" i="1" dirty="0"/>
              <a:t>D.</a:t>
            </a:r>
          </a:p>
          <a:p>
            <a:pPr>
              <a:buNone/>
            </a:pPr>
            <a:r>
              <a:rPr lang="ru-RU" dirty="0" err="1"/>
              <a:t>Площа</a:t>
            </a:r>
            <a:r>
              <a:rPr lang="ru-RU" dirty="0"/>
              <a:t> </a:t>
            </a:r>
            <a:r>
              <a:rPr lang="ru-RU" dirty="0" err="1"/>
              <a:t>прямокутника</a:t>
            </a:r>
            <a:r>
              <a:rPr lang="ru-RU" dirty="0"/>
              <a:t>: </a:t>
            </a:r>
            <a:r>
              <a:rPr lang="en-US" i="1" dirty="0"/>
              <a:t>S = ab.</a:t>
            </a:r>
            <a:endParaRPr lang="ru-RU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556792"/>
            <a:ext cx="3214752" cy="2561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uk-UA" dirty="0" smtClean="0"/>
              <a:t>Ромб</a:t>
            </a:r>
            <a:endParaRPr lang="ru-RU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358375"/>
            <a:ext cx="3563888" cy="437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1340768"/>
            <a:ext cx="5866297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Квадрат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3"/>
            <a:ext cx="8229600" cy="2016224"/>
          </a:xfrm>
        </p:spPr>
        <p:txBody>
          <a:bodyPr/>
          <a:lstStyle/>
          <a:p>
            <a:pPr marL="0" indent="355600">
              <a:buNone/>
            </a:pPr>
            <a:r>
              <a:rPr lang="ru-RU" dirty="0"/>
              <a:t>Квадрат </a:t>
            </a:r>
            <a:r>
              <a:rPr lang="ru-RU" i="1" dirty="0"/>
              <a:t>ABCD (мал. 9): </a:t>
            </a:r>
            <a:r>
              <a:rPr lang="ru-RU" i="1" dirty="0" err="1" smtClean="0"/>
              <a:t>усі</a:t>
            </a:r>
            <a:r>
              <a:rPr lang="ru-RU" i="1" dirty="0" smtClean="0"/>
              <a:t> </a:t>
            </a:r>
            <a:r>
              <a:rPr lang="ru-RU" i="1" dirty="0" err="1" smtClean="0"/>
              <a:t>властивості</a:t>
            </a:r>
            <a:r>
              <a:rPr lang="ru-RU" i="1" dirty="0" smtClean="0"/>
              <a:t> </a:t>
            </a:r>
            <a:r>
              <a:rPr lang="ru-RU" dirty="0" err="1" smtClean="0"/>
              <a:t>паралелограма</a:t>
            </a:r>
            <a:r>
              <a:rPr lang="ru-RU" dirty="0"/>
              <a:t>, </a:t>
            </a:r>
            <a:r>
              <a:rPr lang="ru-RU" dirty="0" err="1"/>
              <a:t>прямокутника</a:t>
            </a:r>
            <a:r>
              <a:rPr lang="ru-RU" dirty="0"/>
              <a:t>, ромба.</a:t>
            </a:r>
          </a:p>
          <a:p>
            <a:pPr marL="0" indent="355600">
              <a:buNone/>
            </a:pPr>
            <a:r>
              <a:rPr lang="ru-RU" dirty="0" err="1"/>
              <a:t>Площа</a:t>
            </a:r>
            <a:r>
              <a:rPr lang="ru-RU" dirty="0"/>
              <a:t> квадрата: </a:t>
            </a:r>
            <a:r>
              <a:rPr lang="en-US" i="1" dirty="0"/>
              <a:t>S = a</a:t>
            </a:r>
            <a:r>
              <a:rPr lang="en-US" i="1" baseline="30000" dirty="0"/>
              <a:t>2</a:t>
            </a:r>
            <a:r>
              <a:rPr lang="en-US" i="1" dirty="0"/>
              <a:t>.</a:t>
            </a:r>
            <a:endParaRPr lang="ru-RU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59" y="2852936"/>
            <a:ext cx="3744995" cy="4005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uk-UA" dirty="0" smtClean="0"/>
              <a:t>Трапеція</a:t>
            </a:r>
            <a:endParaRPr lang="ru-RU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052736"/>
            <a:ext cx="7445743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501009"/>
            <a:ext cx="4265356" cy="3356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Властивості вписаних і описаних</a:t>
            </a:r>
            <a:br>
              <a:rPr lang="uk-UA" b="1" dirty="0" smtClean="0"/>
            </a:br>
            <a:r>
              <a:rPr lang="uk-UA" b="1" dirty="0" smtClean="0"/>
              <a:t>чотирикутників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79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dirty="0" smtClean="0"/>
              <a:t>1) у вписаному чотирикутнику </a:t>
            </a:r>
            <a:r>
              <a:rPr lang="uk-UA" i="1" dirty="0" smtClean="0"/>
              <a:t>MNKP</a:t>
            </a:r>
          </a:p>
          <a:p>
            <a:pPr>
              <a:buNone/>
            </a:pPr>
            <a:r>
              <a:rPr lang="uk-UA" dirty="0" smtClean="0"/>
              <a:t>(мал. 11): ∠ </a:t>
            </a:r>
            <a:r>
              <a:rPr lang="uk-UA" i="1" dirty="0" smtClean="0"/>
              <a:t>M + ∠ P = 180°, ∠ N + ∠ K = 180°;</a:t>
            </a:r>
          </a:p>
          <a:p>
            <a:pPr>
              <a:buNone/>
            </a:pPr>
            <a:r>
              <a:rPr lang="uk-UA" dirty="0" smtClean="0"/>
              <a:t>2) в описаному чотирикутнику </a:t>
            </a:r>
            <a:r>
              <a:rPr lang="uk-UA" i="1" dirty="0" smtClean="0"/>
              <a:t>ABCD</a:t>
            </a:r>
          </a:p>
          <a:p>
            <a:pPr>
              <a:buNone/>
            </a:pPr>
            <a:r>
              <a:rPr lang="uk-UA" dirty="0" smtClean="0"/>
              <a:t>(мал. 11): </a:t>
            </a:r>
            <a:r>
              <a:rPr lang="uk-UA" i="1" dirty="0" smtClean="0"/>
              <a:t>AB + CD = AD + BC.</a:t>
            </a:r>
            <a:endParaRPr lang="uk-UA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828929"/>
            <a:ext cx="3491881" cy="4029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ПОВТОРЕННЯ</a:t>
            </a:r>
            <a:br>
              <a:rPr lang="ru-RU" b="1" dirty="0" smtClean="0"/>
            </a:br>
            <a:r>
              <a:rPr lang="ru-RU" b="1" dirty="0" smtClean="0"/>
              <a:t>КУРСУ ПЛАНІМЕТРІЇ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планіметрії</a:t>
            </a:r>
            <a:r>
              <a:rPr lang="ru-RU" dirty="0"/>
              <a:t>;</a:t>
            </a:r>
          </a:p>
          <a:p>
            <a:r>
              <a:rPr lang="ru-RU" dirty="0" err="1" smtClean="0"/>
              <a:t>аксіоми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твердження</a:t>
            </a:r>
            <a:r>
              <a:rPr lang="ru-RU" dirty="0"/>
              <a:t>, </a:t>
            </a:r>
            <a:r>
              <a:rPr lang="ru-RU" dirty="0" err="1"/>
              <a:t>істинність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endParaRPr lang="ru-RU" dirty="0"/>
          </a:p>
          <a:p>
            <a:r>
              <a:rPr lang="ru-RU" dirty="0" err="1"/>
              <a:t>приймають</a:t>
            </a:r>
            <a:r>
              <a:rPr lang="ru-RU" dirty="0"/>
              <a:t> без </a:t>
            </a:r>
            <a:r>
              <a:rPr lang="ru-RU" dirty="0" err="1"/>
              <a:t>доведень</a:t>
            </a:r>
            <a:r>
              <a:rPr lang="ru-RU" dirty="0"/>
              <a:t>;</a:t>
            </a:r>
          </a:p>
          <a:p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геометричних</a:t>
            </a:r>
            <a:r>
              <a:rPr lang="ru-RU" dirty="0"/>
              <a:t> </a:t>
            </a:r>
            <a:r>
              <a:rPr lang="ru-RU" dirty="0" err="1"/>
              <a:t>фігур</a:t>
            </a:r>
            <a:endParaRPr lang="ru-RU" dirty="0"/>
          </a:p>
          <a:p>
            <a:r>
              <a:rPr lang="ru-RU" dirty="0"/>
              <a:t>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;</a:t>
            </a:r>
          </a:p>
          <a:p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/>
              <a:t>розв’язування</a:t>
            </a:r>
            <a:r>
              <a:rPr lang="ru-RU" dirty="0"/>
              <a:t> </a:t>
            </a:r>
            <a:r>
              <a:rPr lang="ru-RU" dirty="0" err="1"/>
              <a:t>геометричних</a:t>
            </a:r>
            <a:r>
              <a:rPr lang="ru-RU" dirty="0"/>
              <a:t> задач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Многокутники</a:t>
            </a:r>
            <a:endParaRPr lang="ru-RU" dirty="0"/>
          </a:p>
        </p:txBody>
      </p:sp>
      <p:pic>
        <p:nvPicPr>
          <p:cNvPr id="2048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8424936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3689648"/>
            <a:ext cx="3168352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132855"/>
            <a:ext cx="3563888" cy="4041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Правильні</a:t>
            </a:r>
            <a:r>
              <a:rPr lang="ru-RU" b="1" dirty="0" smtClean="0"/>
              <a:t> </a:t>
            </a:r>
            <a:r>
              <a:rPr lang="ru-RU" b="1" dirty="0" err="1" smtClean="0"/>
              <a:t>многокутники</a:t>
            </a:r>
            <a:endParaRPr lang="ru-RU" dirty="0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1" y="1556792"/>
            <a:ext cx="5976665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ОПОРНІ ФАКТИ ПЛАНІМЕТРІЇ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7"/>
            <a:ext cx="8784976" cy="2664295"/>
          </a:xfrm>
        </p:spPr>
        <p:txBody>
          <a:bodyPr>
            <a:normAutofit fontScale="70000" lnSpcReduction="20000"/>
          </a:bodyPr>
          <a:lstStyle/>
          <a:p>
            <a:pPr marL="0" indent="355600">
              <a:buNone/>
            </a:pPr>
            <a:r>
              <a:rPr lang="uk-UA" dirty="0" smtClean="0"/>
              <a:t>В планіметрії </a:t>
            </a:r>
            <a:r>
              <a:rPr lang="uk-UA" i="1" dirty="0" smtClean="0"/>
              <a:t>основними фігурами є </a:t>
            </a:r>
            <a:r>
              <a:rPr lang="uk-UA" i="1" dirty="0" smtClean="0">
                <a:solidFill>
                  <a:srgbClr val="00B050"/>
                </a:solidFill>
              </a:rPr>
              <a:t>точка і пряма</a:t>
            </a:r>
            <a:r>
              <a:rPr lang="uk-UA" i="1" dirty="0" smtClean="0"/>
              <a:t>, а основними відношеннями – </a:t>
            </a:r>
            <a:r>
              <a:rPr lang="uk-UA" i="1" dirty="0" smtClean="0">
                <a:solidFill>
                  <a:srgbClr val="00B050"/>
                </a:solidFill>
              </a:rPr>
              <a:t>«належати», «лежати між», «накладання».</a:t>
            </a:r>
          </a:p>
          <a:p>
            <a:pPr marL="0" indent="355600">
              <a:buNone/>
            </a:pPr>
            <a:r>
              <a:rPr lang="uk-UA" dirty="0" smtClean="0"/>
              <a:t>Вони вводяться без означень. Використовуючи ці поняття, ми даємо означення іншим фігурам (</a:t>
            </a:r>
            <a:r>
              <a:rPr lang="uk-UA" dirty="0" smtClean="0">
                <a:solidFill>
                  <a:srgbClr val="00B0F0"/>
                </a:solidFill>
              </a:rPr>
              <a:t>променю, відрізку, куту </a:t>
            </a:r>
            <a:r>
              <a:rPr lang="uk-UA" dirty="0" smtClean="0"/>
              <a:t>тощо) та відношенням (</a:t>
            </a:r>
            <a:r>
              <a:rPr lang="uk-UA" dirty="0" smtClean="0">
                <a:solidFill>
                  <a:srgbClr val="00B0F0"/>
                </a:solidFill>
              </a:rPr>
              <a:t>рівності, подібності, паралельності </a:t>
            </a:r>
            <a:r>
              <a:rPr lang="uk-UA" dirty="0" smtClean="0"/>
              <a:t>тощо). Так само, кілька перших тверджень приймають як істинні без доведень. Їх називають </a:t>
            </a:r>
            <a:r>
              <a:rPr lang="uk-UA" i="1" dirty="0" smtClean="0">
                <a:solidFill>
                  <a:srgbClr val="C00000"/>
                </a:solidFill>
              </a:rPr>
              <a:t>аксіомами</a:t>
            </a:r>
            <a:r>
              <a:rPr lang="uk-UA" i="1" dirty="0" smtClean="0"/>
              <a:t>.</a:t>
            </a:r>
          </a:p>
          <a:p>
            <a:pPr marL="0" indent="355600">
              <a:buNone/>
            </a:pPr>
            <a:r>
              <a:rPr lang="uk-UA" dirty="0" smtClean="0"/>
              <a:t>Всі інші твердження доводять, спираючись на аксіоми, означення понять та раніше доведені теореми.</a:t>
            </a: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717032"/>
            <a:ext cx="5472608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58392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4704"/>
            <a:ext cx="9073008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30384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Кути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6948264" cy="5001419"/>
          </a:xfrm>
        </p:spPr>
        <p:txBody>
          <a:bodyPr>
            <a:normAutofit lnSpcReduction="10000"/>
          </a:bodyPr>
          <a:lstStyle/>
          <a:p>
            <a:pPr marL="0" indent="355600">
              <a:buNone/>
            </a:pPr>
            <a:r>
              <a:rPr lang="ru-RU" dirty="0">
                <a:solidFill>
                  <a:srgbClr val="00B050"/>
                </a:solidFill>
              </a:rPr>
              <a:t>Два кути </a:t>
            </a:r>
            <a:r>
              <a:rPr lang="ru-RU" dirty="0" err="1">
                <a:solidFill>
                  <a:srgbClr val="00B050"/>
                </a:solidFill>
              </a:rPr>
              <a:t>називаються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суміжними</a:t>
            </a:r>
            <a:r>
              <a:rPr lang="ru-RU" i="1" dirty="0">
                <a:solidFill>
                  <a:srgbClr val="00B050"/>
                </a:solidFill>
              </a:rPr>
              <a:t>, </a:t>
            </a:r>
            <a:r>
              <a:rPr lang="ru-RU" i="1" dirty="0" err="1">
                <a:solidFill>
                  <a:srgbClr val="00B050"/>
                </a:solidFill>
              </a:rPr>
              <a:t>якщо</a:t>
            </a:r>
            <a:r>
              <a:rPr lang="ru-RU" i="1" dirty="0">
                <a:solidFill>
                  <a:srgbClr val="00B050"/>
                </a:solidFill>
              </a:rPr>
              <a:t> в них </a:t>
            </a:r>
            <a:r>
              <a:rPr lang="ru-RU" i="1" dirty="0" smtClean="0">
                <a:solidFill>
                  <a:srgbClr val="00B050"/>
                </a:solidFill>
              </a:rPr>
              <a:t>одна </a:t>
            </a:r>
            <a:r>
              <a:rPr lang="ru-RU" dirty="0" smtClean="0">
                <a:solidFill>
                  <a:srgbClr val="00B050"/>
                </a:solidFill>
              </a:rPr>
              <a:t>сторона </a:t>
            </a:r>
            <a:r>
              <a:rPr lang="ru-RU" dirty="0" err="1">
                <a:solidFill>
                  <a:srgbClr val="00B050"/>
                </a:solidFill>
              </a:rPr>
              <a:t>спільна</a:t>
            </a:r>
            <a:r>
              <a:rPr lang="ru-RU" dirty="0">
                <a:solidFill>
                  <a:srgbClr val="00B050"/>
                </a:solidFill>
              </a:rPr>
              <a:t>, а </a:t>
            </a:r>
            <a:r>
              <a:rPr lang="ru-RU" dirty="0" err="1">
                <a:solidFill>
                  <a:srgbClr val="00B050"/>
                </a:solidFill>
              </a:rPr>
              <a:t>дві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інші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сторони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є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доповняльними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променями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>
                <a:solidFill>
                  <a:srgbClr val="00B050"/>
                </a:solidFill>
              </a:rPr>
              <a:t>(мал. 1). </a:t>
            </a:r>
            <a:endParaRPr lang="ru-RU" dirty="0" smtClean="0">
              <a:solidFill>
                <a:srgbClr val="00B050"/>
              </a:solidFill>
            </a:endParaRPr>
          </a:p>
          <a:p>
            <a:pPr marL="0" indent="355600">
              <a:buNone/>
            </a:pPr>
            <a:r>
              <a:rPr lang="ru-RU" b="1" dirty="0" smtClean="0">
                <a:solidFill>
                  <a:srgbClr val="7030A0"/>
                </a:solidFill>
              </a:rPr>
              <a:t>Сума </a:t>
            </a:r>
            <a:r>
              <a:rPr lang="ru-RU" b="1" dirty="0" err="1">
                <a:solidFill>
                  <a:srgbClr val="7030A0"/>
                </a:solidFill>
              </a:rPr>
              <a:t>суміжних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кутів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дорівнює</a:t>
            </a:r>
            <a:r>
              <a:rPr lang="ru-RU" b="1" dirty="0">
                <a:solidFill>
                  <a:srgbClr val="7030A0"/>
                </a:solidFill>
              </a:rPr>
              <a:t> 180°.</a:t>
            </a:r>
          </a:p>
          <a:p>
            <a:pPr marL="0" indent="355600">
              <a:buNone/>
            </a:pPr>
            <a:r>
              <a:rPr lang="ru-RU" dirty="0">
                <a:solidFill>
                  <a:srgbClr val="00B0F0"/>
                </a:solidFill>
              </a:rPr>
              <a:t>Два кути </a:t>
            </a:r>
            <a:r>
              <a:rPr lang="ru-RU" dirty="0" err="1">
                <a:solidFill>
                  <a:srgbClr val="00B0F0"/>
                </a:solidFill>
              </a:rPr>
              <a:t>називаються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i="1" dirty="0" err="1">
                <a:solidFill>
                  <a:srgbClr val="00B0F0"/>
                </a:solidFill>
              </a:rPr>
              <a:t>вертикальними</a:t>
            </a:r>
            <a:r>
              <a:rPr lang="ru-RU" i="1" dirty="0">
                <a:solidFill>
                  <a:srgbClr val="00B0F0"/>
                </a:solidFill>
              </a:rPr>
              <a:t>, </a:t>
            </a:r>
            <a:r>
              <a:rPr lang="ru-RU" i="1" dirty="0" err="1">
                <a:solidFill>
                  <a:srgbClr val="00B0F0"/>
                </a:solidFill>
              </a:rPr>
              <a:t>якщо</a:t>
            </a:r>
            <a:r>
              <a:rPr lang="ru-RU" i="1" dirty="0">
                <a:solidFill>
                  <a:srgbClr val="00B0F0"/>
                </a:solidFill>
              </a:rPr>
              <a:t> </a:t>
            </a:r>
            <a:r>
              <a:rPr lang="ru-RU" i="1" dirty="0" err="1" smtClean="0">
                <a:solidFill>
                  <a:srgbClr val="00B0F0"/>
                </a:solidFill>
              </a:rPr>
              <a:t>сторони</a:t>
            </a:r>
            <a:r>
              <a:rPr lang="ru-RU" i="1" dirty="0" smtClean="0">
                <a:solidFill>
                  <a:srgbClr val="00B0F0"/>
                </a:solidFill>
              </a:rPr>
              <a:t> </a:t>
            </a:r>
            <a:r>
              <a:rPr lang="ru-RU" dirty="0" smtClean="0">
                <a:solidFill>
                  <a:srgbClr val="00B0F0"/>
                </a:solidFill>
              </a:rPr>
              <a:t>одного </a:t>
            </a:r>
            <a:r>
              <a:rPr lang="ru-RU" dirty="0">
                <a:solidFill>
                  <a:srgbClr val="00B0F0"/>
                </a:solidFill>
              </a:rPr>
              <a:t>кута </a:t>
            </a:r>
            <a:r>
              <a:rPr lang="ru-RU" dirty="0" err="1">
                <a:solidFill>
                  <a:srgbClr val="00B0F0"/>
                </a:solidFill>
              </a:rPr>
              <a:t>є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доповняльними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променями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сторін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smtClean="0">
                <a:solidFill>
                  <a:srgbClr val="00B0F0"/>
                </a:solidFill>
              </a:rPr>
              <a:t>другого (</a:t>
            </a:r>
            <a:r>
              <a:rPr lang="ru-RU" dirty="0">
                <a:solidFill>
                  <a:srgbClr val="00B0F0"/>
                </a:solidFill>
              </a:rPr>
              <a:t>мал. 2). </a:t>
            </a:r>
            <a:endParaRPr lang="ru-RU" dirty="0" smtClean="0">
              <a:solidFill>
                <a:srgbClr val="00B0F0"/>
              </a:solidFill>
            </a:endParaRPr>
          </a:p>
          <a:p>
            <a:pPr marL="0" indent="355600">
              <a:buNone/>
            </a:pPr>
            <a:r>
              <a:rPr lang="ru-RU" b="1" dirty="0" err="1" smtClean="0">
                <a:solidFill>
                  <a:srgbClr val="7030A0"/>
                </a:solidFill>
              </a:rPr>
              <a:t>Вертикальні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>
                <a:solidFill>
                  <a:srgbClr val="7030A0"/>
                </a:solidFill>
              </a:rPr>
              <a:t>кути </a:t>
            </a:r>
            <a:r>
              <a:rPr lang="ru-RU" b="1" dirty="0" err="1">
                <a:solidFill>
                  <a:srgbClr val="7030A0"/>
                </a:solidFill>
              </a:rPr>
              <a:t>рівні</a:t>
            </a:r>
            <a:r>
              <a:rPr lang="ru-RU" b="1" dirty="0">
                <a:solidFill>
                  <a:srgbClr val="7030A0"/>
                </a:solidFill>
              </a:rPr>
              <a:t>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3" y="1556791"/>
            <a:ext cx="2123728" cy="447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Властивості</a:t>
            </a:r>
            <a:r>
              <a:rPr lang="ru-RU" b="1" dirty="0" smtClean="0"/>
              <a:t> </a:t>
            </a:r>
            <a:r>
              <a:rPr lang="ru-RU" b="1" dirty="0" err="1" smtClean="0"/>
              <a:t>паралельних</a:t>
            </a:r>
            <a:r>
              <a:rPr lang="ru-RU" b="1" dirty="0" smtClean="0"/>
              <a:t> </a:t>
            </a:r>
            <a:r>
              <a:rPr lang="ru-RU" b="1" dirty="0" err="1" smtClean="0"/>
              <a:t>прямих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5580112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err="1" smtClean="0">
                <a:solidFill>
                  <a:srgbClr val="00B050"/>
                </a:solidFill>
              </a:rPr>
              <a:t>Якщо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дві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паралельні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прямі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перетинає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третя</a:t>
            </a:r>
            <a:r>
              <a:rPr lang="ru-RU" dirty="0">
                <a:solidFill>
                  <a:srgbClr val="00B050"/>
                </a:solidFill>
              </a:rPr>
              <a:t> (мал. 3), то:</a:t>
            </a:r>
          </a:p>
          <a:p>
            <a:pPr marL="452438" indent="-452438">
              <a:buNone/>
            </a:pPr>
            <a:r>
              <a:rPr lang="ru-RU" dirty="0">
                <a:solidFill>
                  <a:srgbClr val="00B050"/>
                </a:solidFill>
              </a:rPr>
              <a:t>1) сума </a:t>
            </a:r>
            <a:r>
              <a:rPr lang="ru-RU" dirty="0" err="1">
                <a:solidFill>
                  <a:srgbClr val="00B050"/>
                </a:solidFill>
              </a:rPr>
              <a:t>внутрішніх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односторонніх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кутів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дорівнює</a:t>
            </a:r>
            <a:r>
              <a:rPr lang="ru-RU" dirty="0">
                <a:solidFill>
                  <a:srgbClr val="00B050"/>
                </a:solidFill>
              </a:rPr>
              <a:t> 180</a:t>
            </a:r>
            <a:r>
              <a:rPr lang="ru-RU" dirty="0" smtClean="0">
                <a:solidFill>
                  <a:srgbClr val="00B050"/>
                </a:solidFill>
              </a:rPr>
              <a:t>°: </a:t>
            </a:r>
            <a:r>
              <a:rPr lang="ru-RU" baseline="0" dirty="0" smtClean="0">
                <a:solidFill>
                  <a:srgbClr val="00B050"/>
                </a:solidFill>
              </a:rPr>
              <a:t>∠</a:t>
            </a:r>
            <a:r>
              <a:rPr lang="ru-RU" dirty="0">
                <a:solidFill>
                  <a:srgbClr val="00B050"/>
                </a:solidFill>
              </a:rPr>
              <a:t>1 + ∠2 = 180°;</a:t>
            </a:r>
          </a:p>
          <a:p>
            <a:pPr marL="355600" indent="-355600">
              <a:buNone/>
            </a:pPr>
            <a:r>
              <a:rPr lang="ru-RU" dirty="0">
                <a:solidFill>
                  <a:srgbClr val="00B050"/>
                </a:solidFill>
              </a:rPr>
              <a:t>2) </a:t>
            </a:r>
            <a:r>
              <a:rPr lang="ru-RU" dirty="0" err="1">
                <a:solidFill>
                  <a:srgbClr val="00B050"/>
                </a:solidFill>
              </a:rPr>
              <a:t>внутрішні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різносторонні</a:t>
            </a:r>
            <a:r>
              <a:rPr lang="ru-RU" dirty="0">
                <a:solidFill>
                  <a:srgbClr val="00B050"/>
                </a:solidFill>
              </a:rPr>
              <a:t> кути </a:t>
            </a:r>
            <a:r>
              <a:rPr lang="ru-RU" dirty="0" err="1">
                <a:solidFill>
                  <a:srgbClr val="00B050"/>
                </a:solidFill>
              </a:rPr>
              <a:t>рівні</a:t>
            </a:r>
            <a:r>
              <a:rPr lang="ru-RU" dirty="0">
                <a:solidFill>
                  <a:srgbClr val="00B050"/>
                </a:solidFill>
              </a:rPr>
              <a:t>: ∠1 = ∠3;</a:t>
            </a:r>
          </a:p>
          <a:p>
            <a:pPr marL="0" indent="0">
              <a:buNone/>
            </a:pPr>
            <a:r>
              <a:rPr lang="ru-RU" dirty="0">
                <a:solidFill>
                  <a:srgbClr val="00B050"/>
                </a:solidFill>
              </a:rPr>
              <a:t>3) </a:t>
            </a:r>
            <a:r>
              <a:rPr lang="ru-RU" dirty="0" err="1">
                <a:solidFill>
                  <a:srgbClr val="00B050"/>
                </a:solidFill>
              </a:rPr>
              <a:t>відповідні</a:t>
            </a:r>
            <a:r>
              <a:rPr lang="ru-RU" dirty="0">
                <a:solidFill>
                  <a:srgbClr val="00B050"/>
                </a:solidFill>
              </a:rPr>
              <a:t> кути </a:t>
            </a:r>
            <a:r>
              <a:rPr lang="ru-RU" dirty="0" err="1">
                <a:solidFill>
                  <a:srgbClr val="00B050"/>
                </a:solidFill>
              </a:rPr>
              <a:t>рівні</a:t>
            </a:r>
            <a:r>
              <a:rPr lang="ru-RU" dirty="0">
                <a:solidFill>
                  <a:srgbClr val="00B050"/>
                </a:solidFill>
              </a:rPr>
              <a:t>: ∠1 = ∠4.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9063" y="1184430"/>
            <a:ext cx="3533561" cy="368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Трикутники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507288" cy="4857403"/>
          </a:xfrm>
        </p:spPr>
        <p:txBody>
          <a:bodyPr/>
          <a:lstStyle/>
          <a:p>
            <a:pPr marL="0" indent="355600">
              <a:buNone/>
            </a:pP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міри</a:t>
            </a:r>
            <a:r>
              <a:rPr lang="ru-RU" dirty="0"/>
              <a:t> </a:t>
            </a:r>
            <a:r>
              <a:rPr lang="ru-RU" dirty="0" err="1"/>
              <a:t>кутів</a:t>
            </a:r>
            <a:r>
              <a:rPr lang="ru-RU" dirty="0"/>
              <a:t>, </a:t>
            </a:r>
            <a:r>
              <a:rPr lang="ru-RU" dirty="0" err="1"/>
              <a:t>трикутники</a:t>
            </a:r>
            <a:r>
              <a:rPr lang="ru-RU" dirty="0"/>
              <a:t> </a:t>
            </a:r>
            <a:r>
              <a:rPr lang="ru-RU" dirty="0" err="1"/>
              <a:t>поділяють</a:t>
            </a:r>
            <a:r>
              <a:rPr lang="ru-RU" dirty="0"/>
              <a:t> на </a:t>
            </a:r>
            <a:r>
              <a:rPr lang="ru-RU" dirty="0" err="1"/>
              <a:t>гострокутні</a:t>
            </a:r>
            <a:r>
              <a:rPr lang="ru-RU" dirty="0"/>
              <a:t>, </a:t>
            </a:r>
            <a:r>
              <a:rPr lang="ru-RU" dirty="0" err="1" smtClean="0"/>
              <a:t>тупокутні</a:t>
            </a:r>
            <a:r>
              <a:rPr lang="ru-RU" dirty="0" smtClean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 smtClean="0"/>
              <a:t>прямокутні</a:t>
            </a:r>
            <a:r>
              <a:rPr lang="ru-RU" dirty="0" smtClean="0"/>
              <a:t>.</a:t>
            </a:r>
          </a:p>
          <a:p>
            <a:pPr marL="0" indent="355600">
              <a:buNone/>
            </a:pPr>
            <a:endParaRPr lang="uk-UA" dirty="0"/>
          </a:p>
          <a:p>
            <a:pPr marL="0" indent="355600">
              <a:buNone/>
            </a:pPr>
            <a:endParaRPr lang="uk-UA" dirty="0" smtClean="0"/>
          </a:p>
          <a:p>
            <a:pPr marL="0" indent="355600">
              <a:buNone/>
            </a:pPr>
            <a:endParaRPr lang="ru-RU" dirty="0" smtClean="0"/>
          </a:p>
          <a:p>
            <a:pPr marL="0" indent="355600">
              <a:buNone/>
            </a:pP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/>
              <a:t>довжин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 smtClean="0"/>
              <a:t>трикутники</a:t>
            </a:r>
            <a:r>
              <a:rPr lang="ru-RU" dirty="0" smtClean="0"/>
              <a:t> </a:t>
            </a:r>
            <a:r>
              <a:rPr lang="ru-RU" dirty="0" err="1" smtClean="0"/>
              <a:t>поділяють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різносторонні</a:t>
            </a:r>
            <a:r>
              <a:rPr lang="ru-RU" dirty="0" smtClean="0"/>
              <a:t>, </a:t>
            </a:r>
            <a:r>
              <a:rPr lang="ru-RU" dirty="0" err="1" smtClean="0"/>
              <a:t>рівнобедрені</a:t>
            </a:r>
            <a:r>
              <a:rPr lang="ru-RU" dirty="0" smtClean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рівносторонні</a:t>
            </a:r>
            <a:r>
              <a:rPr lang="ru-RU" dirty="0"/>
              <a:t>.</a:t>
            </a: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83568" y="2420888"/>
            <a:ext cx="1152128" cy="1440160"/>
          </a:xfrm>
          <a:prstGeom prst="triangle">
            <a:avLst>
              <a:gd name="adj" fmla="val 73615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2123728" y="2708920"/>
            <a:ext cx="3384376" cy="1152128"/>
          </a:xfrm>
          <a:prstGeom prst="triangle">
            <a:avLst>
              <a:gd name="adj" fmla="val 79994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ый треугольник 5"/>
          <p:cNvSpPr/>
          <p:nvPr/>
        </p:nvSpPr>
        <p:spPr>
          <a:xfrm>
            <a:off x="6084168" y="2708920"/>
            <a:ext cx="2304256" cy="1152128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4788024" y="5157192"/>
            <a:ext cx="1440160" cy="1556792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2915816" y="5445224"/>
            <a:ext cx="1584176" cy="1224136"/>
          </a:xfrm>
          <a:prstGeom prst="triangle">
            <a:avLst>
              <a:gd name="adj" fmla="val 26912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588224" y="5301208"/>
            <a:ext cx="1800200" cy="1368152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Трикутники</a:t>
            </a:r>
            <a:endParaRPr lang="ru-RU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61" y="1772816"/>
            <a:ext cx="9094491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506144"/>
            <a:ext cx="2664296" cy="3351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478</Words>
  <Application>Microsoft Office PowerPoint</Application>
  <PresentationFormat>Экран (4:3)</PresentationFormat>
  <Paragraphs>62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Геометрія 10 клас</vt:lpstr>
      <vt:lpstr>ПОВТОРЕННЯ КУРСУ ПЛАНІМЕТРІЇ</vt:lpstr>
      <vt:lpstr>ОПОРНІ ФАКТИ ПЛАНІМЕТРІЇ</vt:lpstr>
      <vt:lpstr>Слайд 4</vt:lpstr>
      <vt:lpstr>Слайд 5</vt:lpstr>
      <vt:lpstr>Кути</vt:lpstr>
      <vt:lpstr>Властивості паралельних прямих</vt:lpstr>
      <vt:lpstr>Трикутники</vt:lpstr>
      <vt:lpstr>Трикутники</vt:lpstr>
      <vt:lpstr>Трикутники</vt:lpstr>
      <vt:lpstr>Трикутник</vt:lpstr>
      <vt:lpstr>Ознаки рівності й ознаки подібності трикутників</vt:lpstr>
      <vt:lpstr>Означення вписаних і описа- них трикутників та їх властивості</vt:lpstr>
      <vt:lpstr>Паралелограм</vt:lpstr>
      <vt:lpstr>Прямокутник</vt:lpstr>
      <vt:lpstr>Ромб</vt:lpstr>
      <vt:lpstr>Квадрат</vt:lpstr>
      <vt:lpstr>Трапеція</vt:lpstr>
      <vt:lpstr>Властивості вписаних і описаних чотирикутників</vt:lpstr>
      <vt:lpstr>Многокутники</vt:lpstr>
      <vt:lpstr>Правильні многокутники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Геометрія 10 клас</dc:title>
  <dc:creator>KEKC</dc:creator>
  <cp:lastModifiedBy>pc</cp:lastModifiedBy>
  <cp:revision>17</cp:revision>
  <dcterms:created xsi:type="dcterms:W3CDTF">2012-07-01T06:45:41Z</dcterms:created>
  <dcterms:modified xsi:type="dcterms:W3CDTF">2013-06-13T22:39:49Z</dcterms:modified>
</cp:coreProperties>
</file>