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6"/>
  </p:notesMasterIdLst>
  <p:sldIdLst>
    <p:sldId id="256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24" autoAdjust="0"/>
    <p:restoredTop sz="94660"/>
  </p:normalViewPr>
  <p:slideViewPr>
    <p:cSldViewPr>
      <p:cViewPr>
        <p:scale>
          <a:sx n="50" d="100"/>
          <a:sy n="50" d="100"/>
        </p:scale>
        <p:origin x="-1968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9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12" Type="http://schemas.openxmlformats.org/officeDocument/2006/relationships/image" Target="../media/image18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5" Type="http://schemas.openxmlformats.org/officeDocument/2006/relationships/image" Target="../media/image1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Relationship Id="rId14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15.wmf"/><Relationship Id="rId3" Type="http://schemas.openxmlformats.org/officeDocument/2006/relationships/image" Target="../media/image23.wmf"/><Relationship Id="rId7" Type="http://schemas.openxmlformats.org/officeDocument/2006/relationships/image" Target="../media/image26.wmf"/><Relationship Id="rId12" Type="http://schemas.openxmlformats.org/officeDocument/2006/relationships/image" Target="../media/image30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5.wmf"/><Relationship Id="rId11" Type="http://schemas.openxmlformats.org/officeDocument/2006/relationships/image" Target="../media/image29.wmf"/><Relationship Id="rId5" Type="http://schemas.openxmlformats.org/officeDocument/2006/relationships/image" Target="../media/image8.wmf"/><Relationship Id="rId15" Type="http://schemas.openxmlformats.org/officeDocument/2006/relationships/image" Target="../media/image31.wmf"/><Relationship Id="rId10" Type="http://schemas.openxmlformats.org/officeDocument/2006/relationships/image" Target="../media/image9.wmf"/><Relationship Id="rId4" Type="http://schemas.openxmlformats.org/officeDocument/2006/relationships/image" Target="../media/image24.wmf"/><Relationship Id="rId9" Type="http://schemas.openxmlformats.org/officeDocument/2006/relationships/image" Target="../media/image28.wmf"/><Relationship Id="rId1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23.wmf"/><Relationship Id="rId7" Type="http://schemas.openxmlformats.org/officeDocument/2006/relationships/image" Target="../media/image16.wmf"/><Relationship Id="rId2" Type="http://schemas.openxmlformats.org/officeDocument/2006/relationships/image" Target="../media/image18.wmf"/><Relationship Id="rId1" Type="http://schemas.openxmlformats.org/officeDocument/2006/relationships/image" Target="../media/image32.wmf"/><Relationship Id="rId6" Type="http://schemas.openxmlformats.org/officeDocument/2006/relationships/image" Target="../media/image15.wmf"/><Relationship Id="rId5" Type="http://schemas.openxmlformats.org/officeDocument/2006/relationships/image" Target="../media/image34.wmf"/><Relationship Id="rId10" Type="http://schemas.openxmlformats.org/officeDocument/2006/relationships/image" Target="../media/image37.wmf"/><Relationship Id="rId4" Type="http://schemas.openxmlformats.org/officeDocument/2006/relationships/image" Target="../media/image33.wmf"/><Relationship Id="rId9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34.wmf"/><Relationship Id="rId1" Type="http://schemas.openxmlformats.org/officeDocument/2006/relationships/image" Target="../media/image18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5F1F0-431D-4A8D-96C1-8CA8168EBAB7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A00BB-477F-4A54-BB2F-9ABAB0B28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65EE94-61F5-4DFB-ADA4-0A55D977B88A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248426-FCA4-4339-8038-7F81812E92BC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slide" Target="slide2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1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1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oleObject" Target="../embeddings/oleObject25.bin"/><Relationship Id="rId18" Type="http://schemas.openxmlformats.org/officeDocument/2006/relationships/oleObject" Target="../embeddings/oleObject3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9.bin"/><Relationship Id="rId12" Type="http://schemas.openxmlformats.org/officeDocument/2006/relationships/oleObject" Target="../embeddings/oleObject24.bin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8.bin"/><Relationship Id="rId20" Type="http://schemas.openxmlformats.org/officeDocument/2006/relationships/slide" Target="slide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7.bin"/><Relationship Id="rId10" Type="http://schemas.openxmlformats.org/officeDocument/2006/relationships/oleObject" Target="../embeddings/oleObject22.bin"/><Relationship Id="rId19" Type="http://schemas.openxmlformats.org/officeDocument/2006/relationships/oleObject" Target="../embeddings/oleObject31.bin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21.bin"/><Relationship Id="rId14" Type="http://schemas.openxmlformats.org/officeDocument/2006/relationships/oleObject" Target="../embeddings/oleObject2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oleObject" Target="../embeddings/oleObject42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6.bin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5.bin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4.bin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3.bin"/><Relationship Id="rId9" Type="http://schemas.openxmlformats.org/officeDocument/2006/relationships/oleObject" Target="../embeddings/oleObject38.bin"/><Relationship Id="rId1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10" Type="http://schemas.openxmlformats.org/officeDocument/2006/relationships/slide" Target="slide2.xml"/><Relationship Id="rId4" Type="http://schemas.openxmlformats.org/officeDocument/2006/relationships/oleObject" Target="../embeddings/oleObject44.bin"/><Relationship Id="rId9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92214" y="1844824"/>
            <a:ext cx="9336214" cy="1828800"/>
          </a:xfrm>
        </p:spPr>
        <p:txBody>
          <a:bodyPr>
            <a:noAutofit/>
          </a:bodyPr>
          <a:lstStyle/>
          <a:p>
            <a:r>
              <a:rPr lang="ru-RU" sz="11100" dirty="0" smtClean="0">
                <a:solidFill>
                  <a:srgbClr val="C0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Векторы</a:t>
            </a:r>
            <a:endParaRPr lang="ru-RU" sz="11100" dirty="0">
              <a:solidFill>
                <a:srgbClr val="C0000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301208"/>
            <a:ext cx="4392488" cy="1223250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u="sng" dirty="0">
                <a:solidFill>
                  <a:srgbClr val="003300"/>
                </a:solidFill>
              </a:rPr>
              <a:t>Длина вектора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286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2" cstate="print"/>
          <a:srcRect r="26628"/>
          <a:stretch>
            <a:fillRect/>
          </a:stretch>
        </p:blipFill>
        <p:spPr bwMode="auto">
          <a:xfrm>
            <a:off x="1907704" y="2492896"/>
            <a:ext cx="4824536" cy="1281112"/>
          </a:xfrm>
          <a:prstGeom prst="rect">
            <a:avLst/>
          </a:prstGeom>
          <a:noFill/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3" cstate="print"/>
          <a:srcRect r="25447"/>
          <a:stretch>
            <a:fillRect/>
          </a:stretch>
        </p:blipFill>
        <p:spPr bwMode="auto">
          <a:xfrm>
            <a:off x="1403648" y="4149080"/>
            <a:ext cx="5904656" cy="122555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4" cstate="print"/>
          <a:srcRect r="1161" b="-2454"/>
          <a:stretch>
            <a:fillRect/>
          </a:stretch>
        </p:blipFill>
        <p:spPr bwMode="auto">
          <a:xfrm>
            <a:off x="971600" y="1340768"/>
            <a:ext cx="7344816" cy="792088"/>
          </a:xfrm>
          <a:prstGeom prst="rect">
            <a:avLst/>
          </a:prstGeom>
          <a:noFill/>
        </p:spPr>
      </p:pic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4356100" y="6165850"/>
            <a:ext cx="822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>
                <a:hlinkClick r:id="rId5" action="ppaction://hlinksldjump"/>
              </a:rPr>
              <a:t>Назад</a:t>
            </a:r>
            <a:endParaRPr lang="ru-RU" sz="2000"/>
          </a:p>
        </p:txBody>
      </p:sp>
      <p:sp>
        <p:nvSpPr>
          <p:cNvPr id="11" name="Управляющая кнопка: домой 10">
            <a:hlinkClick r:id="rId6" action="ppaction://hlinksldjump" highlightClick="1"/>
          </p:cNvPr>
          <p:cNvSpPr/>
          <p:nvPr/>
        </p:nvSpPr>
        <p:spPr>
          <a:xfrm>
            <a:off x="1187624" y="5517232"/>
            <a:ext cx="576064" cy="64807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u="sng">
                <a:solidFill>
                  <a:srgbClr val="003300"/>
                </a:solidFill>
              </a:rPr>
              <a:t>Скалярное произведение векторов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052736"/>
            <a:ext cx="5219700" cy="739775"/>
          </a:xfrm>
          <a:prstGeom prst="rect">
            <a:avLst/>
          </a:prstGeom>
          <a:noFill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916832"/>
            <a:ext cx="4487863" cy="333375"/>
          </a:xfrm>
          <a:prstGeom prst="rect">
            <a:avLst/>
          </a:prstGeom>
          <a:solidFill>
            <a:srgbClr val="008000"/>
          </a:solidFill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4" cstate="print"/>
          <a:srcRect r="22386" b="5747"/>
          <a:stretch>
            <a:fillRect/>
          </a:stretch>
        </p:blipFill>
        <p:spPr bwMode="auto">
          <a:xfrm>
            <a:off x="2699792" y="2420888"/>
            <a:ext cx="3744416" cy="576064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2996952"/>
            <a:ext cx="4752255" cy="1874482"/>
          </a:xfrm>
          <a:prstGeom prst="rect">
            <a:avLst/>
          </a:prstGeom>
          <a:noFill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4725144"/>
            <a:ext cx="4464496" cy="1292199"/>
          </a:xfrm>
          <a:prstGeom prst="rect">
            <a:avLst/>
          </a:prstGeom>
          <a:noFill/>
        </p:spPr>
      </p:pic>
      <p:sp>
        <p:nvSpPr>
          <p:cNvPr id="11" name="Управляющая кнопка: домой 10">
            <a:hlinkClick r:id="rId7" action="ppaction://hlinksldjump" highlightClick="1"/>
          </p:cNvPr>
          <p:cNvSpPr/>
          <p:nvPr/>
        </p:nvSpPr>
        <p:spPr>
          <a:xfrm>
            <a:off x="827584" y="5517232"/>
            <a:ext cx="576064" cy="64807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833927">
            <a:off x="-145048" y="2689338"/>
            <a:ext cx="8859489" cy="1080120"/>
          </a:xfrm>
        </p:spPr>
        <p:txBody>
          <a:bodyPr>
            <a:noAutofit/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relaxedInset"/>
              <a:contourClr>
                <a:schemeClr val="tx2"/>
              </a:contourClr>
            </a:sp3d>
          </a:bodyPr>
          <a:lstStyle/>
          <a:p>
            <a:pPr algn="ctr"/>
            <a:r>
              <a:rPr lang="ru-RU" sz="72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</a:rPr>
              <a:t>Спасибо за внимание</a:t>
            </a:r>
            <a:endParaRPr lang="ru-RU" sz="72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-10000"/>
          </a:blip>
          <a:srcRect/>
          <a:stretch>
            <a:fillRect/>
          </a:stretch>
        </p:blipFill>
        <p:spPr bwMode="auto">
          <a:xfrm>
            <a:off x="5940152" y="3717032"/>
            <a:ext cx="2935213" cy="27786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0" y="6209928"/>
            <a:ext cx="576064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/>
          <a:lstStyle/>
          <a:p>
            <a:r>
              <a:rPr lang="ru-RU" dirty="0" smtClean="0"/>
              <a:t>Содержание: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4320480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hlinkClick r:id="rId2" action="ppaction://hlinksldjump"/>
              </a:rPr>
              <a:t>Что такое вектор?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hlinkClick r:id="rId3" action="ppaction://hlinksldjump"/>
              </a:rPr>
              <a:t>Длина вектора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hlinkClick r:id="rId4" action="ppaction://hlinksldjump"/>
              </a:rPr>
              <a:t>Коллинеарный вектор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hlinkClick r:id="rId5" action="ppaction://hlinksldjump"/>
              </a:rPr>
              <a:t>Сумма и разность векторов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hlinkClick r:id="rId6" action="ppaction://hlinksldjump"/>
              </a:rPr>
              <a:t>Законы сложения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hlinkClick r:id="rId7" action="ppaction://hlinksldjump"/>
              </a:rPr>
              <a:t>Умножение векторов (1 часть)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hlinkClick r:id="rId8" action="ppaction://hlinksldjump"/>
              </a:rPr>
              <a:t>Умножение векторов (2 часть)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hlinkClick r:id="rId9" action="ppaction://hlinksldjump"/>
              </a:rPr>
              <a:t>Длина вектора(формулы)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hlinkClick r:id="rId10" action="ppaction://hlinksldjump"/>
              </a:rPr>
              <a:t>Скалярное произведение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ru-RU" b="1" dirty="0" smtClean="0">
              <a:solidFill>
                <a:srgbClr val="002060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ru-RU" b="1" dirty="0" smtClean="0">
              <a:solidFill>
                <a:srgbClr val="002060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ru-RU" b="1" dirty="0" smtClean="0">
              <a:solidFill>
                <a:srgbClr val="002060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вектор?</a:t>
            </a:r>
            <a:endParaRPr lang="ru-RU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276872"/>
            <a:ext cx="6912768" cy="3600400"/>
          </a:xfrm>
        </p:spPr>
        <p:txBody>
          <a:bodyPr/>
          <a:lstStyle/>
          <a:p>
            <a:r>
              <a:rPr lang="ru-RU" b="1" dirty="0" smtClean="0"/>
              <a:t>Отрезок, для которого указано, какая его граничная точка является началом, а какая - концом, называется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направленным отрезком </a:t>
            </a:r>
            <a:r>
              <a:rPr lang="ru-RU" b="1" dirty="0" smtClean="0"/>
              <a:t>или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вектором</a:t>
            </a:r>
          </a:p>
          <a:p>
            <a:endParaRPr lang="ru-RU" dirty="0"/>
          </a:p>
        </p:txBody>
      </p:sp>
      <p:pic>
        <p:nvPicPr>
          <p:cNvPr id="4" name="Рисунок 7" descr="j03012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437112"/>
            <a:ext cx="1944786" cy="166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187624" y="5517232"/>
            <a:ext cx="576064" cy="64807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987824" y="4293096"/>
            <a:ext cx="792163" cy="433388"/>
            <a:chOff x="2018" y="2341"/>
            <a:chExt cx="499" cy="273"/>
          </a:xfrm>
        </p:grpSpPr>
        <p:sp>
          <p:nvSpPr>
            <p:cNvPr id="14355" name="Oval 9"/>
            <p:cNvSpPr>
              <a:spLocks noChangeArrowheads="1"/>
            </p:cNvSpPr>
            <p:nvPr/>
          </p:nvSpPr>
          <p:spPr bwMode="auto">
            <a:xfrm>
              <a:off x="2018" y="2523"/>
              <a:ext cx="91" cy="91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rgbClr val="FF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10" name="Text Box 10"/>
            <p:cNvSpPr txBox="1">
              <a:spLocks noChangeArrowheads="1"/>
            </p:cNvSpPr>
            <p:nvPr/>
          </p:nvSpPr>
          <p:spPr bwMode="auto">
            <a:xfrm>
              <a:off x="2154" y="2341"/>
              <a:ext cx="36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dirty="0">
                  <a:solidFill>
                    <a:srgbClr val="FF0000"/>
                  </a:solidFill>
                </a:rPr>
                <a:t>М</a:t>
              </a:r>
            </a:p>
          </p:txBody>
        </p:sp>
      </p:grpSp>
      <p:sp>
        <p:nvSpPr>
          <p:cNvPr id="51211" name="Rectangle 1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C00000"/>
                </a:solidFill>
              </a:rPr>
              <a:t>Длина вектора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043609" y="1628775"/>
            <a:ext cx="1080120" cy="3456409"/>
            <a:chOff x="4694" y="1570"/>
            <a:chExt cx="499" cy="1594"/>
          </a:xfrm>
        </p:grpSpPr>
        <p:sp>
          <p:nvSpPr>
            <p:cNvPr id="14352" name="Line 5"/>
            <p:cNvSpPr>
              <a:spLocks noChangeShapeType="1"/>
            </p:cNvSpPr>
            <p:nvPr/>
          </p:nvSpPr>
          <p:spPr bwMode="auto">
            <a:xfrm flipH="1" flipV="1">
              <a:off x="4694" y="1703"/>
              <a:ext cx="1" cy="1409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353" name="Text Box 6"/>
            <p:cNvSpPr txBox="1">
              <a:spLocks noChangeArrowheads="1"/>
            </p:cNvSpPr>
            <p:nvPr/>
          </p:nvSpPr>
          <p:spPr bwMode="auto">
            <a:xfrm>
              <a:off x="4830" y="2931"/>
              <a:ext cx="36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К</a:t>
              </a:r>
            </a:p>
          </p:txBody>
        </p:sp>
        <p:sp>
          <p:nvSpPr>
            <p:cNvPr id="14354" name="Text Box 7"/>
            <p:cNvSpPr txBox="1">
              <a:spLocks noChangeArrowheads="1"/>
            </p:cNvSpPr>
            <p:nvPr/>
          </p:nvSpPr>
          <p:spPr bwMode="auto">
            <a:xfrm>
              <a:off x="4740" y="1570"/>
              <a:ext cx="36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Е</a:t>
              </a:r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3635896" y="4221088"/>
            <a:ext cx="6804025" cy="641350"/>
            <a:chOff x="1247" y="3339"/>
            <a:chExt cx="4286" cy="404"/>
          </a:xfrm>
        </p:grpSpPr>
        <p:sp>
          <p:nvSpPr>
            <p:cNvPr id="14350" name="Text Box 20"/>
            <p:cNvSpPr txBox="1">
              <a:spLocks noChangeArrowheads="1"/>
            </p:cNvSpPr>
            <p:nvPr/>
          </p:nvSpPr>
          <p:spPr bwMode="auto">
            <a:xfrm>
              <a:off x="1247" y="3339"/>
              <a:ext cx="428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dirty="0"/>
                <a:t>вектор ММ</a:t>
              </a:r>
              <a:r>
                <a:rPr lang="en-US" dirty="0"/>
                <a:t> </a:t>
              </a:r>
              <a:r>
                <a:rPr lang="ru-RU" dirty="0"/>
                <a:t> -  нулевой вектор</a:t>
              </a:r>
              <a:endParaRPr lang="ru-RU" sz="4400" i="1" dirty="0"/>
            </a:p>
          </p:txBody>
        </p:sp>
        <p:sp>
          <p:nvSpPr>
            <p:cNvPr id="14351" name="Line 21"/>
            <p:cNvSpPr>
              <a:spLocks noChangeShapeType="1"/>
            </p:cNvSpPr>
            <p:nvPr/>
          </p:nvSpPr>
          <p:spPr bwMode="auto">
            <a:xfrm>
              <a:off x="1746" y="3339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224" name="Text Box 24"/>
          <p:cNvSpPr txBox="1">
            <a:spLocks noChangeArrowheads="1"/>
          </p:cNvSpPr>
          <p:nvPr/>
        </p:nvSpPr>
        <p:spPr bwMode="auto">
          <a:xfrm>
            <a:off x="2555776" y="1052736"/>
            <a:ext cx="5689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rgbClr val="C00000"/>
                </a:solidFill>
              </a:rPr>
              <a:t>Длиной вектора </a:t>
            </a:r>
            <a:r>
              <a:rPr lang="ru-RU" sz="3200" dirty="0"/>
              <a:t>или </a:t>
            </a:r>
            <a:r>
              <a:rPr lang="ru-RU" sz="3200" dirty="0">
                <a:solidFill>
                  <a:srgbClr val="C00000"/>
                </a:solidFill>
              </a:rPr>
              <a:t>модулем </a:t>
            </a:r>
            <a:r>
              <a:rPr lang="ru-RU" sz="3200" dirty="0"/>
              <a:t>ненулевого вектора называется длина отрезка</a:t>
            </a:r>
          </a:p>
        </p:txBody>
      </p: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2483768" y="3140968"/>
            <a:ext cx="5724525" cy="579438"/>
            <a:chOff x="1519" y="2750"/>
            <a:chExt cx="3606" cy="365"/>
          </a:xfrm>
        </p:grpSpPr>
        <p:sp>
          <p:nvSpPr>
            <p:cNvPr id="14347" name="Text Box 25"/>
            <p:cNvSpPr txBox="1">
              <a:spLocks noChangeArrowheads="1"/>
            </p:cNvSpPr>
            <p:nvPr/>
          </p:nvSpPr>
          <p:spPr bwMode="auto">
            <a:xfrm>
              <a:off x="1519" y="2750"/>
              <a:ext cx="360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800000"/>
                  </a:solidFill>
                </a:rPr>
                <a:t>|</a:t>
              </a:r>
              <a:r>
                <a:rPr lang="ru-RU" sz="3200" dirty="0">
                  <a:solidFill>
                    <a:srgbClr val="800000"/>
                  </a:solidFill>
                </a:rPr>
                <a:t>КЕ</a:t>
              </a:r>
              <a:r>
                <a:rPr lang="en-US" sz="3200" dirty="0">
                  <a:solidFill>
                    <a:srgbClr val="800000"/>
                  </a:solidFill>
                </a:rPr>
                <a:t>| = |</a:t>
              </a:r>
              <a:r>
                <a:rPr lang="en-US" sz="3200" i="1" dirty="0">
                  <a:solidFill>
                    <a:srgbClr val="800000"/>
                  </a:solidFill>
                </a:rPr>
                <a:t>KE</a:t>
              </a:r>
              <a:r>
                <a:rPr lang="en-US" sz="3200" dirty="0">
                  <a:solidFill>
                    <a:srgbClr val="800000"/>
                  </a:solidFill>
                </a:rPr>
                <a:t>|   </a:t>
              </a:r>
              <a:r>
                <a:rPr lang="ru-RU" sz="3200" i="1" dirty="0">
                  <a:solidFill>
                    <a:srgbClr val="800000"/>
                  </a:solidFill>
                </a:rPr>
                <a:t>длина вектора КЕ</a:t>
              </a:r>
            </a:p>
          </p:txBody>
        </p:sp>
        <p:sp>
          <p:nvSpPr>
            <p:cNvPr id="14348" name="Line 26"/>
            <p:cNvSpPr>
              <a:spLocks noChangeShapeType="1"/>
            </p:cNvSpPr>
            <p:nvPr/>
          </p:nvSpPr>
          <p:spPr bwMode="auto">
            <a:xfrm>
              <a:off x="1610" y="2795"/>
              <a:ext cx="453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9" name="Line 28"/>
            <p:cNvSpPr>
              <a:spLocks noChangeShapeType="1"/>
            </p:cNvSpPr>
            <p:nvPr/>
          </p:nvSpPr>
          <p:spPr bwMode="auto">
            <a:xfrm>
              <a:off x="4649" y="2795"/>
              <a:ext cx="408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2627784" y="5085184"/>
            <a:ext cx="2016125" cy="579438"/>
            <a:chOff x="1746" y="3748"/>
            <a:chExt cx="1270" cy="365"/>
          </a:xfrm>
        </p:grpSpPr>
        <p:sp>
          <p:nvSpPr>
            <p:cNvPr id="51229" name="Text Box 29"/>
            <p:cNvSpPr txBox="1">
              <a:spLocks noChangeArrowheads="1"/>
            </p:cNvSpPr>
            <p:nvPr/>
          </p:nvSpPr>
          <p:spPr bwMode="auto">
            <a:xfrm>
              <a:off x="1746" y="3748"/>
              <a:ext cx="127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dirty="0">
                  <a:solidFill>
                    <a:srgbClr val="FF0000"/>
                  </a:solidFill>
                </a:rPr>
                <a:t>|</a:t>
              </a:r>
              <a:r>
                <a:rPr lang="ru-RU" sz="3200" dirty="0">
                  <a:solidFill>
                    <a:srgbClr val="FF0000"/>
                  </a:solidFill>
                </a:rPr>
                <a:t>ММ</a:t>
              </a:r>
              <a:r>
                <a:rPr lang="en-US" sz="3200" dirty="0">
                  <a:solidFill>
                    <a:srgbClr val="FF0000"/>
                  </a:solidFill>
                </a:rPr>
                <a:t>| = 0</a:t>
              </a:r>
              <a:endParaRPr lang="ru-RU" sz="3200" dirty="0">
                <a:solidFill>
                  <a:srgbClr val="FF0000"/>
                </a:solidFill>
              </a:endParaRPr>
            </a:p>
          </p:txBody>
        </p:sp>
        <p:sp>
          <p:nvSpPr>
            <p:cNvPr id="13323" name="Line 30"/>
            <p:cNvSpPr>
              <a:spLocks noChangeShapeType="1"/>
            </p:cNvSpPr>
            <p:nvPr/>
          </p:nvSpPr>
          <p:spPr bwMode="auto">
            <a:xfrm>
              <a:off x="1928" y="3793"/>
              <a:ext cx="363" cy="0"/>
            </a:xfrm>
            <a:prstGeom prst="line">
              <a:avLst/>
            </a:prstGeom>
            <a:noFill/>
            <a:ln w="9525">
              <a:solidFill>
                <a:schemeClr val="tx2">
                  <a:lumMod val="75000"/>
                  <a:lumOff val="25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21" name="Рисунок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301208"/>
            <a:ext cx="1367879" cy="1007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Управляющая кнопка: домой 21">
            <a:hlinkClick r:id="rId5" action="ppaction://hlinksldjump" highlightClick="1"/>
          </p:cNvPr>
          <p:cNvSpPr/>
          <p:nvPr/>
        </p:nvSpPr>
        <p:spPr>
          <a:xfrm>
            <a:off x="7812360" y="5373216"/>
            <a:ext cx="576064" cy="64807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9" presetClass="entr" presetSubtype="1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6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1" grpId="0"/>
      <p:bldP spid="512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71" name="Text Box 23"/>
          <p:cNvSpPr txBox="1">
            <a:spLocks noChangeArrowheads="1"/>
          </p:cNvSpPr>
          <p:nvPr/>
        </p:nvSpPr>
        <p:spPr bwMode="auto">
          <a:xfrm>
            <a:off x="971600" y="5445224"/>
            <a:ext cx="55435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 dirty="0">
                <a:solidFill>
                  <a:schemeClr val="tx2"/>
                </a:solidFill>
              </a:rPr>
              <a:t>Нулевой вектор считается коллинеарным любому вектору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C00000"/>
                </a:solidFill>
              </a:rPr>
              <a:t>Коллинеарные  векторы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732588" y="5157788"/>
            <a:ext cx="792162" cy="641350"/>
            <a:chOff x="2018" y="2341"/>
            <a:chExt cx="499" cy="404"/>
          </a:xfrm>
        </p:grpSpPr>
        <p:sp>
          <p:nvSpPr>
            <p:cNvPr id="15381" name="Oval 10"/>
            <p:cNvSpPr>
              <a:spLocks noChangeArrowheads="1"/>
            </p:cNvSpPr>
            <p:nvPr/>
          </p:nvSpPr>
          <p:spPr bwMode="auto">
            <a:xfrm>
              <a:off x="2018" y="2523"/>
              <a:ext cx="91" cy="91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2" name="Text Box 11"/>
            <p:cNvSpPr txBox="1">
              <a:spLocks noChangeArrowheads="1"/>
            </p:cNvSpPr>
            <p:nvPr/>
          </p:nvSpPr>
          <p:spPr bwMode="auto">
            <a:xfrm>
              <a:off x="2154" y="2341"/>
              <a:ext cx="36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>
                  <a:solidFill>
                    <a:srgbClr val="66CCFF"/>
                  </a:solidFill>
                </a:rPr>
                <a:t>М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1187624" y="2996952"/>
            <a:ext cx="6623050" cy="2808287"/>
            <a:chOff x="748" y="2130"/>
            <a:chExt cx="4172" cy="1769"/>
          </a:xfrm>
        </p:grpSpPr>
        <p:sp>
          <p:nvSpPr>
            <p:cNvPr id="15367" name="Line 4"/>
            <p:cNvSpPr>
              <a:spLocks noChangeShapeType="1"/>
            </p:cNvSpPr>
            <p:nvPr/>
          </p:nvSpPr>
          <p:spPr bwMode="auto">
            <a:xfrm>
              <a:off x="748" y="2538"/>
              <a:ext cx="1678" cy="952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 type="triangle" w="med" len="med"/>
              <a:tailEnd type="oval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8" name="Line 5"/>
            <p:cNvSpPr>
              <a:spLocks noChangeShapeType="1"/>
            </p:cNvSpPr>
            <p:nvPr/>
          </p:nvSpPr>
          <p:spPr bwMode="auto">
            <a:xfrm>
              <a:off x="1746" y="2402"/>
              <a:ext cx="2676" cy="1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9" name="Line 6"/>
            <p:cNvSpPr>
              <a:spLocks noChangeShapeType="1"/>
            </p:cNvSpPr>
            <p:nvPr/>
          </p:nvSpPr>
          <p:spPr bwMode="auto">
            <a:xfrm>
              <a:off x="3696" y="2719"/>
              <a:ext cx="1224" cy="680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0" name="Line 7"/>
            <p:cNvSpPr>
              <a:spLocks noChangeShapeType="1"/>
            </p:cNvSpPr>
            <p:nvPr/>
          </p:nvSpPr>
          <p:spPr bwMode="auto">
            <a:xfrm>
              <a:off x="1927" y="2493"/>
              <a:ext cx="862" cy="498"/>
            </a:xfrm>
            <a:prstGeom prst="line">
              <a:avLst/>
            </a:prstGeom>
            <a:noFill/>
            <a:ln w="57150">
              <a:solidFill>
                <a:srgbClr val="3333CC"/>
              </a:solidFill>
              <a:round/>
              <a:headEnd type="triangle" w="med" len="med"/>
              <a:tailEnd type="oval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1" name="Line 8"/>
            <p:cNvSpPr>
              <a:spLocks noChangeShapeType="1"/>
            </p:cNvSpPr>
            <p:nvPr/>
          </p:nvSpPr>
          <p:spPr bwMode="auto">
            <a:xfrm>
              <a:off x="3334" y="3309"/>
              <a:ext cx="499" cy="272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338" y="2538"/>
              <a:ext cx="363" cy="404"/>
              <a:chOff x="1882" y="3158"/>
              <a:chExt cx="363" cy="404"/>
            </a:xfrm>
          </p:grpSpPr>
          <p:sp>
            <p:nvSpPr>
              <p:cNvPr id="15379" name="Text Box 13"/>
              <p:cNvSpPr txBox="1">
                <a:spLocks noChangeArrowheads="1"/>
              </p:cNvSpPr>
              <p:nvPr/>
            </p:nvSpPr>
            <p:spPr bwMode="auto">
              <a:xfrm>
                <a:off x="1882" y="3158"/>
                <a:ext cx="363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>
                    <a:solidFill>
                      <a:srgbClr val="FF9900"/>
                    </a:solidFill>
                  </a:rPr>
                  <a:t>с</a:t>
                </a:r>
              </a:p>
            </p:txBody>
          </p:sp>
          <p:sp>
            <p:nvSpPr>
              <p:cNvPr id="15380" name="Line 14"/>
              <p:cNvSpPr>
                <a:spLocks noChangeShapeType="1"/>
              </p:cNvSpPr>
              <p:nvPr/>
            </p:nvSpPr>
            <p:spPr bwMode="auto">
              <a:xfrm>
                <a:off x="1927" y="3294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373" name="Text Box 15"/>
            <p:cNvSpPr txBox="1">
              <a:spLocks noChangeArrowheads="1"/>
            </p:cNvSpPr>
            <p:nvPr/>
          </p:nvSpPr>
          <p:spPr bwMode="auto">
            <a:xfrm>
              <a:off x="1882" y="2130"/>
              <a:ext cx="36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3333CC"/>
                  </a:solidFill>
                </a:rPr>
                <a:t>L</a:t>
              </a:r>
              <a:endParaRPr lang="ru-RU">
                <a:solidFill>
                  <a:srgbClr val="3333CC"/>
                </a:solidFill>
              </a:endParaRPr>
            </a:p>
          </p:txBody>
        </p:sp>
        <p:sp>
          <p:nvSpPr>
            <p:cNvPr id="15374" name="Text Box 16"/>
            <p:cNvSpPr txBox="1">
              <a:spLocks noChangeArrowheads="1"/>
            </p:cNvSpPr>
            <p:nvPr/>
          </p:nvSpPr>
          <p:spPr bwMode="auto">
            <a:xfrm>
              <a:off x="2744" y="2583"/>
              <a:ext cx="36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3333CC"/>
                  </a:solidFill>
                </a:rPr>
                <a:t>K</a:t>
              </a:r>
              <a:endParaRPr lang="ru-RU">
                <a:solidFill>
                  <a:srgbClr val="3333CC"/>
                </a:solidFill>
              </a:endParaRPr>
            </a:p>
          </p:txBody>
        </p:sp>
        <p:sp>
          <p:nvSpPr>
            <p:cNvPr id="15375" name="Text Box 18"/>
            <p:cNvSpPr txBox="1">
              <a:spLocks noChangeArrowheads="1"/>
            </p:cNvSpPr>
            <p:nvPr/>
          </p:nvSpPr>
          <p:spPr bwMode="auto">
            <a:xfrm>
              <a:off x="4150" y="2583"/>
              <a:ext cx="36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>
                  <a:solidFill>
                    <a:srgbClr val="33CC33"/>
                  </a:solidFill>
                </a:rPr>
                <a:t>b</a:t>
              </a:r>
              <a:endParaRPr lang="ru-RU" i="1">
                <a:solidFill>
                  <a:srgbClr val="33CC33"/>
                </a:solidFill>
              </a:endParaRPr>
            </a:p>
          </p:txBody>
        </p:sp>
        <p:sp>
          <p:nvSpPr>
            <p:cNvPr id="15376" name="Line 19"/>
            <p:cNvSpPr>
              <a:spLocks noChangeShapeType="1"/>
            </p:cNvSpPr>
            <p:nvPr/>
          </p:nvSpPr>
          <p:spPr bwMode="auto">
            <a:xfrm>
              <a:off x="4195" y="2659"/>
              <a:ext cx="227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7" name="Text Box 20"/>
            <p:cNvSpPr txBox="1">
              <a:spLocks noChangeArrowheads="1"/>
            </p:cNvSpPr>
            <p:nvPr/>
          </p:nvSpPr>
          <p:spPr bwMode="auto">
            <a:xfrm>
              <a:off x="3152" y="2855"/>
              <a:ext cx="36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33CC"/>
                  </a:solidFill>
                </a:rPr>
                <a:t>A</a:t>
              </a:r>
              <a:endParaRPr lang="ru-RU">
                <a:solidFill>
                  <a:srgbClr val="FF33CC"/>
                </a:solidFill>
              </a:endParaRPr>
            </a:p>
          </p:txBody>
        </p:sp>
        <p:sp>
          <p:nvSpPr>
            <p:cNvPr id="15378" name="Text Box 21"/>
            <p:cNvSpPr txBox="1">
              <a:spLocks noChangeArrowheads="1"/>
            </p:cNvSpPr>
            <p:nvPr/>
          </p:nvSpPr>
          <p:spPr bwMode="auto">
            <a:xfrm>
              <a:off x="3787" y="3173"/>
              <a:ext cx="36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33CC"/>
                  </a:solidFill>
                </a:rPr>
                <a:t>B</a:t>
              </a:r>
              <a:endParaRPr lang="ru-RU">
                <a:solidFill>
                  <a:srgbClr val="FF33CC"/>
                </a:solidFill>
              </a:endParaRPr>
            </a:p>
          </p:txBody>
        </p:sp>
      </p:grpSp>
      <p:sp>
        <p:nvSpPr>
          <p:cNvPr id="53270" name="Text Box 22"/>
          <p:cNvSpPr txBox="1">
            <a:spLocks noChangeArrowheads="1"/>
          </p:cNvSpPr>
          <p:nvPr/>
        </p:nvSpPr>
        <p:spPr bwMode="auto">
          <a:xfrm>
            <a:off x="899592" y="908720"/>
            <a:ext cx="75612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i="1" dirty="0"/>
              <a:t>Ненулевые </a:t>
            </a:r>
            <a:r>
              <a:rPr lang="ru-RU" sz="3200" dirty="0"/>
              <a:t>векторы называются </a:t>
            </a:r>
            <a:r>
              <a:rPr lang="ru-RU" sz="3200" b="1" i="1" dirty="0">
                <a:solidFill>
                  <a:srgbClr val="800000"/>
                </a:solidFill>
              </a:rPr>
              <a:t>коллинеарными</a:t>
            </a:r>
            <a:r>
              <a:rPr lang="ru-RU" sz="3200" dirty="0"/>
              <a:t>, если они лежат на одной прямой или на параллельных прямых</a:t>
            </a:r>
          </a:p>
        </p:txBody>
      </p:sp>
      <p:sp>
        <p:nvSpPr>
          <p:cNvPr id="23" name="Управляющая кнопка: домой 22">
            <a:hlinkClick r:id="rId3" action="ppaction://hlinksldjump" highlightClick="1"/>
          </p:cNvPr>
          <p:cNvSpPr/>
          <p:nvPr/>
        </p:nvSpPr>
        <p:spPr>
          <a:xfrm>
            <a:off x="7956376" y="5517232"/>
            <a:ext cx="576064" cy="64807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71" grpId="0"/>
      <p:bldP spid="53250" grpId="0"/>
      <p:bldP spid="532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828800" y="304800"/>
            <a:ext cx="59245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 b="1" i="1" u="sng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Сумма и разность векторов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371600" y="2743200"/>
            <a:ext cx="3506788" cy="2743200"/>
            <a:chOff x="864" y="1728"/>
            <a:chExt cx="2209" cy="1728"/>
          </a:xfrm>
        </p:grpSpPr>
        <p:sp>
          <p:nvSpPr>
            <p:cNvPr id="7172" name="Line 4"/>
            <p:cNvSpPr>
              <a:spLocks noChangeShapeType="1"/>
            </p:cNvSpPr>
            <p:nvPr/>
          </p:nvSpPr>
          <p:spPr bwMode="auto">
            <a:xfrm flipV="1">
              <a:off x="1104" y="3024"/>
              <a:ext cx="1200" cy="0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7173" name="Line 5"/>
            <p:cNvSpPr>
              <a:spLocks noChangeShapeType="1"/>
            </p:cNvSpPr>
            <p:nvPr/>
          </p:nvSpPr>
          <p:spPr bwMode="auto">
            <a:xfrm flipV="1">
              <a:off x="2304" y="1968"/>
              <a:ext cx="480" cy="1056"/>
            </a:xfrm>
            <a:prstGeom prst="line">
              <a:avLst/>
            </a:prstGeom>
            <a:noFill/>
            <a:ln w="9525">
              <a:solidFill>
                <a:srgbClr val="3333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graphicFrame>
          <p:nvGraphicFramePr>
            <p:cNvPr id="7176" name="Object 8"/>
            <p:cNvGraphicFramePr>
              <a:graphicFrameLocks noChangeAspect="1"/>
            </p:cNvGraphicFramePr>
            <p:nvPr/>
          </p:nvGraphicFramePr>
          <p:xfrm>
            <a:off x="864" y="2976"/>
            <a:ext cx="310" cy="336"/>
          </p:xfrm>
          <a:graphic>
            <a:graphicData uri="http://schemas.openxmlformats.org/presentationml/2006/ole">
              <p:oleObj spid="_x0000_s1034" name="Формула" r:id="rId3" imgW="152280" imgH="164880" progId="Equation.3">
                <p:embed/>
              </p:oleObj>
            </a:graphicData>
          </a:graphic>
        </p:graphicFrame>
        <p:graphicFrame>
          <p:nvGraphicFramePr>
            <p:cNvPr id="7177" name="Object 9"/>
            <p:cNvGraphicFramePr>
              <a:graphicFrameLocks noChangeAspect="1"/>
            </p:cNvGraphicFramePr>
            <p:nvPr/>
          </p:nvGraphicFramePr>
          <p:xfrm>
            <a:off x="2256" y="2976"/>
            <a:ext cx="313" cy="340"/>
          </p:xfrm>
          <a:graphic>
            <a:graphicData uri="http://schemas.openxmlformats.org/presentationml/2006/ole">
              <p:oleObj spid="_x0000_s1035" name="Формула" r:id="rId4" imgW="152280" imgH="164880" progId="Equation.3">
                <p:embed/>
              </p:oleObj>
            </a:graphicData>
          </a:graphic>
        </p:graphicFrame>
        <p:graphicFrame>
          <p:nvGraphicFramePr>
            <p:cNvPr id="7178" name="Object 10"/>
            <p:cNvGraphicFramePr>
              <a:graphicFrameLocks noChangeAspect="1"/>
            </p:cNvGraphicFramePr>
            <p:nvPr/>
          </p:nvGraphicFramePr>
          <p:xfrm>
            <a:off x="2784" y="1728"/>
            <a:ext cx="289" cy="336"/>
          </p:xfrm>
          <a:graphic>
            <a:graphicData uri="http://schemas.openxmlformats.org/presentationml/2006/ole">
              <p:oleObj spid="_x0000_s1036" name="Формула" r:id="rId5" imgW="152280" imgH="177480" progId="Equation.3">
                <p:embed/>
              </p:oleObj>
            </a:graphicData>
          </a:graphic>
        </p:graphicFrame>
        <p:graphicFrame>
          <p:nvGraphicFramePr>
            <p:cNvPr id="7179" name="Object 11"/>
            <p:cNvGraphicFramePr>
              <a:graphicFrameLocks noChangeAspect="1"/>
            </p:cNvGraphicFramePr>
            <p:nvPr/>
          </p:nvGraphicFramePr>
          <p:xfrm>
            <a:off x="1488" y="2976"/>
            <a:ext cx="419" cy="480"/>
          </p:xfrm>
          <a:graphic>
            <a:graphicData uri="http://schemas.openxmlformats.org/presentationml/2006/ole">
              <p:oleObj spid="_x0000_s1037" name="Формула" r:id="rId6" imgW="126720" imgH="228600" progId="Equation.3">
                <p:embed/>
              </p:oleObj>
            </a:graphicData>
          </a:graphic>
        </p:graphicFrame>
        <p:graphicFrame>
          <p:nvGraphicFramePr>
            <p:cNvPr id="7180" name="Object 12"/>
            <p:cNvGraphicFramePr>
              <a:graphicFrameLocks noChangeAspect="1"/>
            </p:cNvGraphicFramePr>
            <p:nvPr/>
          </p:nvGraphicFramePr>
          <p:xfrm>
            <a:off x="2592" y="2256"/>
            <a:ext cx="254" cy="456"/>
          </p:xfrm>
          <a:graphic>
            <a:graphicData uri="http://schemas.openxmlformats.org/presentationml/2006/ole">
              <p:oleObj spid="_x0000_s1038" name="Формула" r:id="rId7" imgW="126720" imgH="228600" progId="Equation.3">
                <p:embed/>
              </p:oleObj>
            </a:graphicData>
          </a:graphic>
        </p:graphicFrame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1104" y="1968"/>
              <a:ext cx="1680" cy="1056"/>
              <a:chOff x="1104" y="1968"/>
              <a:chExt cx="1680" cy="1056"/>
            </a:xfrm>
          </p:grpSpPr>
          <p:sp>
            <p:nvSpPr>
              <p:cNvPr id="7175" name="Line 7"/>
              <p:cNvSpPr>
                <a:spLocks noChangeShapeType="1"/>
              </p:cNvSpPr>
              <p:nvPr/>
            </p:nvSpPr>
            <p:spPr bwMode="auto">
              <a:xfrm flipV="1">
                <a:off x="1104" y="1968"/>
                <a:ext cx="1680" cy="1056"/>
              </a:xfrm>
              <a:prstGeom prst="line">
                <a:avLst/>
              </a:prstGeom>
              <a:noFill/>
              <a:ln w="9525">
                <a:solidFill>
                  <a:srgbClr val="3333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graphicFrame>
            <p:nvGraphicFramePr>
              <p:cNvPr id="7181" name="Object 13"/>
              <p:cNvGraphicFramePr>
                <a:graphicFrameLocks noChangeAspect="1"/>
              </p:cNvGraphicFramePr>
              <p:nvPr/>
            </p:nvGraphicFramePr>
            <p:xfrm>
              <a:off x="1296" y="2016"/>
              <a:ext cx="760" cy="507"/>
            </p:xfrm>
            <a:graphic>
              <a:graphicData uri="http://schemas.openxmlformats.org/presentationml/2006/ole">
                <p:oleObj spid="_x0000_s1039" name="Формула" r:id="rId8" imgW="342720" imgH="228600" progId="Equation.3">
                  <p:embed/>
                </p:oleObj>
              </a:graphicData>
            </a:graphic>
          </p:graphicFrame>
        </p:grp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1524000" y="1905000"/>
            <a:ext cx="6781800" cy="741363"/>
            <a:chOff x="960" y="1200"/>
            <a:chExt cx="4272" cy="467"/>
          </a:xfrm>
        </p:grpSpPr>
        <p:graphicFrame>
          <p:nvGraphicFramePr>
            <p:cNvPr id="7171" name="Object 3"/>
            <p:cNvGraphicFramePr>
              <a:graphicFrameLocks noChangeAspect="1"/>
            </p:cNvGraphicFramePr>
            <p:nvPr/>
          </p:nvGraphicFramePr>
          <p:xfrm>
            <a:off x="960" y="1203"/>
            <a:ext cx="1872" cy="457"/>
          </p:xfrm>
          <a:graphic>
            <a:graphicData uri="http://schemas.openxmlformats.org/presentationml/2006/ole">
              <p:oleObj spid="_x0000_s1032" name="Формула" r:id="rId9" imgW="977760" imgH="228600" progId="Equation.3">
                <p:embed/>
              </p:oleObj>
            </a:graphicData>
          </a:graphic>
        </p:graphicFrame>
        <p:graphicFrame>
          <p:nvGraphicFramePr>
            <p:cNvPr id="7182" name="Object 14"/>
            <p:cNvGraphicFramePr>
              <a:graphicFrameLocks noChangeAspect="1"/>
            </p:cNvGraphicFramePr>
            <p:nvPr/>
          </p:nvGraphicFramePr>
          <p:xfrm>
            <a:off x="3264" y="1200"/>
            <a:ext cx="1968" cy="467"/>
          </p:xfrm>
          <a:graphic>
            <a:graphicData uri="http://schemas.openxmlformats.org/presentationml/2006/ole">
              <p:oleObj spid="_x0000_s1033" name="Формула" r:id="rId10" imgW="965160" imgH="228600" progId="Equation.3">
                <p:embed/>
              </p:oleObj>
            </a:graphicData>
          </a:graphic>
        </p:graphicFrame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4419600" y="3352800"/>
            <a:ext cx="4210050" cy="2133600"/>
            <a:chOff x="2880" y="2160"/>
            <a:chExt cx="2652" cy="1344"/>
          </a:xfrm>
        </p:grpSpPr>
        <p:sp>
          <p:nvSpPr>
            <p:cNvPr id="7183" name="Line 15"/>
            <p:cNvSpPr>
              <a:spLocks noChangeShapeType="1"/>
            </p:cNvSpPr>
            <p:nvPr/>
          </p:nvSpPr>
          <p:spPr bwMode="auto">
            <a:xfrm>
              <a:off x="3168" y="3072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7185" name="Line 17"/>
            <p:cNvSpPr>
              <a:spLocks noChangeShapeType="1"/>
            </p:cNvSpPr>
            <p:nvPr/>
          </p:nvSpPr>
          <p:spPr bwMode="auto">
            <a:xfrm flipV="1">
              <a:off x="3168" y="2448"/>
              <a:ext cx="124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7187" name="Line 19"/>
            <p:cNvSpPr>
              <a:spLocks noChangeShapeType="1"/>
            </p:cNvSpPr>
            <p:nvPr/>
          </p:nvSpPr>
          <p:spPr bwMode="auto">
            <a:xfrm>
              <a:off x="4416" y="2448"/>
              <a:ext cx="67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graphicFrame>
          <p:nvGraphicFramePr>
            <p:cNvPr id="7189" name="Object 21"/>
            <p:cNvGraphicFramePr>
              <a:graphicFrameLocks noChangeAspect="1"/>
            </p:cNvGraphicFramePr>
            <p:nvPr/>
          </p:nvGraphicFramePr>
          <p:xfrm>
            <a:off x="2880" y="3024"/>
            <a:ext cx="313" cy="340"/>
          </p:xfrm>
          <a:graphic>
            <a:graphicData uri="http://schemas.openxmlformats.org/presentationml/2006/ole">
              <p:oleObj spid="_x0000_s1026" name="Формула" r:id="rId11" imgW="152280" imgH="164880" progId="Equation.3">
                <p:embed/>
              </p:oleObj>
            </a:graphicData>
          </a:graphic>
        </p:graphicFrame>
        <p:graphicFrame>
          <p:nvGraphicFramePr>
            <p:cNvPr id="7190" name="Object 22"/>
            <p:cNvGraphicFramePr>
              <a:graphicFrameLocks noChangeAspect="1"/>
            </p:cNvGraphicFramePr>
            <p:nvPr/>
          </p:nvGraphicFramePr>
          <p:xfrm>
            <a:off x="4992" y="3024"/>
            <a:ext cx="310" cy="336"/>
          </p:xfrm>
          <a:graphic>
            <a:graphicData uri="http://schemas.openxmlformats.org/presentationml/2006/ole">
              <p:oleObj spid="_x0000_s1027" name="Формула" r:id="rId12" imgW="152280" imgH="164880" progId="Equation.3">
                <p:embed/>
              </p:oleObj>
            </a:graphicData>
          </a:graphic>
        </p:graphicFrame>
        <p:graphicFrame>
          <p:nvGraphicFramePr>
            <p:cNvPr id="7191" name="Object 23"/>
            <p:cNvGraphicFramePr>
              <a:graphicFrameLocks noChangeAspect="1"/>
            </p:cNvGraphicFramePr>
            <p:nvPr/>
          </p:nvGraphicFramePr>
          <p:xfrm>
            <a:off x="4368" y="2160"/>
            <a:ext cx="295" cy="344"/>
          </p:xfrm>
          <a:graphic>
            <a:graphicData uri="http://schemas.openxmlformats.org/presentationml/2006/ole">
              <p:oleObj spid="_x0000_s1028" name="Формула" r:id="rId13" imgW="152280" imgH="177480" progId="Equation.3">
                <p:embed/>
              </p:oleObj>
            </a:graphicData>
          </a:graphic>
        </p:graphicFrame>
        <p:graphicFrame>
          <p:nvGraphicFramePr>
            <p:cNvPr id="7192" name="Object 24"/>
            <p:cNvGraphicFramePr>
              <a:graphicFrameLocks noChangeAspect="1"/>
            </p:cNvGraphicFramePr>
            <p:nvPr/>
          </p:nvGraphicFramePr>
          <p:xfrm>
            <a:off x="3984" y="3024"/>
            <a:ext cx="410" cy="480"/>
          </p:xfrm>
          <a:graphic>
            <a:graphicData uri="http://schemas.openxmlformats.org/presentationml/2006/ole">
              <p:oleObj spid="_x0000_s1029" name="Формула" r:id="rId14" imgW="126720" imgH="228600" progId="Equation.3">
                <p:embed/>
              </p:oleObj>
            </a:graphicData>
          </a:graphic>
        </p:graphicFrame>
        <p:graphicFrame>
          <p:nvGraphicFramePr>
            <p:cNvPr id="7193" name="Object 25"/>
            <p:cNvGraphicFramePr>
              <a:graphicFrameLocks noChangeAspect="1"/>
            </p:cNvGraphicFramePr>
            <p:nvPr/>
          </p:nvGraphicFramePr>
          <p:xfrm>
            <a:off x="3648" y="2304"/>
            <a:ext cx="350" cy="456"/>
          </p:xfrm>
          <a:graphic>
            <a:graphicData uri="http://schemas.openxmlformats.org/presentationml/2006/ole">
              <p:oleObj spid="_x0000_s1030" name="Формула" r:id="rId15" imgW="126720" imgH="228600" progId="Equation.3">
                <p:embed/>
              </p:oleObj>
            </a:graphicData>
          </a:graphic>
        </p:graphicFrame>
        <p:graphicFrame>
          <p:nvGraphicFramePr>
            <p:cNvPr id="7194" name="Object 26"/>
            <p:cNvGraphicFramePr>
              <a:graphicFrameLocks noChangeAspect="1"/>
            </p:cNvGraphicFramePr>
            <p:nvPr/>
          </p:nvGraphicFramePr>
          <p:xfrm>
            <a:off x="4704" y="2256"/>
            <a:ext cx="828" cy="456"/>
          </p:xfrm>
          <a:graphic>
            <a:graphicData uri="http://schemas.openxmlformats.org/presentationml/2006/ole">
              <p:oleObj spid="_x0000_s1031" name="Формула" r:id="rId16" imgW="342720" imgH="228600" progId="Equation.3">
                <p:embed/>
              </p:oleObj>
            </a:graphicData>
          </a:graphic>
        </p:graphicFrame>
      </p:grpSp>
      <p:sp>
        <p:nvSpPr>
          <p:cNvPr id="27" name="Управляющая кнопка: домой 26">
            <a:hlinkClick r:id="rId17" action="ppaction://hlinksldjump" highlightClick="1"/>
          </p:cNvPr>
          <p:cNvSpPr/>
          <p:nvPr/>
        </p:nvSpPr>
        <p:spPr>
          <a:xfrm>
            <a:off x="1187624" y="5517232"/>
            <a:ext cx="576064" cy="64807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990600" y="304800"/>
            <a:ext cx="74437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 b="1" i="1" u="sng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Законы сложения векторов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1043608" y="1196752"/>
            <a:ext cx="7478713" cy="3009900"/>
            <a:chOff x="720" y="1056"/>
            <a:chExt cx="4711" cy="1896"/>
          </a:xfrm>
        </p:grpSpPr>
        <p:grpSp>
          <p:nvGrpSpPr>
            <p:cNvPr id="3" name="Group 44"/>
            <p:cNvGrpSpPr>
              <a:grpSpLocks/>
            </p:cNvGrpSpPr>
            <p:nvPr/>
          </p:nvGrpSpPr>
          <p:grpSpPr bwMode="auto">
            <a:xfrm>
              <a:off x="720" y="1056"/>
              <a:ext cx="2407" cy="1848"/>
              <a:chOff x="720" y="1056"/>
              <a:chExt cx="2407" cy="1848"/>
            </a:xfrm>
          </p:grpSpPr>
          <p:grpSp>
            <p:nvGrpSpPr>
              <p:cNvPr id="4" name="Group 43"/>
              <p:cNvGrpSpPr>
                <a:grpSpLocks/>
              </p:cNvGrpSpPr>
              <p:nvPr/>
            </p:nvGrpSpPr>
            <p:grpSpPr bwMode="auto">
              <a:xfrm>
                <a:off x="720" y="1536"/>
                <a:ext cx="2112" cy="1368"/>
                <a:chOff x="720" y="1536"/>
                <a:chExt cx="2112" cy="1368"/>
              </a:xfrm>
            </p:grpSpPr>
            <p:sp>
              <p:nvSpPr>
                <p:cNvPr id="8201" name="Line 9"/>
                <p:cNvSpPr>
                  <a:spLocks noChangeShapeType="1"/>
                </p:cNvSpPr>
                <p:nvPr/>
              </p:nvSpPr>
              <p:spPr bwMode="auto">
                <a:xfrm>
                  <a:off x="1536" y="1536"/>
                  <a:ext cx="12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graphicFrame>
              <p:nvGraphicFramePr>
                <p:cNvPr id="8204" name="Object 12"/>
                <p:cNvGraphicFramePr>
                  <a:graphicFrameLocks noChangeAspect="1"/>
                </p:cNvGraphicFramePr>
                <p:nvPr/>
              </p:nvGraphicFramePr>
              <p:xfrm>
                <a:off x="720" y="2352"/>
                <a:ext cx="310" cy="336"/>
              </p:xfrm>
              <a:graphic>
                <a:graphicData uri="http://schemas.openxmlformats.org/presentationml/2006/ole">
                  <p:oleObj spid="_x0000_s2064" name="Формула" r:id="rId3" imgW="152280" imgH="164880" progId="Equation.3">
                    <p:embed/>
                  </p:oleObj>
                </a:graphicData>
              </a:graphic>
            </p:graphicFrame>
            <p:graphicFrame>
              <p:nvGraphicFramePr>
                <p:cNvPr id="8205" name="Object 13"/>
                <p:cNvGraphicFramePr>
                  <a:graphicFrameLocks noChangeAspect="1"/>
                </p:cNvGraphicFramePr>
                <p:nvPr/>
              </p:nvGraphicFramePr>
              <p:xfrm>
                <a:off x="2208" y="2352"/>
                <a:ext cx="310" cy="336"/>
              </p:xfrm>
              <a:graphic>
                <a:graphicData uri="http://schemas.openxmlformats.org/presentationml/2006/ole">
                  <p:oleObj spid="_x0000_s2065" name="Формула" r:id="rId4" imgW="152280" imgH="164880" progId="Equation.3">
                    <p:embed/>
                  </p:oleObj>
                </a:graphicData>
              </a:graphic>
            </p:graphicFrame>
            <p:graphicFrame>
              <p:nvGraphicFramePr>
                <p:cNvPr id="8212" name="Object 20"/>
                <p:cNvGraphicFramePr>
                  <a:graphicFrameLocks noChangeAspect="1"/>
                </p:cNvGraphicFramePr>
                <p:nvPr/>
              </p:nvGraphicFramePr>
              <p:xfrm>
                <a:off x="1536" y="2400"/>
                <a:ext cx="376" cy="504"/>
              </p:xfrm>
              <a:graphic>
                <a:graphicData uri="http://schemas.openxmlformats.org/presentationml/2006/ole">
                  <p:oleObj spid="_x0000_s2066" name="Формула" r:id="rId5" imgW="126720" imgH="228600" progId="Equation.3">
                    <p:embed/>
                  </p:oleObj>
                </a:graphicData>
              </a:graphic>
            </p:graphicFrame>
          </p:grpSp>
          <p:grpSp>
            <p:nvGrpSpPr>
              <p:cNvPr id="5" name="Group 41"/>
              <p:cNvGrpSpPr>
                <a:grpSpLocks/>
              </p:cNvGrpSpPr>
              <p:nvPr/>
            </p:nvGrpSpPr>
            <p:grpSpPr bwMode="auto">
              <a:xfrm>
                <a:off x="864" y="1056"/>
                <a:ext cx="2263" cy="1344"/>
                <a:chOff x="864" y="1056"/>
                <a:chExt cx="2263" cy="1344"/>
              </a:xfrm>
            </p:grpSpPr>
            <p:sp>
              <p:nvSpPr>
                <p:cNvPr id="8197" name="Line 5"/>
                <p:cNvSpPr>
                  <a:spLocks noChangeShapeType="1"/>
                </p:cNvSpPr>
                <p:nvPr/>
              </p:nvSpPr>
              <p:spPr bwMode="auto">
                <a:xfrm>
                  <a:off x="1008" y="2400"/>
                  <a:ext cx="1296" cy="0"/>
                </a:xfrm>
                <a:prstGeom prst="line">
                  <a:avLst/>
                </a:prstGeom>
                <a:noFill/>
                <a:ln w="38100">
                  <a:solidFill>
                    <a:srgbClr val="3333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8198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008" y="1536"/>
                  <a:ext cx="528" cy="864"/>
                </a:xfrm>
                <a:prstGeom prst="line">
                  <a:avLst/>
                </a:prstGeom>
                <a:noFill/>
                <a:ln w="38100">
                  <a:solidFill>
                    <a:srgbClr val="3333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8199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2256" y="1488"/>
                  <a:ext cx="528" cy="9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8202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1008" y="1536"/>
                  <a:ext cx="1728" cy="86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8203" name="Line 11"/>
                <p:cNvSpPr>
                  <a:spLocks noChangeShapeType="1"/>
                </p:cNvSpPr>
                <p:nvPr/>
              </p:nvSpPr>
              <p:spPr bwMode="auto">
                <a:xfrm flipH="1" flipV="1">
                  <a:off x="1536" y="1536"/>
                  <a:ext cx="720" cy="86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graphicFrame>
              <p:nvGraphicFramePr>
                <p:cNvPr id="8208" name="Object 16"/>
                <p:cNvGraphicFramePr>
                  <a:graphicFrameLocks noChangeAspect="1"/>
                </p:cNvGraphicFramePr>
                <p:nvPr/>
              </p:nvGraphicFramePr>
              <p:xfrm>
                <a:off x="2832" y="1248"/>
                <a:ext cx="295" cy="344"/>
              </p:xfrm>
              <a:graphic>
                <a:graphicData uri="http://schemas.openxmlformats.org/presentationml/2006/ole">
                  <p:oleObj spid="_x0000_s2059" name="Формула" r:id="rId6" imgW="152280" imgH="177480" progId="Equation.3">
                    <p:embed/>
                  </p:oleObj>
                </a:graphicData>
              </a:graphic>
            </p:graphicFrame>
            <p:graphicFrame>
              <p:nvGraphicFramePr>
                <p:cNvPr id="8209" name="Object 17"/>
                <p:cNvGraphicFramePr>
                  <a:graphicFrameLocks noChangeAspect="1"/>
                </p:cNvGraphicFramePr>
                <p:nvPr/>
              </p:nvGraphicFramePr>
              <p:xfrm>
                <a:off x="1392" y="1200"/>
                <a:ext cx="292" cy="292"/>
              </p:xfrm>
              <a:graphic>
                <a:graphicData uri="http://schemas.openxmlformats.org/presentationml/2006/ole">
                  <p:oleObj spid="_x0000_s2060" name="Формула" r:id="rId7" imgW="164880" imgH="164880" progId="Equation.3">
                    <p:embed/>
                  </p:oleObj>
                </a:graphicData>
              </a:graphic>
            </p:graphicFrame>
            <p:graphicFrame>
              <p:nvGraphicFramePr>
                <p:cNvPr id="8210" name="Object 18"/>
                <p:cNvGraphicFramePr>
                  <a:graphicFrameLocks noChangeAspect="1"/>
                </p:cNvGraphicFramePr>
                <p:nvPr/>
              </p:nvGraphicFramePr>
              <p:xfrm>
                <a:off x="2544" y="1728"/>
                <a:ext cx="280" cy="504"/>
              </p:xfrm>
              <a:graphic>
                <a:graphicData uri="http://schemas.openxmlformats.org/presentationml/2006/ole">
                  <p:oleObj spid="_x0000_s2061" name="Формула" r:id="rId8" imgW="126720" imgH="228600" progId="Equation.3">
                    <p:embed/>
                  </p:oleObj>
                </a:graphicData>
              </a:graphic>
            </p:graphicFrame>
            <p:graphicFrame>
              <p:nvGraphicFramePr>
                <p:cNvPr id="8211" name="Object 19"/>
                <p:cNvGraphicFramePr>
                  <a:graphicFrameLocks noChangeAspect="1"/>
                </p:cNvGraphicFramePr>
                <p:nvPr/>
              </p:nvGraphicFramePr>
              <p:xfrm>
                <a:off x="864" y="1680"/>
                <a:ext cx="280" cy="504"/>
              </p:xfrm>
              <a:graphic>
                <a:graphicData uri="http://schemas.openxmlformats.org/presentationml/2006/ole">
                  <p:oleObj spid="_x0000_s2062" name="Формула" r:id="rId9" imgW="126720" imgH="228600" progId="Equation.3">
                    <p:embed/>
                  </p:oleObj>
                </a:graphicData>
              </a:graphic>
            </p:graphicFrame>
            <p:graphicFrame>
              <p:nvGraphicFramePr>
                <p:cNvPr id="8213" name="Object 21"/>
                <p:cNvGraphicFramePr>
                  <a:graphicFrameLocks noChangeAspect="1"/>
                </p:cNvGraphicFramePr>
                <p:nvPr/>
              </p:nvGraphicFramePr>
              <p:xfrm>
                <a:off x="1920" y="1056"/>
                <a:ext cx="376" cy="504"/>
              </p:xfrm>
              <a:graphic>
                <a:graphicData uri="http://schemas.openxmlformats.org/presentationml/2006/ole">
                  <p:oleObj spid="_x0000_s2063" name="Формула" r:id="rId10" imgW="126720" imgH="228600" progId="Equation.3">
                    <p:embed/>
                  </p:oleObj>
                </a:graphicData>
              </a:graphic>
            </p:graphicFrame>
          </p:grpSp>
        </p:grpSp>
        <p:graphicFrame>
          <p:nvGraphicFramePr>
            <p:cNvPr id="8225" name="Object 33"/>
            <p:cNvGraphicFramePr>
              <a:graphicFrameLocks noChangeAspect="1"/>
            </p:cNvGraphicFramePr>
            <p:nvPr/>
          </p:nvGraphicFramePr>
          <p:xfrm>
            <a:off x="4752" y="2208"/>
            <a:ext cx="376" cy="504"/>
          </p:xfrm>
          <a:graphic>
            <a:graphicData uri="http://schemas.openxmlformats.org/presentationml/2006/ole">
              <p:oleObj spid="_x0000_s2052" name="Формула" r:id="rId11" imgW="126720" imgH="228600" progId="Equation.3">
                <p:embed/>
              </p:oleObj>
            </a:graphicData>
          </a:graphic>
        </p:graphicFrame>
        <p:grpSp>
          <p:nvGrpSpPr>
            <p:cNvPr id="6" name="Group 47"/>
            <p:cNvGrpSpPr>
              <a:grpSpLocks/>
            </p:cNvGrpSpPr>
            <p:nvPr/>
          </p:nvGrpSpPr>
          <p:grpSpPr bwMode="auto">
            <a:xfrm>
              <a:off x="2928" y="1056"/>
              <a:ext cx="2503" cy="1896"/>
              <a:chOff x="2928" y="1056"/>
              <a:chExt cx="2503" cy="1896"/>
            </a:xfrm>
          </p:grpSpPr>
          <p:sp>
            <p:nvSpPr>
              <p:cNvPr id="8217" name="Line 25"/>
              <p:cNvSpPr>
                <a:spLocks noChangeShapeType="1"/>
              </p:cNvSpPr>
              <p:nvPr/>
            </p:nvSpPr>
            <p:spPr bwMode="auto">
              <a:xfrm flipV="1">
                <a:off x="4512" y="1152"/>
                <a:ext cx="384" cy="13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grpSp>
            <p:nvGrpSpPr>
              <p:cNvPr id="7" name="Group 46"/>
              <p:cNvGrpSpPr>
                <a:grpSpLocks/>
              </p:cNvGrpSpPr>
              <p:nvPr/>
            </p:nvGrpSpPr>
            <p:grpSpPr bwMode="auto">
              <a:xfrm>
                <a:off x="2928" y="1056"/>
                <a:ext cx="2503" cy="1896"/>
                <a:chOff x="2928" y="1056"/>
                <a:chExt cx="2503" cy="1896"/>
              </a:xfrm>
            </p:grpSpPr>
            <p:sp>
              <p:nvSpPr>
                <p:cNvPr id="8216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3216" y="1968"/>
                  <a:ext cx="1920" cy="52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8" name="Group 45"/>
                <p:cNvGrpSpPr>
                  <a:grpSpLocks/>
                </p:cNvGrpSpPr>
                <p:nvPr/>
              </p:nvGrpSpPr>
              <p:grpSpPr bwMode="auto">
                <a:xfrm>
                  <a:off x="2928" y="1056"/>
                  <a:ext cx="2503" cy="1896"/>
                  <a:chOff x="2928" y="1056"/>
                  <a:chExt cx="2503" cy="1896"/>
                </a:xfrm>
              </p:grpSpPr>
              <p:sp>
                <p:nvSpPr>
                  <p:cNvPr id="8214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496"/>
                    <a:ext cx="129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215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12" y="1968"/>
                    <a:ext cx="672" cy="52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218" name="Line 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16" y="1152"/>
                    <a:ext cx="1728" cy="134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8219" name="Line 2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96" y="1200"/>
                    <a:ext cx="240" cy="76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graphicFrame>
                <p:nvGraphicFramePr>
                  <p:cNvPr id="8220" name="Object 28"/>
                  <p:cNvGraphicFramePr>
                    <a:graphicFrameLocks noChangeAspect="1"/>
                  </p:cNvGraphicFramePr>
                  <p:nvPr/>
                </p:nvGraphicFramePr>
                <p:xfrm>
                  <a:off x="2928" y="2448"/>
                  <a:ext cx="310" cy="336"/>
                </p:xfrm>
                <a:graphic>
                  <a:graphicData uri="http://schemas.openxmlformats.org/presentationml/2006/ole">
                    <p:oleObj spid="_x0000_s2053" name="Формула" r:id="rId12" imgW="152280" imgH="164880" progId="Equation.3">
                      <p:embed/>
                    </p:oleObj>
                  </a:graphicData>
                </a:graphic>
              </p:graphicFrame>
              <p:graphicFrame>
                <p:nvGraphicFramePr>
                  <p:cNvPr id="8221" name="Object 29"/>
                  <p:cNvGraphicFramePr>
                    <a:graphicFrameLocks noChangeAspect="1"/>
                  </p:cNvGraphicFramePr>
                  <p:nvPr/>
                </p:nvGraphicFramePr>
                <p:xfrm>
                  <a:off x="4368" y="2496"/>
                  <a:ext cx="310" cy="336"/>
                </p:xfrm>
                <a:graphic>
                  <a:graphicData uri="http://schemas.openxmlformats.org/presentationml/2006/ole">
                    <p:oleObj spid="_x0000_s2054" name="Формула" r:id="rId13" imgW="152280" imgH="164880" progId="Equation.3">
                      <p:embed/>
                    </p:oleObj>
                  </a:graphicData>
                </a:graphic>
              </p:graphicFrame>
              <p:graphicFrame>
                <p:nvGraphicFramePr>
                  <p:cNvPr id="8222" name="Object 30"/>
                  <p:cNvGraphicFramePr>
                    <a:graphicFrameLocks noChangeAspect="1"/>
                  </p:cNvGraphicFramePr>
                  <p:nvPr/>
                </p:nvGraphicFramePr>
                <p:xfrm>
                  <a:off x="5136" y="1968"/>
                  <a:ext cx="295" cy="344"/>
                </p:xfrm>
                <a:graphic>
                  <a:graphicData uri="http://schemas.openxmlformats.org/presentationml/2006/ole">
                    <p:oleObj spid="_x0000_s2055" name="Формула" r:id="rId14" imgW="152280" imgH="177480" progId="Equation.3">
                      <p:embed/>
                    </p:oleObj>
                  </a:graphicData>
                </a:graphic>
              </p:graphicFrame>
              <p:graphicFrame>
                <p:nvGraphicFramePr>
                  <p:cNvPr id="8223" name="Object 31"/>
                  <p:cNvGraphicFramePr>
                    <a:graphicFrameLocks noChangeAspect="1"/>
                  </p:cNvGraphicFramePr>
                  <p:nvPr/>
                </p:nvGraphicFramePr>
                <p:xfrm>
                  <a:off x="4944" y="1056"/>
                  <a:ext cx="292" cy="292"/>
                </p:xfrm>
                <a:graphic>
                  <a:graphicData uri="http://schemas.openxmlformats.org/presentationml/2006/ole">
                    <p:oleObj spid="_x0000_s2056" name="Формула" r:id="rId15" imgW="164880" imgH="164880" progId="Equation.3">
                      <p:embed/>
                    </p:oleObj>
                  </a:graphicData>
                </a:graphic>
              </p:graphicFrame>
              <p:graphicFrame>
                <p:nvGraphicFramePr>
                  <p:cNvPr id="8224" name="Object 32"/>
                  <p:cNvGraphicFramePr>
                    <a:graphicFrameLocks noChangeAspect="1"/>
                  </p:cNvGraphicFramePr>
                  <p:nvPr/>
                </p:nvGraphicFramePr>
                <p:xfrm>
                  <a:off x="3792" y="2448"/>
                  <a:ext cx="280" cy="504"/>
                </p:xfrm>
                <a:graphic>
                  <a:graphicData uri="http://schemas.openxmlformats.org/presentationml/2006/ole">
                    <p:oleObj spid="_x0000_s2057" name="Формула" r:id="rId16" imgW="126720" imgH="228600" progId="Equation.3">
                      <p:embed/>
                    </p:oleObj>
                  </a:graphicData>
                </a:graphic>
              </p:graphicFrame>
              <p:graphicFrame>
                <p:nvGraphicFramePr>
                  <p:cNvPr id="8226" name="Object 34"/>
                  <p:cNvGraphicFramePr>
                    <a:graphicFrameLocks noChangeAspect="1"/>
                  </p:cNvGraphicFramePr>
                  <p:nvPr/>
                </p:nvGraphicFramePr>
                <p:xfrm>
                  <a:off x="5088" y="1200"/>
                  <a:ext cx="264" cy="528"/>
                </p:xfrm>
                <a:graphic>
                  <a:graphicData uri="http://schemas.openxmlformats.org/presentationml/2006/ole">
                    <p:oleObj spid="_x0000_s2058" name="Формула" r:id="rId17" imgW="114120" imgH="228600" progId="Equation.3">
                      <p:embed/>
                    </p:oleObj>
                  </a:graphicData>
                </a:graphic>
              </p:graphicFrame>
            </p:grpSp>
          </p:grpSp>
        </p:grpSp>
      </p:grpSp>
      <p:graphicFrame>
        <p:nvGraphicFramePr>
          <p:cNvPr id="8242" name="Object 50"/>
          <p:cNvGraphicFramePr>
            <a:graphicFrameLocks noChangeAspect="1"/>
          </p:cNvGraphicFramePr>
          <p:nvPr/>
        </p:nvGraphicFramePr>
        <p:xfrm>
          <a:off x="5220072" y="4149080"/>
          <a:ext cx="3024187" cy="2009775"/>
        </p:xfrm>
        <a:graphic>
          <a:graphicData uri="http://schemas.openxmlformats.org/presentationml/2006/ole">
            <p:oleObj spid="_x0000_s2050" name="Формула" r:id="rId18" imgW="1930320" imgH="1282680" progId="Equation.3">
              <p:embed/>
            </p:oleObj>
          </a:graphicData>
        </a:graphic>
      </p:graphicFrame>
      <p:graphicFrame>
        <p:nvGraphicFramePr>
          <p:cNvPr id="8243" name="Object 51"/>
          <p:cNvGraphicFramePr>
            <a:graphicFrameLocks noChangeAspect="1"/>
          </p:cNvGraphicFramePr>
          <p:nvPr/>
        </p:nvGraphicFramePr>
        <p:xfrm>
          <a:off x="1043608" y="4149080"/>
          <a:ext cx="2952750" cy="1701800"/>
        </p:xfrm>
        <a:graphic>
          <a:graphicData uri="http://schemas.openxmlformats.org/presentationml/2006/ole">
            <p:oleObj spid="_x0000_s2051" name="Формула" r:id="rId19" imgW="1701720" imgH="965160" progId="Equation.3">
              <p:embed/>
            </p:oleObj>
          </a:graphicData>
        </a:graphic>
      </p:graphicFrame>
      <p:sp>
        <p:nvSpPr>
          <p:cNvPr id="40" name="Управляющая кнопка: домой 39">
            <a:hlinkClick r:id="rId20" action="ppaction://hlinksldjump" highlightClick="1"/>
          </p:cNvPr>
          <p:cNvSpPr/>
          <p:nvPr/>
        </p:nvSpPr>
        <p:spPr>
          <a:xfrm>
            <a:off x="755576" y="5517232"/>
            <a:ext cx="576064" cy="64807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990600" y="304800"/>
            <a:ext cx="74437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i="1" u="sng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Умножение вектора на число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907704" y="1124744"/>
            <a:ext cx="5818188" cy="1295400"/>
            <a:chOff x="1296" y="1248"/>
            <a:chExt cx="3665" cy="816"/>
          </a:xfrm>
        </p:grpSpPr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>
              <a:off x="1296" y="1248"/>
              <a:ext cx="36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008000"/>
                  </a:solidFill>
                </a:rPr>
                <a:t>Первый распределительный закон</a:t>
              </a:r>
            </a:p>
          </p:txBody>
        </p:sp>
        <p:graphicFrame>
          <p:nvGraphicFramePr>
            <p:cNvPr id="10247" name="Object 7"/>
            <p:cNvGraphicFramePr>
              <a:graphicFrameLocks noChangeAspect="1"/>
            </p:cNvGraphicFramePr>
            <p:nvPr/>
          </p:nvGraphicFramePr>
          <p:xfrm>
            <a:off x="1872" y="1632"/>
            <a:ext cx="2064" cy="432"/>
          </p:xfrm>
          <a:graphic>
            <a:graphicData uri="http://schemas.openxmlformats.org/presentationml/2006/ole">
              <p:oleObj spid="_x0000_s3084" name="Формула" r:id="rId3" imgW="1130040" imgH="253800" progId="Equation.3">
                <p:embed/>
              </p:oleObj>
            </a:graphicData>
          </a:graphic>
        </p:graphicFrame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1043608" y="2420888"/>
            <a:ext cx="7543800" cy="3470275"/>
            <a:chOff x="720" y="1872"/>
            <a:chExt cx="4752" cy="2186"/>
          </a:xfrm>
        </p:grpSpPr>
        <p:graphicFrame>
          <p:nvGraphicFramePr>
            <p:cNvPr id="10269" name="Object 29"/>
            <p:cNvGraphicFramePr>
              <a:graphicFrameLocks noChangeAspect="1"/>
            </p:cNvGraphicFramePr>
            <p:nvPr/>
          </p:nvGraphicFramePr>
          <p:xfrm>
            <a:off x="2064" y="2064"/>
            <a:ext cx="369" cy="384"/>
          </p:xfrm>
          <a:graphic>
            <a:graphicData uri="http://schemas.openxmlformats.org/presentationml/2006/ole">
              <p:oleObj spid="_x0000_s3074" name="Формула" r:id="rId4" imgW="177480" imgH="215640" progId="Equation.3">
                <p:embed/>
              </p:oleObj>
            </a:graphicData>
          </a:graphic>
        </p:graphicFrame>
        <p:grpSp>
          <p:nvGrpSpPr>
            <p:cNvPr id="4" name="Group 34"/>
            <p:cNvGrpSpPr>
              <a:grpSpLocks/>
            </p:cNvGrpSpPr>
            <p:nvPr/>
          </p:nvGrpSpPr>
          <p:grpSpPr bwMode="auto">
            <a:xfrm>
              <a:off x="720" y="1872"/>
              <a:ext cx="4752" cy="2186"/>
              <a:chOff x="720" y="1872"/>
              <a:chExt cx="4752" cy="2186"/>
            </a:xfrm>
          </p:grpSpPr>
          <p:grpSp>
            <p:nvGrpSpPr>
              <p:cNvPr id="5" name="Group 20"/>
              <p:cNvGrpSpPr>
                <a:grpSpLocks/>
              </p:cNvGrpSpPr>
              <p:nvPr/>
            </p:nvGrpSpPr>
            <p:grpSpPr bwMode="auto">
              <a:xfrm>
                <a:off x="1344" y="2112"/>
                <a:ext cx="2928" cy="768"/>
                <a:chOff x="1968" y="2352"/>
                <a:chExt cx="1344" cy="432"/>
              </a:xfrm>
            </p:grpSpPr>
            <p:grpSp>
              <p:nvGrpSpPr>
                <p:cNvPr id="6" name="Group 19"/>
                <p:cNvGrpSpPr>
                  <a:grpSpLocks/>
                </p:cNvGrpSpPr>
                <p:nvPr/>
              </p:nvGrpSpPr>
              <p:grpSpPr bwMode="auto">
                <a:xfrm>
                  <a:off x="1968" y="2352"/>
                  <a:ext cx="1344" cy="432"/>
                  <a:chOff x="1968" y="2352"/>
                  <a:chExt cx="1344" cy="432"/>
                </a:xfrm>
              </p:grpSpPr>
              <p:sp>
                <p:nvSpPr>
                  <p:cNvPr id="10252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640" y="2784"/>
                    <a:ext cx="67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grpSp>
                <p:nvGrpSpPr>
                  <p:cNvPr id="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968" y="2352"/>
                    <a:ext cx="864" cy="432"/>
                    <a:chOff x="1968" y="2352"/>
                    <a:chExt cx="864" cy="432"/>
                  </a:xfrm>
                </p:grpSpPr>
                <p:grpSp>
                  <p:nvGrpSpPr>
                    <p:cNvPr id="8" name="Group 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68" y="2352"/>
                      <a:ext cx="864" cy="432"/>
                      <a:chOff x="1968" y="2352"/>
                      <a:chExt cx="864" cy="432"/>
                    </a:xfrm>
                  </p:grpSpPr>
                  <p:grpSp>
                    <p:nvGrpSpPr>
                      <p:cNvPr id="9" name="Group 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8" y="2352"/>
                        <a:ext cx="864" cy="432"/>
                        <a:chOff x="1968" y="2352"/>
                        <a:chExt cx="864" cy="432"/>
                      </a:xfrm>
                    </p:grpSpPr>
                    <p:sp>
                      <p:nvSpPr>
                        <p:cNvPr id="10248" name="Line 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968" y="2544"/>
                          <a:ext cx="480" cy="24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chemeClr val="tx1"/>
                          </a:solidFill>
                          <a:round/>
                          <a:headEnd/>
                          <a:tailEnd type="triangle" w="med" len="med"/>
                        </a:ln>
                        <a:effectLst/>
                      </p:spPr>
                      <p:txBody>
                        <a:bodyPr wrap="none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249" name="Line 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352" y="2352"/>
                          <a:ext cx="480" cy="24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chemeClr val="tx1"/>
                          </a:solidFill>
                          <a:round/>
                          <a:headEnd/>
                          <a:tailEnd type="triangle" w="med" len="med"/>
                        </a:ln>
                        <a:effectLst/>
                      </p:spPr>
                      <p:txBody>
                        <a:bodyPr wrap="none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10251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68" y="2784"/>
                        <a:ext cx="672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10253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0" y="2544"/>
                      <a:ext cx="192" cy="24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10255" name="Line 15"/>
                <p:cNvSpPr>
                  <a:spLocks noChangeShapeType="1"/>
                </p:cNvSpPr>
                <p:nvPr/>
              </p:nvSpPr>
              <p:spPr bwMode="auto">
                <a:xfrm>
                  <a:off x="2784" y="2352"/>
                  <a:ext cx="528" cy="43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aphicFrame>
            <p:nvGraphicFramePr>
              <p:cNvPr id="10261" name="Object 21"/>
              <p:cNvGraphicFramePr>
                <a:graphicFrameLocks noChangeAspect="1"/>
              </p:cNvGraphicFramePr>
              <p:nvPr/>
            </p:nvGraphicFramePr>
            <p:xfrm>
              <a:off x="1680" y="2160"/>
              <a:ext cx="240" cy="432"/>
            </p:xfrm>
            <a:graphic>
              <a:graphicData uri="http://schemas.openxmlformats.org/presentationml/2006/ole">
                <p:oleObj spid="_x0000_s3075" name="Формула" r:id="rId5" imgW="126720" imgH="228600" progId="Equation.3">
                  <p:embed/>
                </p:oleObj>
              </a:graphicData>
            </a:graphic>
          </p:graphicFrame>
          <p:graphicFrame>
            <p:nvGraphicFramePr>
              <p:cNvPr id="10262" name="Object 22"/>
              <p:cNvGraphicFramePr>
                <a:graphicFrameLocks noChangeAspect="1"/>
              </p:cNvGraphicFramePr>
              <p:nvPr/>
            </p:nvGraphicFramePr>
            <p:xfrm>
              <a:off x="2640" y="1872"/>
              <a:ext cx="240" cy="432"/>
            </p:xfrm>
            <a:graphic>
              <a:graphicData uri="http://schemas.openxmlformats.org/presentationml/2006/ole">
                <p:oleObj spid="_x0000_s3076" name="Формула" r:id="rId6" imgW="126720" imgH="228600" progId="Equation.3">
                  <p:embed/>
                </p:oleObj>
              </a:graphicData>
            </a:graphic>
          </p:graphicFrame>
          <p:graphicFrame>
            <p:nvGraphicFramePr>
              <p:cNvPr id="10264" name="Object 24"/>
              <p:cNvGraphicFramePr>
                <a:graphicFrameLocks noChangeAspect="1"/>
              </p:cNvGraphicFramePr>
              <p:nvPr/>
            </p:nvGraphicFramePr>
            <p:xfrm>
              <a:off x="2592" y="2352"/>
              <a:ext cx="376" cy="504"/>
            </p:xfrm>
            <a:graphic>
              <a:graphicData uri="http://schemas.openxmlformats.org/presentationml/2006/ole">
                <p:oleObj spid="_x0000_s3077" name="Формула" r:id="rId7" imgW="126720" imgH="228600" progId="Equation.3">
                  <p:embed/>
                </p:oleObj>
              </a:graphicData>
            </a:graphic>
          </p:graphicFrame>
          <p:graphicFrame>
            <p:nvGraphicFramePr>
              <p:cNvPr id="10265" name="Object 25"/>
              <p:cNvGraphicFramePr>
                <a:graphicFrameLocks noChangeAspect="1"/>
              </p:cNvGraphicFramePr>
              <p:nvPr/>
            </p:nvGraphicFramePr>
            <p:xfrm>
              <a:off x="3696" y="2016"/>
              <a:ext cx="427" cy="480"/>
            </p:xfrm>
            <a:graphic>
              <a:graphicData uri="http://schemas.openxmlformats.org/presentationml/2006/ole">
                <p:oleObj spid="_x0000_s3078" name="Формула" r:id="rId8" imgW="203040" imgH="228600" progId="Equation.3">
                  <p:embed/>
                </p:oleObj>
              </a:graphicData>
            </a:graphic>
          </p:graphicFrame>
          <p:graphicFrame>
            <p:nvGraphicFramePr>
              <p:cNvPr id="10266" name="Object 26"/>
              <p:cNvGraphicFramePr>
                <a:graphicFrameLocks noChangeAspect="1"/>
              </p:cNvGraphicFramePr>
              <p:nvPr/>
            </p:nvGraphicFramePr>
            <p:xfrm>
              <a:off x="1200" y="2880"/>
              <a:ext cx="289" cy="336"/>
            </p:xfrm>
            <a:graphic>
              <a:graphicData uri="http://schemas.openxmlformats.org/presentationml/2006/ole">
                <p:oleObj spid="_x0000_s3079" name="Формула" r:id="rId9" imgW="152280" imgH="177480" progId="Equation.3">
                  <p:embed/>
                </p:oleObj>
              </a:graphicData>
            </a:graphic>
          </p:graphicFrame>
          <p:graphicFrame>
            <p:nvGraphicFramePr>
              <p:cNvPr id="10267" name="Object 27"/>
              <p:cNvGraphicFramePr>
                <a:graphicFrameLocks noChangeAspect="1"/>
              </p:cNvGraphicFramePr>
              <p:nvPr/>
            </p:nvGraphicFramePr>
            <p:xfrm>
              <a:off x="3264" y="1968"/>
              <a:ext cx="270" cy="292"/>
            </p:xfrm>
            <a:graphic>
              <a:graphicData uri="http://schemas.openxmlformats.org/presentationml/2006/ole">
                <p:oleObj spid="_x0000_s3080" name="Формула" r:id="rId10" imgW="152280" imgH="164880" progId="Equation.3">
                  <p:embed/>
                </p:oleObj>
              </a:graphicData>
            </a:graphic>
          </p:graphicFrame>
          <p:graphicFrame>
            <p:nvGraphicFramePr>
              <p:cNvPr id="10268" name="Object 28"/>
              <p:cNvGraphicFramePr>
                <a:graphicFrameLocks noChangeAspect="1"/>
              </p:cNvGraphicFramePr>
              <p:nvPr/>
            </p:nvGraphicFramePr>
            <p:xfrm>
              <a:off x="4272" y="2784"/>
              <a:ext cx="309" cy="336"/>
            </p:xfrm>
            <a:graphic>
              <a:graphicData uri="http://schemas.openxmlformats.org/presentationml/2006/ole">
                <p:oleObj spid="_x0000_s3081" name="Формула" r:id="rId11" imgW="152280" imgH="164880" progId="Equation.3">
                  <p:embed/>
                </p:oleObj>
              </a:graphicData>
            </a:graphic>
          </p:graphicFrame>
          <p:graphicFrame>
            <p:nvGraphicFramePr>
              <p:cNvPr id="10270" name="Object 30"/>
              <p:cNvGraphicFramePr>
                <a:graphicFrameLocks noChangeAspect="1"/>
              </p:cNvGraphicFramePr>
              <p:nvPr/>
            </p:nvGraphicFramePr>
            <p:xfrm>
              <a:off x="2640" y="2832"/>
              <a:ext cx="357" cy="432"/>
            </p:xfrm>
            <a:graphic>
              <a:graphicData uri="http://schemas.openxmlformats.org/presentationml/2006/ole">
                <p:oleObj spid="_x0000_s3082" name="Формула" r:id="rId12" imgW="177480" imgH="215640" progId="Equation.3">
                  <p:embed/>
                </p:oleObj>
              </a:graphicData>
            </a:graphic>
          </p:graphicFrame>
          <p:graphicFrame>
            <p:nvGraphicFramePr>
              <p:cNvPr id="10271" name="Object 31"/>
              <p:cNvGraphicFramePr>
                <a:graphicFrameLocks noChangeAspect="1"/>
              </p:cNvGraphicFramePr>
              <p:nvPr/>
            </p:nvGraphicFramePr>
            <p:xfrm>
              <a:off x="720" y="3168"/>
              <a:ext cx="4752" cy="890"/>
            </p:xfrm>
            <a:graphic>
              <a:graphicData uri="http://schemas.openxmlformats.org/presentationml/2006/ole">
                <p:oleObj spid="_x0000_s3083" name="Формула" r:id="rId13" imgW="2501640" imgH="533160" progId="Equation.3">
                  <p:embed/>
                </p:oleObj>
              </a:graphicData>
            </a:graphic>
          </p:graphicFrame>
        </p:grpSp>
      </p:grpSp>
      <p:sp>
        <p:nvSpPr>
          <p:cNvPr id="29" name="Управляющая кнопка: домой 28">
            <a:hlinkClick r:id="rId14" action="ppaction://hlinksldjump" highlightClick="1"/>
          </p:cNvPr>
          <p:cNvSpPr/>
          <p:nvPr/>
        </p:nvSpPr>
        <p:spPr>
          <a:xfrm>
            <a:off x="683568" y="764704"/>
            <a:ext cx="576064" cy="64807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990600" y="304800"/>
            <a:ext cx="74437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i="1" u="sng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Умножение вектора на число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763688" y="1196752"/>
            <a:ext cx="5791200" cy="4646613"/>
            <a:chOff x="1152" y="1104"/>
            <a:chExt cx="3648" cy="2927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1152" y="1104"/>
              <a:ext cx="3579" cy="860"/>
              <a:chOff x="1152" y="1104"/>
              <a:chExt cx="3579" cy="860"/>
            </a:xfrm>
          </p:grpSpPr>
          <p:sp>
            <p:nvSpPr>
              <p:cNvPr id="12291" name="Text Box 3"/>
              <p:cNvSpPr txBox="1">
                <a:spLocks noChangeArrowheads="1"/>
              </p:cNvSpPr>
              <p:nvPr/>
            </p:nvSpPr>
            <p:spPr bwMode="auto">
              <a:xfrm>
                <a:off x="1152" y="1104"/>
                <a:ext cx="357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dirty="0">
                    <a:solidFill>
                      <a:srgbClr val="008000"/>
                    </a:solidFill>
                  </a:rPr>
                  <a:t>Второй распределительный закон</a:t>
                </a:r>
              </a:p>
            </p:txBody>
          </p:sp>
          <p:graphicFrame>
            <p:nvGraphicFramePr>
              <p:cNvPr id="12292" name="Object 4"/>
              <p:cNvGraphicFramePr>
                <a:graphicFrameLocks noChangeAspect="1"/>
              </p:cNvGraphicFramePr>
              <p:nvPr/>
            </p:nvGraphicFramePr>
            <p:xfrm>
              <a:off x="1776" y="1440"/>
              <a:ext cx="2112" cy="524"/>
            </p:xfrm>
            <a:graphic>
              <a:graphicData uri="http://schemas.openxmlformats.org/presentationml/2006/ole">
                <p:oleObj spid="_x0000_s4103" name="Формула" r:id="rId3" imgW="1091880" imgH="253800" progId="Equation.3">
                  <p:embed/>
                </p:oleObj>
              </a:graphicData>
            </a:graphic>
          </p:graphicFrame>
        </p:grpSp>
        <p:sp>
          <p:nvSpPr>
            <p:cNvPr id="12294" name="Line 6"/>
            <p:cNvSpPr>
              <a:spLocks noChangeShapeType="1"/>
            </p:cNvSpPr>
            <p:nvPr/>
          </p:nvSpPr>
          <p:spPr bwMode="auto">
            <a:xfrm flipV="1">
              <a:off x="1728" y="2496"/>
              <a:ext cx="864" cy="288"/>
            </a:xfrm>
            <a:prstGeom prst="line">
              <a:avLst/>
            </a:prstGeom>
            <a:noFill/>
            <a:ln w="38100">
              <a:solidFill>
                <a:srgbClr val="3333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 flipV="1">
              <a:off x="2592" y="2304"/>
              <a:ext cx="528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2296" name="Line 8"/>
            <p:cNvSpPr>
              <a:spLocks noChangeShapeType="1"/>
            </p:cNvSpPr>
            <p:nvPr/>
          </p:nvSpPr>
          <p:spPr bwMode="auto">
            <a:xfrm flipV="1">
              <a:off x="1680" y="2352"/>
              <a:ext cx="38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graphicFrame>
          <p:nvGraphicFramePr>
            <p:cNvPr id="12297" name="Object 9"/>
            <p:cNvGraphicFramePr>
              <a:graphicFrameLocks noChangeAspect="1"/>
            </p:cNvGraphicFramePr>
            <p:nvPr/>
          </p:nvGraphicFramePr>
          <p:xfrm>
            <a:off x="1680" y="2064"/>
            <a:ext cx="240" cy="432"/>
          </p:xfrm>
          <a:graphic>
            <a:graphicData uri="http://schemas.openxmlformats.org/presentationml/2006/ole">
              <p:oleObj spid="_x0000_s4098" name="Формула" r:id="rId4" imgW="126720" imgH="228600" progId="Equation.3">
                <p:embed/>
              </p:oleObj>
            </a:graphicData>
          </a:graphic>
        </p:graphicFrame>
        <p:graphicFrame>
          <p:nvGraphicFramePr>
            <p:cNvPr id="12298" name="Object 10"/>
            <p:cNvGraphicFramePr>
              <a:graphicFrameLocks noChangeAspect="1"/>
            </p:cNvGraphicFramePr>
            <p:nvPr/>
          </p:nvGraphicFramePr>
          <p:xfrm>
            <a:off x="1584" y="2784"/>
            <a:ext cx="289" cy="336"/>
          </p:xfrm>
          <a:graphic>
            <a:graphicData uri="http://schemas.openxmlformats.org/presentationml/2006/ole">
              <p:oleObj spid="_x0000_s4099" name="Формула" r:id="rId5" imgW="152280" imgH="177480" progId="Equation.3">
                <p:embed/>
              </p:oleObj>
            </a:graphicData>
          </a:graphic>
        </p:graphicFrame>
        <p:graphicFrame>
          <p:nvGraphicFramePr>
            <p:cNvPr id="12299" name="Object 11"/>
            <p:cNvGraphicFramePr>
              <a:graphicFrameLocks noChangeAspect="1"/>
            </p:cNvGraphicFramePr>
            <p:nvPr/>
          </p:nvGraphicFramePr>
          <p:xfrm>
            <a:off x="2448" y="2544"/>
            <a:ext cx="270" cy="292"/>
          </p:xfrm>
          <a:graphic>
            <a:graphicData uri="http://schemas.openxmlformats.org/presentationml/2006/ole">
              <p:oleObj spid="_x0000_s4100" name="Формула" r:id="rId6" imgW="152280" imgH="164880" progId="Equation.3">
                <p:embed/>
              </p:oleObj>
            </a:graphicData>
          </a:graphic>
        </p:graphicFrame>
        <p:graphicFrame>
          <p:nvGraphicFramePr>
            <p:cNvPr id="12300" name="Object 12"/>
            <p:cNvGraphicFramePr>
              <a:graphicFrameLocks noChangeAspect="1"/>
            </p:cNvGraphicFramePr>
            <p:nvPr/>
          </p:nvGraphicFramePr>
          <p:xfrm>
            <a:off x="3120" y="2208"/>
            <a:ext cx="309" cy="336"/>
          </p:xfrm>
          <a:graphic>
            <a:graphicData uri="http://schemas.openxmlformats.org/presentationml/2006/ole">
              <p:oleObj spid="_x0000_s4101" name="Формула" r:id="rId7" imgW="152280" imgH="164880" progId="Equation.3">
                <p:embed/>
              </p:oleObj>
            </a:graphicData>
          </a:graphic>
        </p:graphicFrame>
        <p:graphicFrame>
          <p:nvGraphicFramePr>
            <p:cNvPr id="12301" name="Object 13"/>
            <p:cNvGraphicFramePr>
              <a:graphicFrameLocks noChangeAspect="1"/>
            </p:cNvGraphicFramePr>
            <p:nvPr/>
          </p:nvGraphicFramePr>
          <p:xfrm>
            <a:off x="1392" y="3120"/>
            <a:ext cx="3408" cy="911"/>
          </p:xfrm>
          <a:graphic>
            <a:graphicData uri="http://schemas.openxmlformats.org/presentationml/2006/ole">
              <p:oleObj spid="_x0000_s4102" name="Формула" r:id="rId8" imgW="1993680" imgH="533160" progId="Equation.3">
                <p:embed/>
              </p:oleObj>
            </a:graphicData>
          </a:graphic>
        </p:graphicFrame>
      </p:grp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3810000" y="6172200"/>
            <a:ext cx="822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>
                <a:hlinkClick r:id="rId9" action="ppaction://hlinksldjump"/>
              </a:rPr>
              <a:t>Назад</a:t>
            </a:r>
            <a:endParaRPr lang="ru-RU" sz="2000"/>
          </a:p>
        </p:txBody>
      </p:sp>
      <p:sp>
        <p:nvSpPr>
          <p:cNvPr id="16" name="Управляющая кнопка: домой 15">
            <a:hlinkClick r:id="rId10" action="ppaction://hlinksldjump" highlightClick="1"/>
          </p:cNvPr>
          <p:cNvSpPr/>
          <p:nvPr/>
        </p:nvSpPr>
        <p:spPr>
          <a:xfrm>
            <a:off x="827584" y="5445224"/>
            <a:ext cx="576064" cy="64807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8_math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TS101908703</Template>
  <TotalTime>46</TotalTime>
  <Words>158</Words>
  <Application>Microsoft Office PowerPoint</Application>
  <PresentationFormat>Экран (4:3)</PresentationFormat>
  <Paragraphs>46</Paragraphs>
  <Slides>12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8_math</vt:lpstr>
      <vt:lpstr>Апекс</vt:lpstr>
      <vt:lpstr>Поток</vt:lpstr>
      <vt:lpstr>Формула</vt:lpstr>
      <vt:lpstr>Векторы</vt:lpstr>
      <vt:lpstr>Содержание:</vt:lpstr>
      <vt:lpstr>Что такое вектор?</vt:lpstr>
      <vt:lpstr>Длина вектора</vt:lpstr>
      <vt:lpstr>Коллинеарные  векторы</vt:lpstr>
      <vt:lpstr>Слайд 6</vt:lpstr>
      <vt:lpstr>Слайд 7</vt:lpstr>
      <vt:lpstr>Слайд 8</vt:lpstr>
      <vt:lpstr>Слайд 9</vt:lpstr>
      <vt:lpstr>Длина вектора</vt:lpstr>
      <vt:lpstr>Скалярное произведение векторов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Векторы</dc:title>
  <dc:creator>Acer</dc:creator>
  <cp:lastModifiedBy>Mary</cp:lastModifiedBy>
  <cp:revision>11</cp:revision>
  <dcterms:created xsi:type="dcterms:W3CDTF">2013-03-22T12:48:07Z</dcterms:created>
  <dcterms:modified xsi:type="dcterms:W3CDTF">2015-04-28T17:59:48Z</dcterms:modified>
</cp:coreProperties>
</file>