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sldIdLst>
    <p:sldId id="256" r:id="rId2"/>
    <p:sldId id="257" r:id="rId3"/>
    <p:sldId id="258" r:id="rId4"/>
    <p:sldId id="259" r:id="rId5"/>
    <p:sldId id="264" r:id="rId6"/>
    <p:sldId id="265" r:id="rId7"/>
    <p:sldId id="266" r:id="rId8"/>
    <p:sldId id="260" r:id="rId9"/>
    <p:sldId id="267" r:id="rId10"/>
    <p:sldId id="268" r:id="rId11"/>
    <p:sldId id="269" r:id="rId12"/>
    <p:sldId id="261" r:id="rId13"/>
    <p:sldId id="262" r:id="rId14"/>
    <p:sldId id="263" r:id="rId15"/>
    <p:sldId id="270" r:id="rId16"/>
    <p:sldId id="271" r:id="rId17"/>
    <p:sldId id="272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2" d="100"/>
          <a:sy n="102" d="100"/>
        </p:scale>
        <p:origin x="-22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E3CEF5-4CB7-4322-901D-CF36854EA477}" type="datetimeFigureOut">
              <a:rPr lang="ru-RU" smtClean="0"/>
              <a:pPr/>
              <a:t>12.11.2012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36FB64-0955-4FF0-904A-4CEE5C7C013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E3CEF5-4CB7-4322-901D-CF36854EA477}" type="datetimeFigureOut">
              <a:rPr lang="ru-RU" smtClean="0"/>
              <a:pPr/>
              <a:t>12.11.2012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36FB64-0955-4FF0-904A-4CEE5C7C013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E3CEF5-4CB7-4322-901D-CF36854EA477}" type="datetimeFigureOut">
              <a:rPr lang="ru-RU" smtClean="0"/>
              <a:pPr/>
              <a:t>12.11.2012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36FB64-0955-4FF0-904A-4CEE5C7C013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E3CEF5-4CB7-4322-901D-CF36854EA477}" type="datetimeFigureOut">
              <a:rPr lang="ru-RU" smtClean="0"/>
              <a:pPr/>
              <a:t>12.11.2012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36FB64-0955-4FF0-904A-4CEE5C7C013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E3CEF5-4CB7-4322-901D-CF36854EA477}" type="datetimeFigureOut">
              <a:rPr lang="ru-RU" smtClean="0"/>
              <a:pPr/>
              <a:t>12.11.2012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8136FB64-0955-4FF0-904A-4CEE5C7C013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E3CEF5-4CB7-4322-901D-CF36854EA477}" type="datetimeFigureOut">
              <a:rPr lang="ru-RU" smtClean="0"/>
              <a:pPr/>
              <a:t>12.11.2012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36FB64-0955-4FF0-904A-4CEE5C7C013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E3CEF5-4CB7-4322-901D-CF36854EA477}" type="datetimeFigureOut">
              <a:rPr lang="ru-RU" smtClean="0"/>
              <a:pPr/>
              <a:t>12.11.2012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36FB64-0955-4FF0-904A-4CEE5C7C013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E3CEF5-4CB7-4322-901D-CF36854EA477}" type="datetimeFigureOut">
              <a:rPr lang="ru-RU" smtClean="0"/>
              <a:pPr/>
              <a:t>12.11.2012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36FB64-0955-4FF0-904A-4CEE5C7C013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E3CEF5-4CB7-4322-901D-CF36854EA477}" type="datetimeFigureOut">
              <a:rPr lang="ru-RU" smtClean="0"/>
              <a:pPr/>
              <a:t>12.11.2012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36FB64-0955-4FF0-904A-4CEE5C7C013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E3CEF5-4CB7-4322-901D-CF36854EA477}" type="datetimeFigureOut">
              <a:rPr lang="ru-RU" smtClean="0"/>
              <a:pPr/>
              <a:t>12.11.2012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36FB64-0955-4FF0-904A-4CEE5C7C013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E3CEF5-4CB7-4322-901D-CF36854EA477}" type="datetimeFigureOut">
              <a:rPr lang="ru-RU" smtClean="0"/>
              <a:pPr/>
              <a:t>12.11.2012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36FB64-0955-4FF0-904A-4CEE5C7C013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D7E3CEF5-4CB7-4322-901D-CF36854EA477}" type="datetimeFigureOut">
              <a:rPr lang="ru-RU" smtClean="0"/>
              <a:pPr/>
              <a:t>12.11.2012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8136FB64-0955-4FF0-904A-4CEE5C7C0133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2132856"/>
            <a:ext cx="9143999" cy="280076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8800" b="1" cap="none" spc="0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Інтегральні</a:t>
            </a:r>
            <a:r>
              <a:rPr lang="ru-RU" sz="88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ru-RU" sz="8800" b="1" cap="none" spc="0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мікросхеми</a:t>
            </a:r>
            <a:endParaRPr lang="ru-RU" sz="88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0"/>
            <a:ext cx="9144000" cy="3212976"/>
          </a:xfrm>
        </p:spPr>
        <p:txBody>
          <a:bodyPr>
            <a:normAutofit/>
          </a:bodyPr>
          <a:lstStyle/>
          <a:p>
            <a:r>
              <a:rPr lang="ru-RU" sz="4000" dirty="0" err="1" smtClean="0">
                <a:solidFill>
                  <a:srgbClr val="FF0000"/>
                </a:solidFill>
              </a:rPr>
              <a:t>Цифрові</a:t>
            </a:r>
            <a:r>
              <a:rPr lang="ru-RU" sz="4000" dirty="0" smtClean="0">
                <a:solidFill>
                  <a:srgbClr val="FF0000"/>
                </a:solidFill>
              </a:rPr>
              <a:t> </a:t>
            </a:r>
            <a:r>
              <a:rPr lang="ru-RU" sz="4000" dirty="0" err="1" smtClean="0">
                <a:solidFill>
                  <a:srgbClr val="FF0000"/>
                </a:solidFill>
              </a:rPr>
              <a:t>мікросхеми</a:t>
            </a:r>
            <a:r>
              <a:rPr lang="ru-RU" sz="4000" dirty="0" smtClean="0">
                <a:solidFill>
                  <a:srgbClr val="FF0000"/>
                </a:solidFill>
              </a:rPr>
              <a:t> </a:t>
            </a:r>
            <a:r>
              <a:rPr lang="ru-RU" sz="4000" dirty="0" smtClean="0"/>
              <a:t>— </a:t>
            </a:r>
            <a:r>
              <a:rPr lang="ru-RU" sz="4000" dirty="0" err="1" smtClean="0"/>
              <a:t>вхідні</a:t>
            </a:r>
            <a:r>
              <a:rPr lang="ru-RU" sz="4000" dirty="0" smtClean="0"/>
              <a:t> </a:t>
            </a:r>
            <a:r>
              <a:rPr lang="ru-RU" sz="4000" dirty="0" err="1" smtClean="0"/>
              <a:t>і</a:t>
            </a:r>
            <a:r>
              <a:rPr lang="ru-RU" sz="4000" dirty="0" smtClean="0"/>
              <a:t> </a:t>
            </a:r>
            <a:r>
              <a:rPr lang="ru-RU" sz="4000" dirty="0" err="1" smtClean="0"/>
              <a:t>вихідні</a:t>
            </a:r>
            <a:r>
              <a:rPr lang="ru-RU" sz="4000" dirty="0" smtClean="0"/>
              <a:t> </a:t>
            </a:r>
            <a:r>
              <a:rPr lang="ru-RU" sz="4000" dirty="0" err="1" smtClean="0"/>
              <a:t>сигнали</a:t>
            </a:r>
            <a:r>
              <a:rPr lang="ru-RU" sz="4000" dirty="0" smtClean="0"/>
              <a:t> </a:t>
            </a:r>
            <a:r>
              <a:rPr lang="ru-RU" sz="4000" dirty="0" err="1" smtClean="0"/>
              <a:t>можуть</a:t>
            </a:r>
            <a:r>
              <a:rPr lang="ru-RU" sz="4000" dirty="0" smtClean="0"/>
              <a:t> </a:t>
            </a:r>
            <a:r>
              <a:rPr lang="ru-RU" sz="4000" dirty="0" err="1" smtClean="0"/>
              <a:t>мати</a:t>
            </a:r>
            <a:r>
              <a:rPr lang="ru-RU" sz="4000" dirty="0" smtClean="0"/>
              <a:t> два </a:t>
            </a:r>
            <a:r>
              <a:rPr lang="ru-RU" sz="4000" dirty="0" err="1" smtClean="0"/>
              <a:t>значення</a:t>
            </a:r>
            <a:r>
              <a:rPr lang="ru-RU" sz="4000" dirty="0" smtClean="0"/>
              <a:t>: </a:t>
            </a:r>
            <a:r>
              <a:rPr lang="ru-RU" sz="4000" dirty="0" err="1" smtClean="0"/>
              <a:t>логічний</a:t>
            </a:r>
            <a:r>
              <a:rPr lang="ru-RU" sz="4000" dirty="0" smtClean="0"/>
              <a:t> </a:t>
            </a:r>
            <a:r>
              <a:rPr lang="ru-RU" sz="4000" dirty="0" err="1" smtClean="0"/>
              <a:t>чи</a:t>
            </a:r>
            <a:r>
              <a:rPr lang="ru-RU" sz="4000" dirty="0" smtClean="0"/>
              <a:t> нуль </a:t>
            </a:r>
            <a:r>
              <a:rPr lang="ru-RU" sz="4000" dirty="0" err="1" smtClean="0"/>
              <a:t>логічна</a:t>
            </a:r>
            <a:r>
              <a:rPr lang="ru-RU" sz="4000" dirty="0" smtClean="0"/>
              <a:t> </a:t>
            </a:r>
            <a:r>
              <a:rPr lang="ru-RU" sz="4000" dirty="0" err="1" smtClean="0"/>
              <a:t>одиниця</a:t>
            </a:r>
            <a:r>
              <a:rPr lang="ru-RU" sz="4000" dirty="0" smtClean="0"/>
              <a:t>, кожному </a:t>
            </a:r>
            <a:r>
              <a:rPr lang="ru-RU" sz="4000" dirty="0" err="1" smtClean="0"/>
              <a:t>з</a:t>
            </a:r>
            <a:r>
              <a:rPr lang="ru-RU" sz="4000" dirty="0" smtClean="0"/>
              <a:t> </a:t>
            </a:r>
            <a:r>
              <a:rPr lang="ru-RU" sz="4000" dirty="0" err="1" smtClean="0"/>
              <a:t>який</a:t>
            </a:r>
            <a:r>
              <a:rPr lang="ru-RU" sz="4000" dirty="0" smtClean="0"/>
              <a:t> </a:t>
            </a:r>
            <a:r>
              <a:rPr lang="ru-RU" sz="4000" dirty="0" err="1" smtClean="0"/>
              <a:t>відповідає</a:t>
            </a:r>
            <a:r>
              <a:rPr lang="ru-RU" sz="4000" dirty="0" smtClean="0"/>
              <a:t> </a:t>
            </a:r>
            <a:r>
              <a:rPr lang="ru-RU" sz="4000" dirty="0" err="1" smtClean="0"/>
              <a:t>визначений</a:t>
            </a:r>
            <a:r>
              <a:rPr lang="ru-RU" sz="4000" dirty="0" smtClean="0"/>
              <a:t> </a:t>
            </a:r>
            <a:r>
              <a:rPr lang="ru-RU" sz="4000" dirty="0" err="1" smtClean="0"/>
              <a:t>діапазон</a:t>
            </a:r>
            <a:r>
              <a:rPr lang="ru-RU" sz="4000" dirty="0" smtClean="0"/>
              <a:t> </a:t>
            </a:r>
            <a:r>
              <a:rPr lang="ru-RU" sz="4000" dirty="0" err="1" smtClean="0"/>
              <a:t>напруги</a:t>
            </a:r>
            <a:r>
              <a:rPr lang="ru-RU" sz="4000" dirty="0" smtClean="0"/>
              <a:t>.</a:t>
            </a:r>
            <a:endParaRPr lang="ru-RU" sz="4000" dirty="0"/>
          </a:p>
        </p:txBody>
      </p:sp>
      <p:pic>
        <p:nvPicPr>
          <p:cNvPr id="12290" name="Picture 2" descr="C:\Users\Администратор\Desktop\at89c5131as3sum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3140968"/>
            <a:ext cx="7383293" cy="371703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C:\Users\Администратор\Desktop\20_GIGABYTE_Z68X-UD7-B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91880" y="2091381"/>
            <a:ext cx="5652120" cy="4766620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0"/>
            <a:ext cx="9144000" cy="2924944"/>
          </a:xfrm>
        </p:spPr>
        <p:txBody>
          <a:bodyPr>
            <a:normAutofit fontScale="92500" lnSpcReduction="10000"/>
          </a:bodyPr>
          <a:lstStyle/>
          <a:p>
            <a:r>
              <a:rPr lang="ru-RU" sz="4000" dirty="0" err="1" smtClean="0">
                <a:solidFill>
                  <a:srgbClr val="FF0000"/>
                </a:solidFill>
              </a:rPr>
              <a:t>Аналого-цифрові</a:t>
            </a:r>
            <a:r>
              <a:rPr lang="ru-RU" sz="4000" dirty="0" smtClean="0">
                <a:solidFill>
                  <a:srgbClr val="FF0000"/>
                </a:solidFill>
              </a:rPr>
              <a:t> </a:t>
            </a:r>
            <a:r>
              <a:rPr lang="ru-RU" sz="4000" dirty="0" err="1" smtClean="0">
                <a:solidFill>
                  <a:srgbClr val="FF0000"/>
                </a:solidFill>
              </a:rPr>
              <a:t>мікросхеми</a:t>
            </a:r>
            <a:r>
              <a:rPr lang="ru-RU" sz="4000" dirty="0" smtClean="0">
                <a:solidFill>
                  <a:srgbClr val="FF0000"/>
                </a:solidFill>
              </a:rPr>
              <a:t> </a:t>
            </a:r>
            <a:r>
              <a:rPr lang="ru-RU" sz="4000" dirty="0" err="1" smtClean="0"/>
              <a:t>сполучають</a:t>
            </a:r>
            <a:r>
              <a:rPr lang="ru-RU" sz="4000" dirty="0" smtClean="0"/>
              <a:t> у </a:t>
            </a:r>
            <a:r>
              <a:rPr lang="ru-RU" sz="4000" dirty="0" err="1" smtClean="0"/>
              <a:t>собі</a:t>
            </a:r>
            <a:r>
              <a:rPr lang="ru-RU" sz="4000" dirty="0" smtClean="0"/>
              <a:t> </a:t>
            </a:r>
            <a:r>
              <a:rPr lang="ru-RU" sz="4000" dirty="0" err="1" smtClean="0"/>
              <a:t>форми</a:t>
            </a:r>
            <a:r>
              <a:rPr lang="ru-RU" sz="4000" dirty="0" smtClean="0"/>
              <a:t> </a:t>
            </a:r>
            <a:r>
              <a:rPr lang="ru-RU" sz="4000" dirty="0" err="1" smtClean="0"/>
              <a:t>цифрової</a:t>
            </a:r>
            <a:r>
              <a:rPr lang="ru-RU" sz="4000" dirty="0" smtClean="0"/>
              <a:t> </a:t>
            </a:r>
            <a:r>
              <a:rPr lang="ru-RU" sz="4000" dirty="0" err="1" smtClean="0"/>
              <a:t>й</a:t>
            </a:r>
            <a:r>
              <a:rPr lang="ru-RU" sz="4000" dirty="0" smtClean="0"/>
              <a:t> </a:t>
            </a:r>
            <a:r>
              <a:rPr lang="ru-RU" sz="4000" dirty="0" err="1" smtClean="0"/>
              <a:t>аналогової</a:t>
            </a:r>
            <a:r>
              <a:rPr lang="ru-RU" sz="4000" dirty="0" smtClean="0"/>
              <a:t> </a:t>
            </a:r>
            <a:r>
              <a:rPr lang="ru-RU" sz="4000" dirty="0" err="1" smtClean="0"/>
              <a:t>обробки</a:t>
            </a:r>
            <a:r>
              <a:rPr lang="ru-RU" sz="4000" dirty="0" smtClean="0"/>
              <a:t> </a:t>
            </a:r>
            <a:r>
              <a:rPr lang="ru-RU" sz="4000" dirty="0" err="1" smtClean="0"/>
              <a:t>сигналів</a:t>
            </a:r>
            <a:r>
              <a:rPr lang="ru-RU" sz="4000" dirty="0" smtClean="0"/>
              <a:t>. В </a:t>
            </a:r>
            <a:r>
              <a:rPr lang="ru-RU" sz="4000" dirty="0" err="1" smtClean="0"/>
              <a:t>міру</a:t>
            </a:r>
            <a:r>
              <a:rPr lang="ru-RU" sz="4000" dirty="0" smtClean="0"/>
              <a:t> </a:t>
            </a:r>
            <a:r>
              <a:rPr lang="ru-RU" sz="4000" dirty="0" err="1" smtClean="0"/>
              <a:t>розвитку</a:t>
            </a:r>
            <a:r>
              <a:rPr lang="ru-RU" sz="4000" dirty="0" smtClean="0"/>
              <a:t> </a:t>
            </a:r>
            <a:r>
              <a:rPr lang="ru-RU" sz="4000" dirty="0" err="1" smtClean="0"/>
              <a:t>технологій</a:t>
            </a:r>
            <a:r>
              <a:rPr lang="ru-RU" sz="4000" dirty="0" smtClean="0"/>
              <a:t> </a:t>
            </a:r>
            <a:r>
              <a:rPr lang="ru-RU" sz="4000" dirty="0" err="1" smtClean="0"/>
              <a:t>одержують</a:t>
            </a:r>
            <a:r>
              <a:rPr lang="ru-RU" sz="4000" dirty="0" smtClean="0"/>
              <a:t> усе </a:t>
            </a:r>
            <a:r>
              <a:rPr lang="ru-RU" sz="4000" dirty="0" err="1" smtClean="0"/>
              <a:t>більше</a:t>
            </a:r>
            <a:r>
              <a:rPr lang="ru-RU" sz="4000" dirty="0" smtClean="0"/>
              <a:t> </a:t>
            </a:r>
          </a:p>
          <a:p>
            <a:r>
              <a:rPr lang="ru-RU" sz="4000" dirty="0" err="1" smtClean="0"/>
              <a:t>поширення</a:t>
            </a:r>
            <a:r>
              <a:rPr lang="ru-RU" sz="4000" dirty="0" smtClean="0"/>
              <a:t>.</a:t>
            </a:r>
            <a:endParaRPr lang="ru-RU" sz="40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Picture 4" descr="C:\Users\Администратор\Desktop\adp1111ar-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07904" y="3212976"/>
            <a:ext cx="5436096" cy="3645024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0"/>
            <a:ext cx="9144000" cy="3284984"/>
          </a:xfrm>
        </p:spPr>
        <p:txBody>
          <a:bodyPr>
            <a:noAutofit/>
          </a:bodyPr>
          <a:lstStyle/>
          <a:p>
            <a:r>
              <a:rPr lang="ru-RU" dirty="0" smtClean="0"/>
              <a:t>За </a:t>
            </a:r>
            <a:r>
              <a:rPr lang="ru-RU" dirty="0" err="1" smtClean="0"/>
              <a:t>складністю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якістю</a:t>
            </a:r>
            <a:r>
              <a:rPr lang="ru-RU" dirty="0" smtClean="0"/>
              <a:t> </a:t>
            </a:r>
            <a:r>
              <a:rPr lang="ru-RU" dirty="0" err="1" smtClean="0"/>
              <a:t>оцінки</a:t>
            </a:r>
            <a:r>
              <a:rPr lang="ru-RU" dirty="0" smtClean="0"/>
              <a:t> </a:t>
            </a:r>
            <a:r>
              <a:rPr lang="ru-RU" dirty="0" err="1" smtClean="0"/>
              <a:t>І.м</a:t>
            </a:r>
            <a:r>
              <a:rPr lang="ru-RU" dirty="0" smtClean="0"/>
              <a:t>. </a:t>
            </a:r>
            <a:r>
              <a:rPr lang="ru-RU" dirty="0" err="1" smtClean="0"/>
              <a:t>поділяються</a:t>
            </a:r>
            <a:r>
              <a:rPr lang="ru-RU" dirty="0" smtClean="0"/>
              <a:t> на:</a:t>
            </a:r>
          </a:p>
          <a:p>
            <a:r>
              <a:rPr lang="ru-RU" sz="3200" dirty="0" err="1" smtClean="0"/>
              <a:t>малі</a:t>
            </a:r>
            <a:r>
              <a:rPr lang="ru-RU" sz="3200" dirty="0" smtClean="0"/>
              <a:t> </a:t>
            </a:r>
            <a:r>
              <a:rPr lang="ru-RU" sz="3200" dirty="0" err="1" smtClean="0"/>
              <a:t>І.м</a:t>
            </a:r>
            <a:r>
              <a:rPr lang="ru-RU" sz="3200" dirty="0" smtClean="0"/>
              <a:t>. (МІС),</a:t>
            </a:r>
          </a:p>
          <a:p>
            <a:r>
              <a:rPr lang="ru-RU" sz="3200" dirty="0" err="1" smtClean="0"/>
              <a:t>середні</a:t>
            </a:r>
            <a:r>
              <a:rPr lang="ru-RU" sz="3200" dirty="0" smtClean="0"/>
              <a:t> </a:t>
            </a:r>
            <a:r>
              <a:rPr lang="ru-RU" sz="3200" dirty="0" err="1" smtClean="0"/>
              <a:t>І.м</a:t>
            </a:r>
            <a:r>
              <a:rPr lang="ru-RU" sz="3200" dirty="0" smtClean="0"/>
              <a:t>. (СІС),</a:t>
            </a:r>
          </a:p>
          <a:p>
            <a:r>
              <a:rPr lang="ru-RU" sz="3200" dirty="0" err="1" smtClean="0"/>
              <a:t>великі</a:t>
            </a:r>
            <a:r>
              <a:rPr lang="ru-RU" sz="3200" dirty="0" smtClean="0"/>
              <a:t> </a:t>
            </a:r>
            <a:r>
              <a:rPr lang="ru-RU" sz="3200" dirty="0" err="1" smtClean="0"/>
              <a:t>І.м</a:t>
            </a:r>
            <a:r>
              <a:rPr lang="ru-RU" sz="3200" dirty="0" smtClean="0"/>
              <a:t>. (ВІС),</a:t>
            </a:r>
          </a:p>
          <a:p>
            <a:r>
              <a:rPr lang="ru-RU" sz="3200" dirty="0" err="1" smtClean="0"/>
              <a:t>надвеликі</a:t>
            </a:r>
            <a:r>
              <a:rPr lang="ru-RU" sz="3200" dirty="0" smtClean="0"/>
              <a:t> </a:t>
            </a:r>
            <a:r>
              <a:rPr lang="ru-RU" sz="3200" dirty="0" err="1" smtClean="0"/>
              <a:t>І.м</a:t>
            </a:r>
            <a:r>
              <a:rPr lang="ru-RU" sz="3200" dirty="0" smtClean="0"/>
              <a:t>. (НВІС).</a:t>
            </a:r>
            <a:endParaRPr lang="ru-RU" sz="3200" dirty="0"/>
          </a:p>
        </p:txBody>
      </p:sp>
      <p:pic>
        <p:nvPicPr>
          <p:cNvPr id="5122" name="Picture 2" descr="C:\Users\Администратор\Desktop\rtl8019a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04432" y="548680"/>
            <a:ext cx="3839568" cy="2879676"/>
          </a:xfrm>
          <a:prstGeom prst="rect">
            <a:avLst/>
          </a:prstGeom>
          <a:noFill/>
        </p:spPr>
      </p:pic>
      <p:pic>
        <p:nvPicPr>
          <p:cNvPr id="5123" name="Picture 3" descr="C:\Users\Администратор\Desktop\71287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180528" y="3068960"/>
            <a:ext cx="4085283" cy="408528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/>
              <a:t>Надвелика</a:t>
            </a:r>
            <a:r>
              <a:rPr lang="ru-RU" dirty="0" smtClean="0"/>
              <a:t> </a:t>
            </a:r>
            <a:r>
              <a:rPr lang="ru-RU" dirty="0" err="1" smtClean="0"/>
              <a:t>інтегральна</a:t>
            </a:r>
            <a:r>
              <a:rPr lang="ru-RU" dirty="0" smtClean="0"/>
              <a:t> схема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484784"/>
            <a:ext cx="9144000" cy="1800200"/>
          </a:xfrm>
        </p:spPr>
        <p:txBody>
          <a:bodyPr>
            <a:normAutofit/>
          </a:bodyPr>
          <a:lstStyle/>
          <a:p>
            <a:r>
              <a:rPr lang="ru-RU" sz="3600" dirty="0" smtClean="0"/>
              <a:t>(НВІС) — </a:t>
            </a:r>
            <a:r>
              <a:rPr lang="ru-RU" sz="3600" dirty="0" err="1" smtClean="0"/>
              <a:t>інтегральна</a:t>
            </a:r>
            <a:r>
              <a:rPr lang="ru-RU" sz="3600" dirty="0" smtClean="0"/>
              <a:t> </a:t>
            </a:r>
            <a:r>
              <a:rPr lang="ru-RU" sz="3600" dirty="0" err="1" smtClean="0"/>
              <a:t>мікросхема</a:t>
            </a:r>
            <a:r>
              <a:rPr lang="ru-RU" sz="3600" dirty="0" smtClean="0"/>
              <a:t> </a:t>
            </a:r>
            <a:r>
              <a:rPr lang="ru-RU" sz="3600" dirty="0" err="1" smtClean="0"/>
              <a:t>зі</a:t>
            </a:r>
            <a:r>
              <a:rPr lang="ru-RU" sz="3600" dirty="0" smtClean="0"/>
              <a:t> </a:t>
            </a:r>
            <a:r>
              <a:rPr lang="ru-RU" sz="3600" dirty="0" err="1" smtClean="0"/>
              <a:t>ступенем</a:t>
            </a:r>
            <a:r>
              <a:rPr lang="ru-RU" sz="3600" dirty="0" smtClean="0"/>
              <a:t> </a:t>
            </a:r>
            <a:r>
              <a:rPr lang="ru-RU" sz="3600" dirty="0" err="1" smtClean="0"/>
              <a:t>інтеграції</a:t>
            </a:r>
            <a:r>
              <a:rPr lang="ru-RU" sz="3600" dirty="0" smtClean="0"/>
              <a:t> </a:t>
            </a:r>
            <a:r>
              <a:rPr lang="ru-RU" sz="3600" dirty="0" err="1" smtClean="0"/>
              <a:t>понад</a:t>
            </a:r>
            <a:r>
              <a:rPr lang="ru-RU" sz="3600" dirty="0" smtClean="0"/>
              <a:t> 1000 </a:t>
            </a:r>
            <a:r>
              <a:rPr lang="ru-RU" sz="3600" dirty="0" err="1" smtClean="0"/>
              <a:t>елементів</a:t>
            </a:r>
            <a:r>
              <a:rPr lang="ru-RU" sz="3600" dirty="0" smtClean="0"/>
              <a:t> в </a:t>
            </a:r>
            <a:r>
              <a:rPr lang="ru-RU" sz="3600" dirty="0" err="1" smtClean="0"/>
              <a:t>кристалі</a:t>
            </a:r>
            <a:r>
              <a:rPr lang="ru-RU" sz="3600" dirty="0" smtClean="0"/>
              <a:t>.</a:t>
            </a:r>
            <a:endParaRPr lang="ru-RU" sz="3600" dirty="0"/>
          </a:p>
        </p:txBody>
      </p:sp>
      <p:pic>
        <p:nvPicPr>
          <p:cNvPr id="6146" name="Picture 2" descr="C:\Users\Администратор\Desktop\sbridg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75857" y="2612765"/>
            <a:ext cx="5868144" cy="424523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0"/>
            <a:ext cx="9144000" cy="2636912"/>
          </a:xfrm>
        </p:spPr>
        <p:txBody>
          <a:bodyPr>
            <a:noAutofit/>
          </a:bodyPr>
          <a:lstStyle/>
          <a:p>
            <a:r>
              <a:rPr lang="ru-RU" sz="4000" dirty="0" err="1" smtClean="0"/>
              <a:t>Використовується</a:t>
            </a:r>
            <a:r>
              <a:rPr lang="ru-RU" sz="4000" dirty="0" smtClean="0"/>
              <a:t> в </a:t>
            </a:r>
            <a:r>
              <a:rPr lang="ru-RU" sz="4000" dirty="0" err="1" smtClean="0"/>
              <a:t>різних</a:t>
            </a:r>
            <a:r>
              <a:rPr lang="ru-RU" sz="4000" dirty="0" smtClean="0"/>
              <a:t> </a:t>
            </a:r>
            <a:r>
              <a:rPr lang="ru-RU" sz="4000" dirty="0" err="1" smtClean="0"/>
              <a:t>аналогових</a:t>
            </a:r>
            <a:r>
              <a:rPr lang="ru-RU" sz="4000" dirty="0" smtClean="0"/>
              <a:t> та </a:t>
            </a:r>
            <a:r>
              <a:rPr lang="ru-RU" sz="4000" dirty="0" err="1" smtClean="0"/>
              <a:t>цифрових</a:t>
            </a:r>
            <a:r>
              <a:rPr lang="ru-RU" sz="4000" dirty="0" smtClean="0"/>
              <a:t> </a:t>
            </a:r>
            <a:r>
              <a:rPr lang="ru-RU" sz="4000" dirty="0" err="1" smtClean="0"/>
              <a:t>елементах</a:t>
            </a:r>
            <a:r>
              <a:rPr lang="ru-RU" sz="4000" dirty="0" smtClean="0"/>
              <a:t> автоматики, </a:t>
            </a:r>
            <a:r>
              <a:rPr lang="ru-RU" sz="4000" dirty="0" err="1" smtClean="0"/>
              <a:t>вимірювальної</a:t>
            </a:r>
            <a:r>
              <a:rPr lang="ru-RU" sz="4000" dirty="0" smtClean="0"/>
              <a:t> та </a:t>
            </a:r>
            <a:r>
              <a:rPr lang="ru-RU" sz="4000" dirty="0" err="1" smtClean="0"/>
              <a:t>обчислювальної</a:t>
            </a:r>
            <a:r>
              <a:rPr lang="ru-RU" sz="4000" dirty="0" smtClean="0"/>
              <a:t> </a:t>
            </a:r>
            <a:r>
              <a:rPr lang="ru-RU" sz="4000" dirty="0" err="1" smtClean="0"/>
              <a:t>техніки</a:t>
            </a:r>
            <a:r>
              <a:rPr lang="ru-RU" sz="4000" dirty="0" smtClean="0"/>
              <a:t>.</a:t>
            </a:r>
            <a:endParaRPr lang="ru-RU" sz="4000" dirty="0"/>
          </a:p>
        </p:txBody>
      </p:sp>
      <p:pic>
        <p:nvPicPr>
          <p:cNvPr id="7170" name="Picture 2" descr="C:\Users\Администратор\Desktop\1484746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2428875"/>
            <a:ext cx="7620001" cy="44291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C:\Users\Администратор\Desktop\1092749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89893" cy="6858001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0"/>
            <a:ext cx="9144000" cy="2304256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9600" dirty="0" smtClean="0"/>
              <a:t> </a:t>
            </a:r>
            <a:r>
              <a:rPr lang="ru-RU" sz="11500" dirty="0" err="1" smtClean="0">
                <a:solidFill>
                  <a:srgbClr val="FF0000"/>
                </a:solidFill>
              </a:rPr>
              <a:t>Призначення</a:t>
            </a:r>
            <a:endParaRPr lang="ru-RU" sz="96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2204864"/>
          </a:xfrm>
        </p:spPr>
        <p:txBody>
          <a:bodyPr>
            <a:noAutofit/>
          </a:bodyPr>
          <a:lstStyle/>
          <a:p>
            <a:r>
              <a:rPr lang="ru-RU" sz="3200" dirty="0" err="1" smtClean="0"/>
              <a:t>Інтегральна</a:t>
            </a:r>
            <a:r>
              <a:rPr lang="ru-RU" sz="3200" dirty="0" smtClean="0"/>
              <a:t> </a:t>
            </a:r>
            <a:r>
              <a:rPr lang="ru-RU" sz="3200" dirty="0" err="1" smtClean="0"/>
              <a:t>мікросхема</a:t>
            </a:r>
            <a:r>
              <a:rPr lang="ru-RU" sz="3200" dirty="0" smtClean="0"/>
              <a:t> </a:t>
            </a:r>
            <a:r>
              <a:rPr lang="ru-RU" sz="3200" dirty="0" err="1" smtClean="0"/>
              <a:t>може</a:t>
            </a:r>
            <a:r>
              <a:rPr lang="ru-RU" sz="3200" dirty="0" smtClean="0"/>
              <a:t> </a:t>
            </a:r>
            <a:r>
              <a:rPr lang="ru-RU" sz="3200" dirty="0" err="1" smtClean="0"/>
              <a:t>володіти</a:t>
            </a:r>
            <a:r>
              <a:rPr lang="ru-RU" sz="3200" dirty="0" smtClean="0"/>
              <a:t> </a:t>
            </a:r>
            <a:r>
              <a:rPr lang="ru-RU" sz="3200" dirty="0" err="1" smtClean="0"/>
              <a:t>закінченим</a:t>
            </a:r>
            <a:r>
              <a:rPr lang="ru-RU" sz="3200" dirty="0" smtClean="0"/>
              <a:t>, як </a:t>
            </a:r>
            <a:r>
              <a:rPr lang="ru-RU" sz="3200" dirty="0" err="1" smtClean="0"/>
              <a:t>завгодно</a:t>
            </a:r>
            <a:r>
              <a:rPr lang="ru-RU" sz="3200" dirty="0" smtClean="0"/>
              <a:t> </a:t>
            </a:r>
            <a:r>
              <a:rPr lang="ru-RU" sz="3200" dirty="0" err="1" smtClean="0"/>
              <a:t>складним</a:t>
            </a:r>
            <a:r>
              <a:rPr lang="ru-RU" sz="3200" dirty="0" smtClean="0"/>
              <a:t>, </a:t>
            </a:r>
            <a:r>
              <a:rPr lang="ru-RU" sz="3200" dirty="0" err="1" smtClean="0"/>
              <a:t>функціоналом</a:t>
            </a:r>
            <a:r>
              <a:rPr lang="ru-RU" sz="3200" dirty="0" smtClean="0"/>
              <a:t> — аж до </a:t>
            </a:r>
            <a:r>
              <a:rPr lang="ru-RU" sz="3200" dirty="0" err="1" smtClean="0"/>
              <a:t>цілого</a:t>
            </a:r>
            <a:r>
              <a:rPr lang="ru-RU" sz="3200" dirty="0" smtClean="0"/>
              <a:t> </a:t>
            </a:r>
            <a:r>
              <a:rPr lang="ru-RU" sz="3200" dirty="0" err="1" smtClean="0"/>
              <a:t>мікрокомп'ютера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844824"/>
            <a:ext cx="9144000" cy="5013176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dirty="0" err="1" smtClean="0">
                <a:solidFill>
                  <a:srgbClr val="FF0000"/>
                </a:solidFill>
              </a:rPr>
              <a:t>Аналогові</a:t>
            </a:r>
            <a:r>
              <a:rPr lang="ru-RU" dirty="0" smtClean="0">
                <a:solidFill>
                  <a:srgbClr val="FF0000"/>
                </a:solidFill>
              </a:rPr>
              <a:t> </a:t>
            </a:r>
            <a:r>
              <a:rPr lang="ru-RU" dirty="0" err="1" smtClean="0">
                <a:solidFill>
                  <a:srgbClr val="FF0000"/>
                </a:solidFill>
              </a:rPr>
              <a:t>схеми</a:t>
            </a:r>
            <a:r>
              <a:rPr lang="ru-RU" dirty="0" smtClean="0">
                <a:solidFill>
                  <a:srgbClr val="FF0000"/>
                </a:solidFill>
              </a:rPr>
              <a:t> </a:t>
            </a:r>
          </a:p>
          <a:p>
            <a:r>
              <a:rPr lang="ru-RU" sz="3200" dirty="0" smtClean="0"/>
              <a:t> </a:t>
            </a:r>
            <a:r>
              <a:rPr lang="ru-RU" sz="3200" dirty="0" err="1" smtClean="0"/>
              <a:t>Операційні</a:t>
            </a:r>
            <a:r>
              <a:rPr lang="ru-RU" sz="3200" dirty="0" smtClean="0"/>
              <a:t> </a:t>
            </a:r>
            <a:r>
              <a:rPr lang="ru-RU" sz="3200" dirty="0" err="1" smtClean="0"/>
              <a:t>підсилювачі</a:t>
            </a:r>
            <a:r>
              <a:rPr lang="ru-RU" sz="3200" dirty="0" smtClean="0"/>
              <a:t> </a:t>
            </a:r>
          </a:p>
          <a:p>
            <a:r>
              <a:rPr lang="ru-RU" sz="3200" dirty="0" err="1" smtClean="0"/>
              <a:t>Генератори</a:t>
            </a:r>
            <a:r>
              <a:rPr lang="ru-RU" sz="3200" dirty="0" smtClean="0"/>
              <a:t> </a:t>
            </a:r>
            <a:r>
              <a:rPr lang="ru-RU" sz="3200" dirty="0" err="1" smtClean="0"/>
              <a:t>сигналів</a:t>
            </a:r>
            <a:r>
              <a:rPr lang="ru-RU" sz="3200" dirty="0" smtClean="0"/>
              <a:t> </a:t>
            </a:r>
          </a:p>
          <a:p>
            <a:r>
              <a:rPr lang="ru-RU" sz="3200" dirty="0" err="1" smtClean="0"/>
              <a:t>Фільтри</a:t>
            </a:r>
            <a:r>
              <a:rPr lang="ru-RU" sz="3200" dirty="0" smtClean="0"/>
              <a:t> (у тому </a:t>
            </a:r>
            <a:r>
              <a:rPr lang="ru-RU" sz="3200" dirty="0" err="1" smtClean="0"/>
              <a:t>числі</a:t>
            </a:r>
            <a:r>
              <a:rPr lang="ru-RU" sz="3200" dirty="0" smtClean="0"/>
              <a:t> на </a:t>
            </a:r>
            <a:r>
              <a:rPr lang="ru-RU" sz="3200" dirty="0" err="1" smtClean="0"/>
              <a:t>пьезоеффекте</a:t>
            </a:r>
            <a:r>
              <a:rPr lang="ru-RU" sz="3200" dirty="0" smtClean="0"/>
              <a:t>) </a:t>
            </a:r>
          </a:p>
          <a:p>
            <a:r>
              <a:rPr lang="ru-RU" sz="3200" dirty="0" err="1" smtClean="0"/>
              <a:t>Аналогові</a:t>
            </a:r>
            <a:r>
              <a:rPr lang="ru-RU" sz="3200" dirty="0" smtClean="0"/>
              <a:t> умножители </a:t>
            </a:r>
          </a:p>
          <a:p>
            <a:r>
              <a:rPr lang="ru-RU" sz="3200" dirty="0" smtClean="0"/>
              <a:t> </a:t>
            </a:r>
            <a:r>
              <a:rPr lang="ru-RU" sz="3200" dirty="0" err="1" smtClean="0"/>
              <a:t>Стабілізатори</a:t>
            </a:r>
            <a:r>
              <a:rPr lang="ru-RU" sz="3200" dirty="0" smtClean="0"/>
              <a:t> </a:t>
            </a:r>
            <a:r>
              <a:rPr lang="ru-RU" sz="3200" dirty="0" err="1" smtClean="0"/>
              <a:t>джерел</a:t>
            </a:r>
            <a:r>
              <a:rPr lang="ru-RU" sz="3200" dirty="0" smtClean="0"/>
              <a:t> </a:t>
            </a:r>
            <a:r>
              <a:rPr lang="ru-RU" sz="3200" dirty="0" err="1" smtClean="0"/>
              <a:t>харчування</a:t>
            </a:r>
            <a:r>
              <a:rPr lang="ru-RU" sz="3200" dirty="0" smtClean="0"/>
              <a:t> </a:t>
            </a:r>
          </a:p>
          <a:p>
            <a:r>
              <a:rPr lang="ru-RU" sz="3200" dirty="0" smtClean="0"/>
              <a:t> </a:t>
            </a:r>
            <a:r>
              <a:rPr lang="ru-RU" sz="3200" dirty="0" err="1" smtClean="0"/>
              <a:t>Мікросхеми</a:t>
            </a:r>
            <a:r>
              <a:rPr lang="ru-RU" sz="3200" dirty="0" smtClean="0"/>
              <a:t> </a:t>
            </a:r>
            <a:r>
              <a:rPr lang="ru-RU" sz="3200" dirty="0" err="1" smtClean="0"/>
              <a:t>керування</a:t>
            </a:r>
            <a:r>
              <a:rPr lang="ru-RU" sz="3200" dirty="0" smtClean="0"/>
              <a:t> </a:t>
            </a:r>
            <a:r>
              <a:rPr lang="ru-RU" sz="3200" dirty="0" err="1" smtClean="0"/>
              <a:t>імпульсних</a:t>
            </a:r>
            <a:r>
              <a:rPr lang="ru-RU" sz="3200" dirty="0" smtClean="0"/>
              <a:t> </a:t>
            </a:r>
            <a:r>
              <a:rPr lang="ru-RU" sz="3200" dirty="0" err="1" smtClean="0"/>
              <a:t>блоків</a:t>
            </a:r>
            <a:r>
              <a:rPr lang="ru-RU" sz="3200" dirty="0" smtClean="0"/>
              <a:t> </a:t>
            </a:r>
            <a:r>
              <a:rPr lang="ru-RU" sz="3200" dirty="0" err="1" smtClean="0"/>
              <a:t>харчування</a:t>
            </a:r>
            <a:endParaRPr lang="ru-RU" sz="3200" dirty="0" smtClean="0"/>
          </a:p>
          <a:p>
            <a:r>
              <a:rPr lang="ru-RU" sz="3200" dirty="0" smtClean="0"/>
              <a:t> </a:t>
            </a:r>
            <a:r>
              <a:rPr lang="ru-RU" sz="3200" dirty="0" err="1" smtClean="0"/>
              <a:t>Перетворювачі</a:t>
            </a:r>
            <a:r>
              <a:rPr lang="ru-RU" sz="3200" dirty="0" smtClean="0"/>
              <a:t> </a:t>
            </a:r>
            <a:r>
              <a:rPr lang="ru-RU" sz="3200" dirty="0" err="1" smtClean="0"/>
              <a:t>сигналів</a:t>
            </a:r>
            <a:endParaRPr lang="ru-RU" sz="32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5400" dirty="0" err="1" smtClean="0">
                <a:solidFill>
                  <a:srgbClr val="FF0000"/>
                </a:solidFill>
              </a:rPr>
              <a:t>Цифрові</a:t>
            </a:r>
            <a:r>
              <a:rPr lang="ru-RU" sz="5400" dirty="0" smtClean="0">
                <a:solidFill>
                  <a:srgbClr val="FF0000"/>
                </a:solidFill>
              </a:rPr>
              <a:t> </a:t>
            </a:r>
            <a:r>
              <a:rPr lang="ru-RU" sz="5400" dirty="0" err="1" smtClean="0">
                <a:solidFill>
                  <a:srgbClr val="FF0000"/>
                </a:solidFill>
              </a:rPr>
              <a:t>схеми</a:t>
            </a:r>
            <a:r>
              <a:rPr lang="ru-RU" sz="5400" dirty="0" smtClean="0">
                <a:solidFill>
                  <a:srgbClr val="FF0000"/>
                </a:solidFill>
              </a:rPr>
              <a:t> </a:t>
            </a:r>
          </a:p>
          <a:p>
            <a:pPr>
              <a:buNone/>
            </a:pPr>
            <a:r>
              <a:rPr lang="ru-RU" dirty="0" smtClean="0"/>
              <a:t> </a:t>
            </a:r>
          </a:p>
          <a:p>
            <a:pPr>
              <a:buNone/>
            </a:pPr>
            <a:r>
              <a:rPr lang="ru-RU" sz="3200" dirty="0" err="1" smtClean="0"/>
              <a:t>Логічні</a:t>
            </a:r>
            <a:r>
              <a:rPr lang="ru-RU" sz="3200" dirty="0" smtClean="0"/>
              <a:t> </a:t>
            </a:r>
            <a:r>
              <a:rPr lang="ru-RU" sz="3200" dirty="0" err="1" smtClean="0"/>
              <a:t>елементи</a:t>
            </a:r>
            <a:endParaRPr lang="ru-RU" sz="3200" dirty="0" smtClean="0"/>
          </a:p>
          <a:p>
            <a:pPr>
              <a:buNone/>
            </a:pPr>
            <a:r>
              <a:rPr lang="ru-RU" sz="3200" dirty="0" err="1" smtClean="0"/>
              <a:t>Тригери</a:t>
            </a:r>
            <a:r>
              <a:rPr lang="ru-RU" sz="3200" dirty="0" smtClean="0"/>
              <a:t> </a:t>
            </a:r>
          </a:p>
          <a:p>
            <a:pPr>
              <a:buNone/>
            </a:pPr>
            <a:r>
              <a:rPr lang="ru-RU" sz="3200" dirty="0" err="1" smtClean="0"/>
              <a:t>Регістри</a:t>
            </a:r>
            <a:r>
              <a:rPr lang="ru-RU" sz="3200" dirty="0" smtClean="0"/>
              <a:t> </a:t>
            </a:r>
          </a:p>
          <a:p>
            <a:pPr>
              <a:buNone/>
            </a:pPr>
            <a:r>
              <a:rPr lang="ru-RU" sz="3200" dirty="0" err="1" smtClean="0"/>
              <a:t>Буферні</a:t>
            </a:r>
            <a:r>
              <a:rPr lang="ru-RU" sz="3200" dirty="0" smtClean="0"/>
              <a:t> </a:t>
            </a:r>
            <a:r>
              <a:rPr lang="ru-RU" sz="3200" dirty="0" err="1" smtClean="0"/>
              <a:t>перетворювачі</a:t>
            </a:r>
            <a:r>
              <a:rPr lang="ru-RU" sz="3200" dirty="0" smtClean="0"/>
              <a:t> </a:t>
            </a:r>
          </a:p>
          <a:p>
            <a:pPr>
              <a:buNone/>
            </a:pPr>
            <a:r>
              <a:rPr lang="ru-RU" sz="3200" dirty="0" err="1" smtClean="0"/>
              <a:t>Модулі</a:t>
            </a:r>
            <a:r>
              <a:rPr lang="ru-RU" sz="3200" dirty="0" smtClean="0"/>
              <a:t> </a:t>
            </a:r>
            <a:r>
              <a:rPr lang="ru-RU" sz="3200" dirty="0" err="1" smtClean="0"/>
              <a:t>пам'яті</a:t>
            </a:r>
            <a:r>
              <a:rPr lang="ru-RU" sz="3200" dirty="0" smtClean="0"/>
              <a:t> </a:t>
            </a:r>
          </a:p>
          <a:p>
            <a:pPr>
              <a:buNone/>
            </a:pPr>
            <a:r>
              <a:rPr lang="ru-RU" sz="3200" dirty="0" err="1" smtClean="0"/>
              <a:t>Мікроконтролери</a:t>
            </a:r>
            <a:r>
              <a:rPr lang="ru-RU" sz="3200" dirty="0" smtClean="0"/>
              <a:t> </a:t>
            </a:r>
          </a:p>
          <a:p>
            <a:pPr>
              <a:buNone/>
            </a:pPr>
            <a:r>
              <a:rPr lang="ru-RU" sz="3200" dirty="0" smtClean="0"/>
              <a:t>(</a:t>
            </a:r>
            <a:r>
              <a:rPr lang="ru-RU" sz="3200" dirty="0" err="1" smtClean="0"/>
              <a:t>Мікро</a:t>
            </a:r>
            <a:r>
              <a:rPr lang="ru-RU" sz="3200" dirty="0" smtClean="0"/>
              <a:t>)</a:t>
            </a:r>
            <a:r>
              <a:rPr lang="ru-RU" sz="3200" dirty="0" err="1" smtClean="0"/>
              <a:t>процесори</a:t>
            </a:r>
            <a:r>
              <a:rPr lang="ru-RU" sz="3200" dirty="0" smtClean="0"/>
              <a:t> (у тому </a:t>
            </a:r>
            <a:r>
              <a:rPr lang="ru-RU" sz="3200" dirty="0" err="1" smtClean="0"/>
              <a:t>числі</a:t>
            </a:r>
            <a:r>
              <a:rPr lang="ru-RU" sz="3200" dirty="0" smtClean="0"/>
              <a:t> ЦПУ в </a:t>
            </a:r>
            <a:r>
              <a:rPr lang="ru-RU" sz="3200" dirty="0" err="1" smtClean="0"/>
              <a:t>комп'ютері</a:t>
            </a:r>
            <a:r>
              <a:rPr lang="ru-RU" sz="3200" dirty="0" smtClean="0"/>
              <a:t>)</a:t>
            </a:r>
          </a:p>
          <a:p>
            <a:pPr>
              <a:buNone/>
            </a:pPr>
            <a:r>
              <a:rPr lang="ru-RU" sz="3200" dirty="0" err="1" smtClean="0"/>
              <a:t>Однокристальні</a:t>
            </a:r>
            <a:r>
              <a:rPr lang="ru-RU" sz="3200" dirty="0" smtClean="0"/>
              <a:t> </a:t>
            </a:r>
            <a:r>
              <a:rPr lang="ru-RU" sz="3200" dirty="0" err="1" smtClean="0"/>
              <a:t>мікрокомп'ютери</a:t>
            </a:r>
            <a:endParaRPr lang="ru-RU" sz="3200" dirty="0"/>
          </a:p>
        </p:txBody>
      </p:sp>
      <p:pic>
        <p:nvPicPr>
          <p:cNvPr id="14338" name="Picture 2" descr="C:\Users\Администратор\Desktop\485px-Photo-SMDchip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18133" y="0"/>
            <a:ext cx="3825867" cy="472514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Администратор\Desktop\ad5324brmz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51920" y="2888940"/>
            <a:ext cx="5292081" cy="3969061"/>
          </a:xfrm>
          <a:prstGeom prst="rect">
            <a:avLst/>
          </a:prstGeom>
          <a:noFill/>
        </p:spPr>
      </p:pic>
      <p:pic>
        <p:nvPicPr>
          <p:cNvPr id="1026" name="Picture 2" descr="C:\Users\Администратор\Desktop\200px-Intel_Pentium_Processor_(backside)_with_heat_sink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894834"/>
            <a:ext cx="3923928" cy="3963165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2996952"/>
          </a:xfrm>
        </p:spPr>
        <p:txBody>
          <a:bodyPr>
            <a:normAutofit fontScale="90000"/>
          </a:bodyPr>
          <a:lstStyle/>
          <a:p>
            <a:r>
              <a:rPr lang="vi-VN" sz="4000" dirty="0" smtClean="0">
                <a:solidFill>
                  <a:srgbClr val="FF0000"/>
                </a:solidFill>
              </a:rPr>
              <a:t>Інтегра́льна мікросхе́ма</a:t>
            </a:r>
            <a:r>
              <a:rPr lang="en-US" sz="4000" dirty="0" smtClean="0"/>
              <a:t>— </a:t>
            </a:r>
            <a:r>
              <a:rPr lang="vi-VN" sz="4000" dirty="0" smtClean="0"/>
              <a:t>мініатюрний мікроелектронний виріб, елементи якого нерозривно пов'язані конструктивно, технологічно та електрично.</a:t>
            </a:r>
            <a:endParaRPr lang="ru-RU" sz="4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0"/>
            <a:ext cx="9144000" cy="2348880"/>
          </a:xfrm>
        </p:spPr>
        <p:txBody>
          <a:bodyPr>
            <a:noAutofit/>
          </a:bodyPr>
          <a:lstStyle/>
          <a:p>
            <a:r>
              <a:rPr lang="ru-RU" sz="3200" dirty="0" err="1" smtClean="0"/>
              <a:t>Виконує</a:t>
            </a:r>
            <a:r>
              <a:rPr lang="ru-RU" sz="3200" dirty="0" smtClean="0"/>
              <a:t> </a:t>
            </a:r>
            <a:r>
              <a:rPr lang="ru-RU" sz="3200" dirty="0" err="1" smtClean="0"/>
              <a:t>визначені</a:t>
            </a:r>
            <a:r>
              <a:rPr lang="ru-RU" sz="3200" dirty="0" smtClean="0"/>
              <a:t> </a:t>
            </a:r>
            <a:r>
              <a:rPr lang="ru-RU" sz="3200" dirty="0" err="1" smtClean="0"/>
              <a:t>функції</a:t>
            </a:r>
            <a:r>
              <a:rPr lang="ru-RU" sz="3200" dirty="0" smtClean="0"/>
              <a:t> </a:t>
            </a:r>
            <a:r>
              <a:rPr lang="ru-RU" sz="3200" dirty="0" err="1" smtClean="0"/>
              <a:t>перетворення</a:t>
            </a:r>
            <a:r>
              <a:rPr lang="ru-RU" sz="3200" dirty="0" smtClean="0"/>
              <a:t> </a:t>
            </a:r>
            <a:r>
              <a:rPr lang="ru-RU" sz="3200" dirty="0" err="1" smtClean="0"/>
              <a:t>і</a:t>
            </a:r>
            <a:r>
              <a:rPr lang="ru-RU" sz="3200" dirty="0" smtClean="0"/>
              <a:t> </a:t>
            </a:r>
            <a:r>
              <a:rPr lang="ru-RU" sz="3200" dirty="0" err="1" smtClean="0"/>
              <a:t>має</a:t>
            </a:r>
            <a:r>
              <a:rPr lang="ru-RU" sz="3200" dirty="0" smtClean="0"/>
              <a:t> </a:t>
            </a:r>
            <a:r>
              <a:rPr lang="ru-RU" sz="3200" dirty="0" err="1" smtClean="0"/>
              <a:t>високу</a:t>
            </a:r>
            <a:r>
              <a:rPr lang="ru-RU" sz="3200" dirty="0" smtClean="0"/>
              <a:t> </a:t>
            </a:r>
            <a:r>
              <a:rPr lang="ru-RU" sz="3200" dirty="0" err="1" smtClean="0"/>
              <a:t>щільність</a:t>
            </a:r>
            <a:r>
              <a:rPr lang="ru-RU" sz="3200" dirty="0" smtClean="0"/>
              <a:t> упаковки </a:t>
            </a:r>
            <a:r>
              <a:rPr lang="ru-RU" sz="3200" dirty="0" err="1" smtClean="0"/>
              <a:t>електрично</a:t>
            </a:r>
            <a:r>
              <a:rPr lang="ru-RU" sz="3200" dirty="0" smtClean="0"/>
              <a:t> </a:t>
            </a:r>
            <a:r>
              <a:rPr lang="ru-RU" sz="3200" dirty="0" err="1" smtClean="0"/>
              <a:t>з'єднаних</a:t>
            </a:r>
            <a:r>
              <a:rPr lang="ru-RU" sz="3200" dirty="0" smtClean="0"/>
              <a:t> </a:t>
            </a:r>
            <a:r>
              <a:rPr lang="ru-RU" sz="3200" dirty="0" err="1" smtClean="0"/>
              <a:t>між</a:t>
            </a:r>
            <a:r>
              <a:rPr lang="ru-RU" sz="3200" dirty="0" smtClean="0"/>
              <a:t> собою </a:t>
            </a:r>
            <a:r>
              <a:rPr lang="ru-RU" sz="3200" dirty="0" err="1" smtClean="0"/>
              <a:t>елементів</a:t>
            </a:r>
            <a:r>
              <a:rPr lang="ru-RU" sz="3200" dirty="0" smtClean="0"/>
              <a:t> </a:t>
            </a:r>
            <a:r>
              <a:rPr lang="ru-RU" sz="3200" dirty="0" err="1" smtClean="0"/>
              <a:t>і</a:t>
            </a:r>
            <a:r>
              <a:rPr lang="ru-RU" sz="3200" dirty="0" smtClean="0"/>
              <a:t> </a:t>
            </a:r>
            <a:r>
              <a:rPr lang="ru-RU" sz="3200" dirty="0" err="1" smtClean="0"/>
              <a:t>компонентів</a:t>
            </a:r>
            <a:r>
              <a:rPr lang="ru-RU" sz="3200" dirty="0" smtClean="0"/>
              <a:t>, </a:t>
            </a:r>
            <a:r>
              <a:rPr lang="ru-RU" sz="3200" dirty="0" err="1" smtClean="0"/>
              <a:t>які</a:t>
            </a:r>
            <a:r>
              <a:rPr lang="ru-RU" sz="3200" dirty="0" smtClean="0"/>
              <a:t> </a:t>
            </a:r>
            <a:r>
              <a:rPr lang="ru-RU" sz="3200" dirty="0" err="1" smtClean="0"/>
              <a:t>є</a:t>
            </a:r>
            <a:r>
              <a:rPr lang="ru-RU" sz="3200" dirty="0" smtClean="0"/>
              <a:t> одним </a:t>
            </a:r>
            <a:r>
              <a:rPr lang="ru-RU" sz="3200" dirty="0" err="1" smtClean="0"/>
              <a:t>цілим</a:t>
            </a:r>
            <a:r>
              <a:rPr lang="ru-RU" sz="3200" dirty="0" smtClean="0"/>
              <a:t> </a:t>
            </a:r>
            <a:r>
              <a:rPr lang="ru-RU" sz="3200" dirty="0" err="1" smtClean="0"/>
              <a:t>з</a:t>
            </a:r>
            <a:r>
              <a:rPr lang="ru-RU" sz="3200" dirty="0" smtClean="0"/>
              <a:t> точки </a:t>
            </a:r>
            <a:r>
              <a:rPr lang="ru-RU" sz="3200" dirty="0" err="1" smtClean="0"/>
              <a:t>зору</a:t>
            </a:r>
            <a:r>
              <a:rPr lang="ru-RU" sz="3200" dirty="0" smtClean="0"/>
              <a:t> </a:t>
            </a:r>
            <a:r>
              <a:rPr lang="ru-RU" sz="3200" dirty="0" err="1" smtClean="0"/>
              <a:t>вимог</a:t>
            </a:r>
            <a:r>
              <a:rPr lang="ru-RU" sz="3200" dirty="0" smtClean="0"/>
              <a:t> до </a:t>
            </a:r>
            <a:r>
              <a:rPr lang="ru-RU" sz="3200" dirty="0" err="1" smtClean="0"/>
              <a:t>випробувань</a:t>
            </a:r>
            <a:r>
              <a:rPr lang="ru-RU" sz="3200" dirty="0" smtClean="0"/>
              <a:t> та </a:t>
            </a:r>
            <a:r>
              <a:rPr lang="ru-RU" sz="3200" dirty="0" err="1" smtClean="0"/>
              <a:t>експлуатації</a:t>
            </a:r>
            <a:r>
              <a:rPr lang="ru-RU" sz="3200" dirty="0" smtClean="0"/>
              <a:t>.</a:t>
            </a:r>
            <a:endParaRPr lang="ru-RU" sz="3200" dirty="0"/>
          </a:p>
        </p:txBody>
      </p:sp>
      <p:pic>
        <p:nvPicPr>
          <p:cNvPr id="2050" name="Picture 2" descr="C:\Users\Администратор\Desktop\400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35696" y="2558186"/>
            <a:ext cx="5724128" cy="429981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0"/>
            <a:ext cx="9144000" cy="3429000"/>
          </a:xfrm>
        </p:spPr>
        <p:txBody>
          <a:bodyPr/>
          <a:lstStyle/>
          <a:p>
            <a:pPr>
              <a:buNone/>
            </a:pPr>
            <a:r>
              <a:rPr lang="ru-RU" sz="3600" dirty="0" smtClean="0"/>
              <a:t>За способом </a:t>
            </a:r>
            <a:r>
              <a:rPr lang="ru-RU" sz="3600" dirty="0" err="1" smtClean="0"/>
              <a:t>об'єднання</a:t>
            </a:r>
            <a:r>
              <a:rPr lang="ru-RU" sz="3600" dirty="0" smtClean="0"/>
              <a:t> </a:t>
            </a:r>
            <a:r>
              <a:rPr lang="ru-RU" sz="3600" dirty="0" err="1" smtClean="0"/>
              <a:t>розрізняють</a:t>
            </a:r>
            <a:r>
              <a:rPr lang="ru-RU" sz="3600" dirty="0" smtClean="0"/>
              <a:t>:</a:t>
            </a:r>
          </a:p>
          <a:p>
            <a:r>
              <a:rPr lang="ru-RU" sz="3600" dirty="0" err="1" smtClean="0"/>
              <a:t>напівпровідникові</a:t>
            </a:r>
            <a:r>
              <a:rPr lang="ru-RU" sz="3600" dirty="0" smtClean="0"/>
              <a:t>,</a:t>
            </a:r>
          </a:p>
          <a:p>
            <a:r>
              <a:rPr lang="ru-RU" sz="3600" dirty="0" err="1" smtClean="0"/>
              <a:t>монолітні</a:t>
            </a:r>
            <a:r>
              <a:rPr lang="ru-RU" sz="3600" dirty="0" smtClean="0"/>
              <a:t> (</a:t>
            </a:r>
            <a:r>
              <a:rPr lang="ru-RU" sz="3600" dirty="0" err="1" smtClean="0"/>
              <a:t>осн</a:t>
            </a:r>
            <a:r>
              <a:rPr lang="ru-RU" sz="3600" dirty="0" smtClean="0"/>
              <a:t>. тип),</a:t>
            </a:r>
          </a:p>
          <a:p>
            <a:r>
              <a:rPr lang="ru-RU" sz="3600" dirty="0" err="1" smtClean="0"/>
              <a:t>плівкові</a:t>
            </a:r>
            <a:r>
              <a:rPr lang="ru-RU" sz="3600" dirty="0" smtClean="0"/>
              <a:t>,</a:t>
            </a:r>
          </a:p>
          <a:p>
            <a:r>
              <a:rPr lang="ru-RU" sz="3600" dirty="0" err="1" smtClean="0"/>
              <a:t>гібридні</a:t>
            </a:r>
            <a:r>
              <a:rPr lang="ru-RU" sz="3600" dirty="0" smtClean="0"/>
              <a:t>.</a:t>
            </a:r>
            <a:endParaRPr lang="ru-RU" dirty="0"/>
          </a:p>
        </p:txBody>
      </p:sp>
      <p:pic>
        <p:nvPicPr>
          <p:cNvPr id="3074" name="Picture 2" descr="C:\Users\Администратор\Desktop\1369222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27785" y="1970838"/>
            <a:ext cx="6516216" cy="488716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0"/>
            <a:ext cx="9144000" cy="2924944"/>
          </a:xfrm>
        </p:spPr>
        <p:txBody>
          <a:bodyPr>
            <a:normAutofit/>
          </a:bodyPr>
          <a:lstStyle/>
          <a:p>
            <a:r>
              <a:rPr lang="ru-RU" sz="3600" dirty="0" err="1" smtClean="0">
                <a:solidFill>
                  <a:srgbClr val="FF0000"/>
                </a:solidFill>
              </a:rPr>
              <a:t>Напівпровідникова</a:t>
            </a:r>
            <a:r>
              <a:rPr lang="ru-RU" sz="3600" dirty="0" smtClean="0">
                <a:solidFill>
                  <a:srgbClr val="FF0000"/>
                </a:solidFill>
              </a:rPr>
              <a:t> </a:t>
            </a:r>
            <a:r>
              <a:rPr lang="ru-RU" sz="3600" dirty="0" err="1" smtClean="0">
                <a:solidFill>
                  <a:srgbClr val="FF0000"/>
                </a:solidFill>
              </a:rPr>
              <a:t>мікросхема</a:t>
            </a:r>
            <a:r>
              <a:rPr lang="ru-RU" sz="3600" dirty="0" smtClean="0">
                <a:solidFill>
                  <a:srgbClr val="FF0000"/>
                </a:solidFill>
              </a:rPr>
              <a:t> </a:t>
            </a:r>
            <a:r>
              <a:rPr lang="ru-RU" sz="3600" dirty="0" smtClean="0"/>
              <a:t>— </a:t>
            </a:r>
            <a:r>
              <a:rPr lang="ru-RU" sz="3600" dirty="0" err="1" smtClean="0"/>
              <a:t>всі</a:t>
            </a:r>
            <a:r>
              <a:rPr lang="ru-RU" sz="3600" dirty="0" smtClean="0"/>
              <a:t> </a:t>
            </a:r>
            <a:r>
              <a:rPr lang="ru-RU" sz="3600" dirty="0" err="1" smtClean="0"/>
              <a:t>елементи</a:t>
            </a:r>
            <a:r>
              <a:rPr lang="ru-RU" sz="3600" dirty="0" smtClean="0"/>
              <a:t> </a:t>
            </a:r>
            <a:r>
              <a:rPr lang="ru-RU" sz="3600" dirty="0" err="1" smtClean="0"/>
              <a:t>і</a:t>
            </a:r>
            <a:r>
              <a:rPr lang="ru-RU" sz="3600" dirty="0" smtClean="0"/>
              <a:t> </a:t>
            </a:r>
            <a:r>
              <a:rPr lang="ru-RU" sz="3600" dirty="0" err="1" smtClean="0"/>
              <a:t>міжелементні</a:t>
            </a:r>
            <a:r>
              <a:rPr lang="ru-RU" sz="3600" dirty="0" smtClean="0"/>
              <a:t> </a:t>
            </a:r>
            <a:r>
              <a:rPr lang="ru-RU" sz="3600" dirty="0" err="1" smtClean="0"/>
              <a:t>з'єднання</a:t>
            </a:r>
            <a:r>
              <a:rPr lang="ru-RU" sz="3600" dirty="0" smtClean="0"/>
              <a:t> </a:t>
            </a:r>
            <a:r>
              <a:rPr lang="ru-RU" sz="3600" dirty="0" err="1" smtClean="0"/>
              <a:t>виконані</a:t>
            </a:r>
            <a:r>
              <a:rPr lang="ru-RU" sz="3600" dirty="0" smtClean="0"/>
              <a:t> на одному </a:t>
            </a:r>
            <a:r>
              <a:rPr lang="ru-RU" sz="3600" dirty="0" err="1" smtClean="0"/>
              <a:t>напівпровідниковому</a:t>
            </a:r>
            <a:r>
              <a:rPr lang="ru-RU" sz="3600" dirty="0" smtClean="0"/>
              <a:t> </a:t>
            </a:r>
            <a:r>
              <a:rPr lang="ru-RU" sz="3600" dirty="0" err="1" smtClean="0"/>
              <a:t>кристалі</a:t>
            </a:r>
            <a:r>
              <a:rPr lang="ru-RU" sz="3600" dirty="0" smtClean="0"/>
              <a:t> (</a:t>
            </a:r>
            <a:r>
              <a:rPr lang="ru-RU" sz="3600" dirty="0" err="1" smtClean="0"/>
              <a:t>наприклад</a:t>
            </a:r>
            <a:r>
              <a:rPr lang="ru-RU" sz="3600" dirty="0" smtClean="0"/>
              <a:t>, </a:t>
            </a:r>
            <a:r>
              <a:rPr lang="ru-RU" sz="3600" dirty="0" err="1" smtClean="0"/>
              <a:t>кремнію</a:t>
            </a:r>
            <a:r>
              <a:rPr lang="ru-RU" sz="3600" dirty="0" smtClean="0"/>
              <a:t>, </a:t>
            </a:r>
            <a:r>
              <a:rPr lang="ru-RU" sz="3600" dirty="0" err="1" smtClean="0"/>
              <a:t>германія</a:t>
            </a:r>
            <a:r>
              <a:rPr lang="ru-RU" sz="3600" dirty="0" smtClean="0"/>
              <a:t>, </a:t>
            </a:r>
            <a:r>
              <a:rPr lang="ru-RU" sz="3600" dirty="0" err="1" smtClean="0"/>
              <a:t>арсеніду</a:t>
            </a:r>
            <a:r>
              <a:rPr lang="ru-RU" sz="3600" dirty="0" smtClean="0"/>
              <a:t> </a:t>
            </a:r>
            <a:r>
              <a:rPr lang="ru-RU" sz="3600" dirty="0" err="1" smtClean="0"/>
              <a:t>галію</a:t>
            </a:r>
            <a:r>
              <a:rPr lang="ru-RU" sz="3600" dirty="0" smtClean="0"/>
              <a:t>).</a:t>
            </a:r>
            <a:endParaRPr lang="ru-RU" sz="3600" dirty="0"/>
          </a:p>
        </p:txBody>
      </p:sp>
      <p:pic>
        <p:nvPicPr>
          <p:cNvPr id="8195" name="Picture 3" descr="C:\Users\Администратор\Desktop\images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35696" y="2780244"/>
            <a:ext cx="5760640" cy="407775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0"/>
            <a:ext cx="9144000" cy="3645024"/>
          </a:xfrm>
        </p:spPr>
        <p:txBody>
          <a:bodyPr>
            <a:normAutofit/>
          </a:bodyPr>
          <a:lstStyle/>
          <a:p>
            <a:r>
              <a:rPr lang="ru-RU" sz="3600" dirty="0" err="1" smtClean="0">
                <a:solidFill>
                  <a:srgbClr val="FF0000"/>
                </a:solidFill>
              </a:rPr>
              <a:t>Плівкова</a:t>
            </a:r>
            <a:r>
              <a:rPr lang="ru-RU" sz="3600" dirty="0" smtClean="0">
                <a:solidFill>
                  <a:srgbClr val="FF0000"/>
                </a:solidFill>
              </a:rPr>
              <a:t> </a:t>
            </a:r>
            <a:r>
              <a:rPr lang="ru-RU" sz="3600" dirty="0" err="1" smtClean="0">
                <a:solidFill>
                  <a:srgbClr val="FF0000"/>
                </a:solidFill>
              </a:rPr>
              <a:t>мікросхема</a:t>
            </a:r>
            <a:r>
              <a:rPr lang="ru-RU" sz="3600" dirty="0" smtClean="0">
                <a:solidFill>
                  <a:srgbClr val="FF0000"/>
                </a:solidFill>
              </a:rPr>
              <a:t> </a:t>
            </a:r>
            <a:r>
              <a:rPr lang="ru-RU" sz="3600" dirty="0" smtClean="0"/>
              <a:t>— </a:t>
            </a:r>
            <a:r>
              <a:rPr lang="ru-RU" sz="3600" dirty="0" err="1" smtClean="0"/>
              <a:t>всі</a:t>
            </a:r>
            <a:r>
              <a:rPr lang="ru-RU" sz="3600" dirty="0" smtClean="0"/>
              <a:t> </a:t>
            </a:r>
            <a:r>
              <a:rPr lang="ru-RU" sz="3600" dirty="0" err="1" smtClean="0"/>
              <a:t>елементи</a:t>
            </a:r>
            <a:r>
              <a:rPr lang="ru-RU" sz="3600" dirty="0" smtClean="0"/>
              <a:t> </a:t>
            </a:r>
            <a:r>
              <a:rPr lang="ru-RU" sz="3600" dirty="0" err="1" smtClean="0"/>
              <a:t>і</a:t>
            </a:r>
            <a:r>
              <a:rPr lang="ru-RU" sz="3600" dirty="0" smtClean="0"/>
              <a:t> </a:t>
            </a:r>
            <a:r>
              <a:rPr lang="ru-RU" sz="3600" dirty="0" err="1" smtClean="0"/>
              <a:t>міжелементні</a:t>
            </a:r>
            <a:r>
              <a:rPr lang="ru-RU" sz="3600" dirty="0" smtClean="0"/>
              <a:t> </a:t>
            </a:r>
            <a:r>
              <a:rPr lang="ru-RU" sz="3600" dirty="0" err="1" smtClean="0"/>
              <a:t>з'єднання</a:t>
            </a:r>
            <a:r>
              <a:rPr lang="ru-RU" sz="3600" dirty="0" smtClean="0"/>
              <a:t> </a:t>
            </a:r>
            <a:r>
              <a:rPr lang="ru-RU" sz="3600" dirty="0" err="1" smtClean="0"/>
              <a:t>виконані</a:t>
            </a:r>
            <a:r>
              <a:rPr lang="ru-RU" sz="3600" dirty="0" smtClean="0"/>
              <a:t> у </a:t>
            </a:r>
            <a:r>
              <a:rPr lang="ru-RU" sz="3600" dirty="0" err="1" smtClean="0"/>
              <a:t>виді</a:t>
            </a:r>
            <a:r>
              <a:rPr lang="ru-RU" sz="3600" dirty="0" smtClean="0"/>
              <a:t> </a:t>
            </a:r>
            <a:r>
              <a:rPr lang="ru-RU" sz="3600" dirty="0" err="1" smtClean="0"/>
              <a:t>плівок</a:t>
            </a:r>
            <a:r>
              <a:rPr lang="ru-RU" sz="3600" dirty="0" smtClean="0"/>
              <a:t>:</a:t>
            </a:r>
          </a:p>
          <a:p>
            <a:r>
              <a:rPr lang="ru-RU" sz="3600" dirty="0" err="1" smtClean="0"/>
              <a:t>товстоплівкова</a:t>
            </a:r>
            <a:r>
              <a:rPr lang="ru-RU" sz="3600" dirty="0" smtClean="0"/>
              <a:t> </a:t>
            </a:r>
            <a:r>
              <a:rPr lang="ru-RU" sz="3600" dirty="0" err="1" smtClean="0"/>
              <a:t>інтегральна</a:t>
            </a:r>
            <a:r>
              <a:rPr lang="ru-RU" sz="3600" dirty="0" smtClean="0"/>
              <a:t> схема;</a:t>
            </a:r>
          </a:p>
          <a:p>
            <a:r>
              <a:rPr lang="ru-RU" sz="3600" dirty="0" err="1" smtClean="0"/>
              <a:t>тонкоплівкова</a:t>
            </a:r>
            <a:r>
              <a:rPr lang="ru-RU" sz="3600" dirty="0" smtClean="0"/>
              <a:t> </a:t>
            </a:r>
            <a:r>
              <a:rPr lang="ru-RU" sz="3600" dirty="0" err="1" smtClean="0"/>
              <a:t>інтегральна</a:t>
            </a:r>
            <a:r>
              <a:rPr lang="ru-RU" sz="3600" dirty="0" smtClean="0"/>
              <a:t> схема.</a:t>
            </a:r>
            <a:endParaRPr lang="ru-RU" sz="3600" dirty="0"/>
          </a:p>
        </p:txBody>
      </p:sp>
      <p:pic>
        <p:nvPicPr>
          <p:cNvPr id="9219" name="Picture 3" descr="C:\Users\Администратор\Desktop\yak-polagoditi-proceso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79712" y="2996952"/>
            <a:ext cx="5472608" cy="386104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0"/>
            <a:ext cx="9144000" cy="3140968"/>
          </a:xfrm>
        </p:spPr>
        <p:txBody>
          <a:bodyPr>
            <a:normAutofit/>
          </a:bodyPr>
          <a:lstStyle/>
          <a:p>
            <a:r>
              <a:rPr lang="ru-RU" sz="3600" dirty="0" err="1" smtClean="0">
                <a:solidFill>
                  <a:srgbClr val="FF0000"/>
                </a:solidFill>
              </a:rPr>
              <a:t>Гібридна</a:t>
            </a:r>
            <a:r>
              <a:rPr lang="ru-RU" sz="3600" dirty="0" smtClean="0">
                <a:solidFill>
                  <a:srgbClr val="FF0000"/>
                </a:solidFill>
              </a:rPr>
              <a:t> </a:t>
            </a:r>
            <a:r>
              <a:rPr lang="ru-RU" sz="3600" dirty="0" err="1" smtClean="0">
                <a:solidFill>
                  <a:srgbClr val="FF0000"/>
                </a:solidFill>
              </a:rPr>
              <a:t>мікросхема</a:t>
            </a:r>
            <a:r>
              <a:rPr lang="ru-RU" sz="3600" dirty="0" smtClean="0">
                <a:solidFill>
                  <a:srgbClr val="FF0000"/>
                </a:solidFill>
              </a:rPr>
              <a:t> </a:t>
            </a:r>
            <a:r>
              <a:rPr lang="ru-RU" sz="3600" dirty="0" smtClean="0"/>
              <a:t>— </a:t>
            </a:r>
            <a:r>
              <a:rPr lang="ru-RU" sz="3600" dirty="0" err="1" smtClean="0"/>
              <a:t>крім</a:t>
            </a:r>
            <a:r>
              <a:rPr lang="ru-RU" sz="3600" dirty="0" smtClean="0"/>
              <a:t> </a:t>
            </a:r>
            <a:r>
              <a:rPr lang="ru-RU" sz="3600" dirty="0" err="1" smtClean="0"/>
              <a:t>напівпровідникового</a:t>
            </a:r>
            <a:r>
              <a:rPr lang="ru-RU" sz="3600" dirty="0" smtClean="0"/>
              <a:t> </a:t>
            </a:r>
            <a:r>
              <a:rPr lang="ru-RU" sz="3600" dirty="0" err="1" smtClean="0"/>
              <a:t>кристалу</a:t>
            </a:r>
            <a:r>
              <a:rPr lang="ru-RU" sz="3600" dirty="0" smtClean="0"/>
              <a:t> </a:t>
            </a:r>
            <a:r>
              <a:rPr lang="ru-RU" sz="3600" dirty="0" err="1" smtClean="0"/>
              <a:t>містить</a:t>
            </a:r>
            <a:r>
              <a:rPr lang="ru-RU" sz="3600" dirty="0" smtClean="0"/>
              <a:t> </a:t>
            </a:r>
            <a:r>
              <a:rPr lang="ru-RU" sz="3600" dirty="0" err="1" smtClean="0"/>
              <a:t>трохи</a:t>
            </a:r>
            <a:r>
              <a:rPr lang="ru-RU" sz="3600" dirty="0" smtClean="0"/>
              <a:t> </a:t>
            </a:r>
            <a:r>
              <a:rPr lang="ru-RU" sz="3600" dirty="0" err="1" smtClean="0"/>
              <a:t>безкорпусних</a:t>
            </a:r>
            <a:r>
              <a:rPr lang="ru-RU" sz="3600" dirty="0" smtClean="0"/>
              <a:t> </a:t>
            </a:r>
            <a:r>
              <a:rPr lang="ru-RU" sz="3600" dirty="0" err="1" smtClean="0"/>
              <a:t>діодів</a:t>
            </a:r>
            <a:r>
              <a:rPr lang="ru-RU" sz="3600" dirty="0" smtClean="0"/>
              <a:t>, </a:t>
            </a:r>
            <a:r>
              <a:rPr lang="ru-RU" sz="3600" dirty="0" err="1" smtClean="0"/>
              <a:t>транзисторів</a:t>
            </a:r>
            <a:r>
              <a:rPr lang="ru-RU" sz="3600" dirty="0" smtClean="0"/>
              <a:t> </a:t>
            </a:r>
            <a:r>
              <a:rPr lang="ru-RU" sz="3600" dirty="0" err="1" smtClean="0"/>
              <a:t>і</a:t>
            </a:r>
            <a:r>
              <a:rPr lang="ru-RU" sz="3600" dirty="0" smtClean="0"/>
              <a:t> </a:t>
            </a:r>
            <a:r>
              <a:rPr lang="ru-RU" sz="3600" dirty="0" err="1" smtClean="0"/>
              <a:t>інших</a:t>
            </a:r>
            <a:r>
              <a:rPr lang="ru-RU" sz="3600" dirty="0" smtClean="0"/>
              <a:t> </a:t>
            </a:r>
            <a:r>
              <a:rPr lang="ru-RU" sz="3600" dirty="0" err="1" smtClean="0"/>
              <a:t>електронних</a:t>
            </a:r>
            <a:r>
              <a:rPr lang="ru-RU" sz="3600" dirty="0" smtClean="0"/>
              <a:t> </a:t>
            </a:r>
            <a:r>
              <a:rPr lang="ru-RU" sz="3600" dirty="0" err="1" smtClean="0"/>
              <a:t>компонентів</a:t>
            </a:r>
            <a:r>
              <a:rPr lang="ru-RU" sz="3600" dirty="0" smtClean="0"/>
              <a:t>, </a:t>
            </a:r>
            <a:r>
              <a:rPr lang="ru-RU" sz="3600" dirty="0" err="1" smtClean="0"/>
              <a:t>поміщених</a:t>
            </a:r>
            <a:r>
              <a:rPr lang="ru-RU" sz="3600" dirty="0" smtClean="0"/>
              <a:t> в один корпус.</a:t>
            </a:r>
            <a:endParaRPr lang="ru-RU" sz="3600" dirty="0"/>
          </a:p>
        </p:txBody>
      </p:sp>
      <p:pic>
        <p:nvPicPr>
          <p:cNvPr id="10243" name="Picture 3" descr="C:\Users\Администратор\Desktop\Гибридная_микросхема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19672" y="2759083"/>
            <a:ext cx="5328592" cy="409891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Администратор\Desktop\yak-zrobiti-mikroshemu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91880" y="2935430"/>
            <a:ext cx="5652120" cy="3922570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0"/>
            <a:ext cx="9144000" cy="3068960"/>
          </a:xfrm>
        </p:spPr>
        <p:txBody>
          <a:bodyPr>
            <a:normAutofit fontScale="92500" lnSpcReduction="10000"/>
          </a:bodyPr>
          <a:lstStyle/>
          <a:p>
            <a:r>
              <a:rPr lang="ru-RU" sz="4000" dirty="0" smtClean="0"/>
              <a:t>За видом </a:t>
            </a:r>
            <a:r>
              <a:rPr lang="ru-RU" sz="4000" dirty="0" err="1" smtClean="0"/>
              <a:t>оброблюваної</a:t>
            </a:r>
            <a:r>
              <a:rPr lang="ru-RU" sz="4000" dirty="0" smtClean="0"/>
              <a:t> </a:t>
            </a:r>
            <a:r>
              <a:rPr lang="ru-RU" sz="4000" dirty="0" err="1" smtClean="0"/>
              <a:t>інформації</a:t>
            </a:r>
            <a:r>
              <a:rPr lang="ru-RU" sz="4000" dirty="0" smtClean="0"/>
              <a:t>:</a:t>
            </a:r>
          </a:p>
          <a:p>
            <a:r>
              <a:rPr lang="ru-RU" sz="5200" dirty="0" err="1" smtClean="0"/>
              <a:t>цифрові</a:t>
            </a:r>
            <a:endParaRPr lang="ru-RU" sz="5200" dirty="0" smtClean="0"/>
          </a:p>
          <a:p>
            <a:r>
              <a:rPr lang="ru-RU" sz="5200" dirty="0" err="1" smtClean="0"/>
              <a:t>Аналогові</a:t>
            </a:r>
            <a:endParaRPr lang="ru-RU" sz="5200" dirty="0" smtClean="0"/>
          </a:p>
          <a:p>
            <a:r>
              <a:rPr lang="ru-RU" sz="5200" dirty="0" err="1" smtClean="0"/>
              <a:t>Аналого-цифрові</a:t>
            </a:r>
            <a:endParaRPr lang="ru-RU" sz="52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0"/>
            <a:ext cx="9144000" cy="2924944"/>
          </a:xfrm>
        </p:spPr>
        <p:txBody>
          <a:bodyPr>
            <a:normAutofit/>
          </a:bodyPr>
          <a:lstStyle/>
          <a:p>
            <a:r>
              <a:rPr lang="ru-RU" sz="3600" dirty="0" err="1" smtClean="0">
                <a:solidFill>
                  <a:srgbClr val="FF0000"/>
                </a:solidFill>
              </a:rPr>
              <a:t>Аналогові</a:t>
            </a:r>
            <a:r>
              <a:rPr lang="ru-RU" sz="3600" dirty="0" smtClean="0">
                <a:solidFill>
                  <a:srgbClr val="FF0000"/>
                </a:solidFill>
              </a:rPr>
              <a:t> </a:t>
            </a:r>
            <a:r>
              <a:rPr lang="ru-RU" sz="3600" dirty="0" err="1" smtClean="0">
                <a:solidFill>
                  <a:srgbClr val="FF0000"/>
                </a:solidFill>
              </a:rPr>
              <a:t>мікросхеми</a:t>
            </a:r>
            <a:r>
              <a:rPr lang="ru-RU" sz="3600" dirty="0" smtClean="0">
                <a:solidFill>
                  <a:srgbClr val="FF0000"/>
                </a:solidFill>
              </a:rPr>
              <a:t> </a:t>
            </a:r>
            <a:r>
              <a:rPr lang="ru-RU" sz="3600" dirty="0" smtClean="0"/>
              <a:t>— </a:t>
            </a:r>
            <a:r>
              <a:rPr lang="ru-RU" sz="3600" dirty="0" err="1" smtClean="0"/>
              <a:t>вхідні</a:t>
            </a:r>
            <a:r>
              <a:rPr lang="ru-RU" sz="3600" dirty="0" smtClean="0"/>
              <a:t> </a:t>
            </a:r>
            <a:r>
              <a:rPr lang="ru-RU" sz="3600" dirty="0" err="1" smtClean="0"/>
              <a:t>і</a:t>
            </a:r>
            <a:r>
              <a:rPr lang="ru-RU" sz="3600" dirty="0" smtClean="0"/>
              <a:t> </a:t>
            </a:r>
            <a:r>
              <a:rPr lang="ru-RU" sz="3600" dirty="0" err="1" smtClean="0"/>
              <a:t>вихідні</a:t>
            </a:r>
            <a:r>
              <a:rPr lang="ru-RU" sz="3600" dirty="0" smtClean="0"/>
              <a:t> </a:t>
            </a:r>
            <a:r>
              <a:rPr lang="ru-RU" sz="3600" dirty="0" err="1" smtClean="0"/>
              <a:t>сигнали</a:t>
            </a:r>
            <a:r>
              <a:rPr lang="ru-RU" sz="3600" dirty="0" smtClean="0"/>
              <a:t> </a:t>
            </a:r>
            <a:r>
              <a:rPr lang="ru-RU" sz="3600" dirty="0" err="1" smtClean="0"/>
              <a:t>змінюються</a:t>
            </a:r>
            <a:r>
              <a:rPr lang="ru-RU" sz="3600" dirty="0" smtClean="0"/>
              <a:t> за законом </a:t>
            </a:r>
            <a:r>
              <a:rPr lang="ru-RU" sz="3600" dirty="0" err="1" smtClean="0"/>
              <a:t>безупинної</a:t>
            </a:r>
            <a:r>
              <a:rPr lang="ru-RU" sz="3600" dirty="0" smtClean="0"/>
              <a:t> </a:t>
            </a:r>
            <a:r>
              <a:rPr lang="ru-RU" sz="3600" dirty="0" err="1" smtClean="0"/>
              <a:t>функції</a:t>
            </a:r>
            <a:r>
              <a:rPr lang="ru-RU" sz="3600" dirty="0" smtClean="0"/>
              <a:t> в </a:t>
            </a:r>
            <a:r>
              <a:rPr lang="ru-RU" sz="3600" dirty="0" err="1" smtClean="0"/>
              <a:t>діапазоні</a:t>
            </a:r>
            <a:r>
              <a:rPr lang="ru-RU" sz="3600" dirty="0" smtClean="0"/>
              <a:t> </a:t>
            </a:r>
            <a:r>
              <a:rPr lang="ru-RU" sz="3600" dirty="0" err="1" smtClean="0"/>
              <a:t>від</a:t>
            </a:r>
            <a:r>
              <a:rPr lang="ru-RU" sz="3600" dirty="0" smtClean="0"/>
              <a:t> позитивного до </a:t>
            </a:r>
            <a:r>
              <a:rPr lang="ru-RU" sz="3600" dirty="0" err="1" smtClean="0"/>
              <a:t>негативної</a:t>
            </a:r>
            <a:r>
              <a:rPr lang="ru-RU" sz="3600" dirty="0" smtClean="0"/>
              <a:t> </a:t>
            </a:r>
            <a:r>
              <a:rPr lang="ru-RU" sz="3600" dirty="0" err="1" smtClean="0"/>
              <a:t>напруги</a:t>
            </a:r>
            <a:r>
              <a:rPr lang="ru-RU" sz="3600" dirty="0" smtClean="0"/>
              <a:t> </a:t>
            </a:r>
            <a:r>
              <a:rPr lang="ru-RU" sz="3600" dirty="0" err="1" smtClean="0"/>
              <a:t>харчування</a:t>
            </a:r>
            <a:r>
              <a:rPr lang="ru-RU" sz="3600" dirty="0" smtClean="0"/>
              <a:t>.</a:t>
            </a:r>
            <a:endParaRPr lang="ru-RU" sz="3600" dirty="0"/>
          </a:p>
        </p:txBody>
      </p:sp>
      <p:pic>
        <p:nvPicPr>
          <p:cNvPr id="11266" name="Picture 2" descr="C:\Users\Администратор\Desktop\1092749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63688" y="2803475"/>
            <a:ext cx="6115021" cy="40545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38</TotalTime>
  <Words>346</Words>
  <Application>Microsoft Office PowerPoint</Application>
  <PresentationFormat>Экран (4:3)</PresentationFormat>
  <Paragraphs>49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Апекс</vt:lpstr>
      <vt:lpstr>Слайд 1</vt:lpstr>
      <vt:lpstr>Інтегра́льна мікросхе́ма— мініатюрний мікроелектронний виріб, елементи якого нерозривно пов'язані конструктивно, технологічно та електрично.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Надвелика інтегральна схема</vt:lpstr>
      <vt:lpstr>Слайд 14</vt:lpstr>
      <vt:lpstr>Слайд 15</vt:lpstr>
      <vt:lpstr>Інтегральна мікросхема може володіти закінченим, як завгодно складним, функціоналом — аж до цілого мікрокомп'ютера</vt:lpstr>
      <vt:lpstr>Слайд 17</vt:lpstr>
    </vt:vector>
  </TitlesOfParts>
  <Company>RePack by SPecialiST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Ярослав Попов</dc:creator>
  <cp:lastModifiedBy>Ярослав Попов</cp:lastModifiedBy>
  <cp:revision>9</cp:revision>
  <dcterms:created xsi:type="dcterms:W3CDTF">2012-11-12T15:56:44Z</dcterms:created>
  <dcterms:modified xsi:type="dcterms:W3CDTF">2012-11-12T16:37:01Z</dcterms:modified>
</cp:coreProperties>
</file>