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9" r:id="rId4"/>
    <p:sldId id="260" r:id="rId5"/>
    <p:sldId id="276" r:id="rId6"/>
    <p:sldId id="274" r:id="rId7"/>
    <p:sldId id="279" r:id="rId8"/>
    <p:sldId id="283" r:id="rId9"/>
    <p:sldId id="282" r:id="rId10"/>
    <p:sldId id="281" r:id="rId11"/>
    <p:sldId id="280" r:id="rId12"/>
    <p:sldId id="284" r:id="rId13"/>
    <p:sldId id="289" r:id="rId14"/>
    <p:sldId id="291" r:id="rId15"/>
    <p:sldId id="290" r:id="rId16"/>
    <p:sldId id="293" r:id="rId17"/>
    <p:sldId id="294" r:id="rId18"/>
    <p:sldId id="292" r:id="rId19"/>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43" autoAdjust="0"/>
    <p:restoredTop sz="94652" autoAdjust="0"/>
  </p:normalViewPr>
  <p:slideViewPr>
    <p:cSldViewPr>
      <p:cViewPr varScale="1">
        <p:scale>
          <a:sx n="111" d="100"/>
          <a:sy n="111" d="100"/>
        </p:scale>
        <p:origin x="-170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es-ES"/>
          </a:p>
        </p:txBody>
      </p:sp>
      <p:sp>
        <p:nvSpPr>
          <p:cNvPr id="5" name="Нижний колонтитул 4"/>
          <p:cNvSpPr>
            <a:spLocks noGrp="1"/>
          </p:cNvSpPr>
          <p:nvPr>
            <p:ph type="ftr" sz="quarter" idx="11"/>
          </p:nvPr>
        </p:nvSpPr>
        <p:spPr/>
        <p:txBody>
          <a:bodyPr/>
          <a:lstStyle>
            <a:lvl1pPr>
              <a:defRPr/>
            </a:lvl1pPr>
          </a:lstStyle>
          <a:p>
            <a:endParaRPr lang="es-ES"/>
          </a:p>
        </p:txBody>
      </p:sp>
      <p:sp>
        <p:nvSpPr>
          <p:cNvPr id="6" name="Номер слайда 5"/>
          <p:cNvSpPr>
            <a:spLocks noGrp="1"/>
          </p:cNvSpPr>
          <p:nvPr>
            <p:ph type="sldNum" sz="quarter" idx="12"/>
          </p:nvPr>
        </p:nvSpPr>
        <p:spPr/>
        <p:txBody>
          <a:bodyPr/>
          <a:lstStyle>
            <a:lvl1pPr>
              <a:defRPr/>
            </a:lvl1pPr>
          </a:lstStyle>
          <a:p>
            <a:fld id="{EFA84D2E-6347-41A6-8CCD-F82FA2122EA4}"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s-ES"/>
          </a:p>
        </p:txBody>
      </p:sp>
      <p:sp>
        <p:nvSpPr>
          <p:cNvPr id="5" name="Нижний колонтитул 4"/>
          <p:cNvSpPr>
            <a:spLocks noGrp="1"/>
          </p:cNvSpPr>
          <p:nvPr>
            <p:ph type="ftr" sz="quarter" idx="11"/>
          </p:nvPr>
        </p:nvSpPr>
        <p:spPr/>
        <p:txBody>
          <a:bodyPr/>
          <a:lstStyle>
            <a:lvl1pPr>
              <a:defRPr/>
            </a:lvl1pPr>
          </a:lstStyle>
          <a:p>
            <a:endParaRPr lang="es-ES"/>
          </a:p>
        </p:txBody>
      </p:sp>
      <p:sp>
        <p:nvSpPr>
          <p:cNvPr id="6" name="Номер слайда 5"/>
          <p:cNvSpPr>
            <a:spLocks noGrp="1"/>
          </p:cNvSpPr>
          <p:nvPr>
            <p:ph type="sldNum" sz="quarter" idx="12"/>
          </p:nvPr>
        </p:nvSpPr>
        <p:spPr/>
        <p:txBody>
          <a:bodyPr/>
          <a:lstStyle>
            <a:lvl1pPr>
              <a:defRPr/>
            </a:lvl1pPr>
          </a:lstStyle>
          <a:p>
            <a:fld id="{48741BE5-FAC6-4874-A94F-85458DE830B7}"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s-ES"/>
          </a:p>
        </p:txBody>
      </p:sp>
      <p:sp>
        <p:nvSpPr>
          <p:cNvPr id="5" name="Нижний колонтитул 4"/>
          <p:cNvSpPr>
            <a:spLocks noGrp="1"/>
          </p:cNvSpPr>
          <p:nvPr>
            <p:ph type="ftr" sz="quarter" idx="11"/>
          </p:nvPr>
        </p:nvSpPr>
        <p:spPr/>
        <p:txBody>
          <a:bodyPr/>
          <a:lstStyle>
            <a:lvl1pPr>
              <a:defRPr/>
            </a:lvl1pPr>
          </a:lstStyle>
          <a:p>
            <a:endParaRPr lang="es-ES"/>
          </a:p>
        </p:txBody>
      </p:sp>
      <p:sp>
        <p:nvSpPr>
          <p:cNvPr id="6" name="Номер слайда 5"/>
          <p:cNvSpPr>
            <a:spLocks noGrp="1"/>
          </p:cNvSpPr>
          <p:nvPr>
            <p:ph type="sldNum" sz="quarter" idx="12"/>
          </p:nvPr>
        </p:nvSpPr>
        <p:spPr/>
        <p:txBody>
          <a:bodyPr/>
          <a:lstStyle>
            <a:lvl1pPr>
              <a:defRPr/>
            </a:lvl1pPr>
          </a:lstStyle>
          <a:p>
            <a:fld id="{2CDD4A36-4260-4B98-8984-5156AE09848E}"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s-ES"/>
          </a:p>
        </p:txBody>
      </p:sp>
      <p:sp>
        <p:nvSpPr>
          <p:cNvPr id="5" name="Нижний колонтитул 4"/>
          <p:cNvSpPr>
            <a:spLocks noGrp="1"/>
          </p:cNvSpPr>
          <p:nvPr>
            <p:ph type="ftr" sz="quarter" idx="11"/>
          </p:nvPr>
        </p:nvSpPr>
        <p:spPr/>
        <p:txBody>
          <a:bodyPr/>
          <a:lstStyle>
            <a:lvl1pPr>
              <a:defRPr/>
            </a:lvl1pPr>
          </a:lstStyle>
          <a:p>
            <a:endParaRPr lang="es-ES"/>
          </a:p>
        </p:txBody>
      </p:sp>
      <p:sp>
        <p:nvSpPr>
          <p:cNvPr id="6" name="Номер слайда 5"/>
          <p:cNvSpPr>
            <a:spLocks noGrp="1"/>
          </p:cNvSpPr>
          <p:nvPr>
            <p:ph type="sldNum" sz="quarter" idx="12"/>
          </p:nvPr>
        </p:nvSpPr>
        <p:spPr/>
        <p:txBody>
          <a:bodyPr/>
          <a:lstStyle>
            <a:lvl1pPr>
              <a:defRPr/>
            </a:lvl1pPr>
          </a:lstStyle>
          <a:p>
            <a:fld id="{E7C85CCE-79AC-4C90-AC85-24B17B13992B}"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es-ES"/>
          </a:p>
        </p:txBody>
      </p:sp>
      <p:sp>
        <p:nvSpPr>
          <p:cNvPr id="5" name="Нижний колонтитул 4"/>
          <p:cNvSpPr>
            <a:spLocks noGrp="1"/>
          </p:cNvSpPr>
          <p:nvPr>
            <p:ph type="ftr" sz="quarter" idx="11"/>
          </p:nvPr>
        </p:nvSpPr>
        <p:spPr/>
        <p:txBody>
          <a:bodyPr/>
          <a:lstStyle>
            <a:lvl1pPr>
              <a:defRPr/>
            </a:lvl1pPr>
          </a:lstStyle>
          <a:p>
            <a:endParaRPr lang="es-ES"/>
          </a:p>
        </p:txBody>
      </p:sp>
      <p:sp>
        <p:nvSpPr>
          <p:cNvPr id="6" name="Номер слайда 5"/>
          <p:cNvSpPr>
            <a:spLocks noGrp="1"/>
          </p:cNvSpPr>
          <p:nvPr>
            <p:ph type="sldNum" sz="quarter" idx="12"/>
          </p:nvPr>
        </p:nvSpPr>
        <p:spPr/>
        <p:txBody>
          <a:bodyPr/>
          <a:lstStyle>
            <a:lvl1pPr>
              <a:defRPr/>
            </a:lvl1pPr>
          </a:lstStyle>
          <a:p>
            <a:fld id="{299A276A-45AA-4CD6-8714-08C9BC9F7BF2}"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es-ES"/>
          </a:p>
        </p:txBody>
      </p:sp>
      <p:sp>
        <p:nvSpPr>
          <p:cNvPr id="6" name="Нижний колонтитул 5"/>
          <p:cNvSpPr>
            <a:spLocks noGrp="1"/>
          </p:cNvSpPr>
          <p:nvPr>
            <p:ph type="ftr" sz="quarter" idx="11"/>
          </p:nvPr>
        </p:nvSpPr>
        <p:spPr/>
        <p:txBody>
          <a:bodyPr/>
          <a:lstStyle>
            <a:lvl1pPr>
              <a:defRPr/>
            </a:lvl1pPr>
          </a:lstStyle>
          <a:p>
            <a:endParaRPr lang="es-ES"/>
          </a:p>
        </p:txBody>
      </p:sp>
      <p:sp>
        <p:nvSpPr>
          <p:cNvPr id="7" name="Номер слайда 6"/>
          <p:cNvSpPr>
            <a:spLocks noGrp="1"/>
          </p:cNvSpPr>
          <p:nvPr>
            <p:ph type="sldNum" sz="quarter" idx="12"/>
          </p:nvPr>
        </p:nvSpPr>
        <p:spPr/>
        <p:txBody>
          <a:bodyPr/>
          <a:lstStyle>
            <a:lvl1pPr>
              <a:defRPr/>
            </a:lvl1pPr>
          </a:lstStyle>
          <a:p>
            <a:fld id="{0088F08E-DC05-417F-8AD0-CF8AF1B7B1F3}"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es-ES"/>
          </a:p>
        </p:txBody>
      </p:sp>
      <p:sp>
        <p:nvSpPr>
          <p:cNvPr id="8" name="Нижний колонтитул 7"/>
          <p:cNvSpPr>
            <a:spLocks noGrp="1"/>
          </p:cNvSpPr>
          <p:nvPr>
            <p:ph type="ftr" sz="quarter" idx="11"/>
          </p:nvPr>
        </p:nvSpPr>
        <p:spPr/>
        <p:txBody>
          <a:bodyPr/>
          <a:lstStyle>
            <a:lvl1pPr>
              <a:defRPr/>
            </a:lvl1pPr>
          </a:lstStyle>
          <a:p>
            <a:endParaRPr lang="es-ES"/>
          </a:p>
        </p:txBody>
      </p:sp>
      <p:sp>
        <p:nvSpPr>
          <p:cNvPr id="9" name="Номер слайда 8"/>
          <p:cNvSpPr>
            <a:spLocks noGrp="1"/>
          </p:cNvSpPr>
          <p:nvPr>
            <p:ph type="sldNum" sz="quarter" idx="12"/>
          </p:nvPr>
        </p:nvSpPr>
        <p:spPr/>
        <p:txBody>
          <a:bodyPr/>
          <a:lstStyle>
            <a:lvl1pPr>
              <a:defRPr/>
            </a:lvl1pPr>
          </a:lstStyle>
          <a:p>
            <a:fld id="{C91BDA4A-E9A1-4889-A6C0-0710C3E10E7A}"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es-ES"/>
          </a:p>
        </p:txBody>
      </p:sp>
      <p:sp>
        <p:nvSpPr>
          <p:cNvPr id="4" name="Нижний колонтитул 3"/>
          <p:cNvSpPr>
            <a:spLocks noGrp="1"/>
          </p:cNvSpPr>
          <p:nvPr>
            <p:ph type="ftr" sz="quarter" idx="11"/>
          </p:nvPr>
        </p:nvSpPr>
        <p:spPr/>
        <p:txBody>
          <a:bodyPr/>
          <a:lstStyle>
            <a:lvl1pPr>
              <a:defRPr/>
            </a:lvl1pPr>
          </a:lstStyle>
          <a:p>
            <a:endParaRPr lang="es-ES"/>
          </a:p>
        </p:txBody>
      </p:sp>
      <p:sp>
        <p:nvSpPr>
          <p:cNvPr id="5" name="Номер слайда 4"/>
          <p:cNvSpPr>
            <a:spLocks noGrp="1"/>
          </p:cNvSpPr>
          <p:nvPr>
            <p:ph type="sldNum" sz="quarter" idx="12"/>
          </p:nvPr>
        </p:nvSpPr>
        <p:spPr/>
        <p:txBody>
          <a:bodyPr/>
          <a:lstStyle>
            <a:lvl1pPr>
              <a:defRPr/>
            </a:lvl1pPr>
          </a:lstStyle>
          <a:p>
            <a:fld id="{73351931-85D3-42AD-BF3C-2727B0870172}"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es-ES"/>
          </a:p>
        </p:txBody>
      </p:sp>
      <p:sp>
        <p:nvSpPr>
          <p:cNvPr id="3" name="Нижний колонтитул 2"/>
          <p:cNvSpPr>
            <a:spLocks noGrp="1"/>
          </p:cNvSpPr>
          <p:nvPr>
            <p:ph type="ftr" sz="quarter" idx="11"/>
          </p:nvPr>
        </p:nvSpPr>
        <p:spPr/>
        <p:txBody>
          <a:bodyPr/>
          <a:lstStyle>
            <a:lvl1pPr>
              <a:defRPr/>
            </a:lvl1pPr>
          </a:lstStyle>
          <a:p>
            <a:endParaRPr lang="es-ES"/>
          </a:p>
        </p:txBody>
      </p:sp>
      <p:sp>
        <p:nvSpPr>
          <p:cNvPr id="4" name="Номер слайда 3"/>
          <p:cNvSpPr>
            <a:spLocks noGrp="1"/>
          </p:cNvSpPr>
          <p:nvPr>
            <p:ph type="sldNum" sz="quarter" idx="12"/>
          </p:nvPr>
        </p:nvSpPr>
        <p:spPr/>
        <p:txBody>
          <a:bodyPr/>
          <a:lstStyle>
            <a:lvl1pPr>
              <a:defRPr/>
            </a:lvl1pPr>
          </a:lstStyle>
          <a:p>
            <a:fld id="{FBEF1195-CB64-4A29-9C94-6AD18B8288ED}"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s-ES"/>
          </a:p>
        </p:txBody>
      </p:sp>
      <p:sp>
        <p:nvSpPr>
          <p:cNvPr id="6" name="Нижний колонтитул 5"/>
          <p:cNvSpPr>
            <a:spLocks noGrp="1"/>
          </p:cNvSpPr>
          <p:nvPr>
            <p:ph type="ftr" sz="quarter" idx="11"/>
          </p:nvPr>
        </p:nvSpPr>
        <p:spPr/>
        <p:txBody>
          <a:bodyPr/>
          <a:lstStyle>
            <a:lvl1pPr>
              <a:defRPr/>
            </a:lvl1pPr>
          </a:lstStyle>
          <a:p>
            <a:endParaRPr lang="es-ES"/>
          </a:p>
        </p:txBody>
      </p:sp>
      <p:sp>
        <p:nvSpPr>
          <p:cNvPr id="7" name="Номер слайда 6"/>
          <p:cNvSpPr>
            <a:spLocks noGrp="1"/>
          </p:cNvSpPr>
          <p:nvPr>
            <p:ph type="sldNum" sz="quarter" idx="12"/>
          </p:nvPr>
        </p:nvSpPr>
        <p:spPr/>
        <p:txBody>
          <a:bodyPr/>
          <a:lstStyle>
            <a:lvl1pPr>
              <a:defRPr/>
            </a:lvl1pPr>
          </a:lstStyle>
          <a:p>
            <a:fld id="{CC5413F9-43D4-4F3F-B0BD-ED398C166B89}"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s-ES"/>
          </a:p>
        </p:txBody>
      </p:sp>
      <p:sp>
        <p:nvSpPr>
          <p:cNvPr id="6" name="Нижний колонтитул 5"/>
          <p:cNvSpPr>
            <a:spLocks noGrp="1"/>
          </p:cNvSpPr>
          <p:nvPr>
            <p:ph type="ftr" sz="quarter" idx="11"/>
          </p:nvPr>
        </p:nvSpPr>
        <p:spPr/>
        <p:txBody>
          <a:bodyPr/>
          <a:lstStyle>
            <a:lvl1pPr>
              <a:defRPr/>
            </a:lvl1pPr>
          </a:lstStyle>
          <a:p>
            <a:endParaRPr lang="es-ES"/>
          </a:p>
        </p:txBody>
      </p:sp>
      <p:sp>
        <p:nvSpPr>
          <p:cNvPr id="7" name="Номер слайда 6"/>
          <p:cNvSpPr>
            <a:spLocks noGrp="1"/>
          </p:cNvSpPr>
          <p:nvPr>
            <p:ph type="sldNum" sz="quarter" idx="12"/>
          </p:nvPr>
        </p:nvSpPr>
        <p:spPr/>
        <p:txBody>
          <a:bodyPr/>
          <a:lstStyle>
            <a:lvl1pPr>
              <a:defRPr/>
            </a:lvl1pPr>
          </a:lstStyle>
          <a:p>
            <a:fld id="{ABFCC6C7-AC02-43E1-BB3C-CA33CDAA622F}"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7DB0F23-62DC-4D18-9B27-ABAA9B5A623B}"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3" name="Rectangle 25"/>
          <p:cNvSpPr>
            <a:spLocks noGrp="1" noChangeArrowheads="1"/>
          </p:cNvSpPr>
          <p:nvPr>
            <p:ph type="ctrTitle"/>
          </p:nvPr>
        </p:nvSpPr>
        <p:spPr>
          <a:xfrm>
            <a:off x="642910" y="116632"/>
            <a:ext cx="7772400" cy="4104456"/>
          </a:xfrm>
        </p:spPr>
        <p:txBody>
          <a:bodyPr/>
          <a:lstStyle/>
          <a:p>
            <a:r>
              <a:rPr lang="uk-UA" sz="6600" b="1" dirty="0" smtClean="0">
                <a:solidFill>
                  <a:schemeClr val="accent4">
                    <a:lumMod val="95000"/>
                    <a:lumOff val="5000"/>
                  </a:schemeClr>
                </a:solidFill>
              </a:rPr>
              <a:t/>
            </a:r>
            <a:br>
              <a:rPr lang="uk-UA" sz="6600" b="1" dirty="0" smtClean="0">
                <a:solidFill>
                  <a:schemeClr val="accent4">
                    <a:lumMod val="95000"/>
                    <a:lumOff val="5000"/>
                  </a:schemeClr>
                </a:solidFill>
              </a:rPr>
            </a:br>
            <a:r>
              <a:rPr lang="uk-UA" sz="6600" b="1" dirty="0">
                <a:solidFill>
                  <a:schemeClr val="accent4">
                    <a:lumMod val="95000"/>
                    <a:lumOff val="5000"/>
                  </a:schemeClr>
                </a:solidFill>
              </a:rPr>
              <a:t/>
            </a:r>
            <a:br>
              <a:rPr lang="uk-UA" sz="6600" b="1" dirty="0">
                <a:solidFill>
                  <a:schemeClr val="accent4">
                    <a:lumMod val="95000"/>
                    <a:lumOff val="5000"/>
                  </a:schemeClr>
                </a:solidFill>
              </a:rPr>
            </a:br>
            <a:r>
              <a:rPr lang="uk-UA" sz="6600" b="1" dirty="0" smtClean="0">
                <a:solidFill>
                  <a:schemeClr val="accent4">
                    <a:lumMod val="95000"/>
                    <a:lumOff val="5000"/>
                  </a:schemeClr>
                </a:solidFill>
              </a:rPr>
              <a:t>Історія виникнення прямокутної системи координат</a:t>
            </a:r>
            <a:endParaRPr lang="es-ES" sz="6600" b="1" dirty="0">
              <a:solidFill>
                <a:schemeClr val="accent4">
                  <a:lumMod val="95000"/>
                  <a:lumOff val="5000"/>
                </a:schemeClr>
              </a:solidFill>
            </a:endParaRPr>
          </a:p>
        </p:txBody>
      </p:sp>
      <p:sp>
        <p:nvSpPr>
          <p:cNvPr id="2077" name="Rectangle 29"/>
          <p:cNvSpPr>
            <a:spLocks noGrp="1" noChangeArrowheads="1"/>
          </p:cNvSpPr>
          <p:nvPr>
            <p:ph type="subTitle" idx="1"/>
          </p:nvPr>
        </p:nvSpPr>
        <p:spPr>
          <a:xfrm>
            <a:off x="611560" y="1628800"/>
            <a:ext cx="8208912" cy="5400600"/>
          </a:xfrm>
        </p:spPr>
        <p:txBody>
          <a:bodyPr/>
          <a:lstStyle/>
          <a:p>
            <a:pPr algn="just"/>
            <a:endParaRPr lang="uk-UA" sz="2000" i="1" dirty="0" smtClean="0"/>
          </a:p>
          <a:p>
            <a:pPr algn="just"/>
            <a:endParaRPr lang="uk-UA" sz="2000" i="1" dirty="0"/>
          </a:p>
          <a:p>
            <a:pPr algn="just"/>
            <a:endParaRPr lang="uk-UA" sz="2000" i="1" dirty="0" smtClean="0"/>
          </a:p>
          <a:p>
            <a:pPr algn="just"/>
            <a:endParaRPr lang="uk-UA" sz="2000" i="1" dirty="0"/>
          </a:p>
          <a:p>
            <a:pPr algn="just"/>
            <a:endParaRPr lang="uk-UA" sz="2000" i="1" dirty="0" smtClean="0"/>
          </a:p>
          <a:p>
            <a:pPr algn="just"/>
            <a:endParaRPr lang="uk-UA" sz="2000" i="1" dirty="0"/>
          </a:p>
          <a:p>
            <a:pPr algn="just"/>
            <a:endParaRPr lang="uk-UA" sz="2000" i="1" dirty="0" smtClean="0"/>
          </a:p>
          <a:p>
            <a:pPr algn="just"/>
            <a:endParaRPr lang="uk-UA" sz="2000" i="1" dirty="0" smtClean="0"/>
          </a:p>
          <a:p>
            <a:pPr algn="just"/>
            <a:endParaRPr lang="uk-UA" sz="2000" i="1" dirty="0"/>
          </a:p>
          <a:p>
            <a:r>
              <a:rPr lang="uk-UA" sz="2000" i="1" dirty="0" smtClean="0"/>
              <a:t>                                                                </a:t>
            </a:r>
            <a:endParaRPr lang="ru-RU" sz="2000" i="1" dirty="0"/>
          </a:p>
        </p:txBody>
      </p:sp>
      <p:sp>
        <p:nvSpPr>
          <p:cNvPr id="6" name="Багетная рамка 5"/>
          <p:cNvSpPr/>
          <p:nvPr/>
        </p:nvSpPr>
        <p:spPr>
          <a:xfrm>
            <a:off x="7643802" y="6643686"/>
            <a:ext cx="1500198" cy="214314"/>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Prezentacii.com</a:t>
            </a:r>
            <a:endParaRPr lang="ru-RU"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548680"/>
            <a:ext cx="8507288" cy="5577483"/>
          </a:xfrm>
        </p:spPr>
        <p:txBody>
          <a:bodyPr/>
          <a:lstStyle/>
          <a:p>
            <a:pPr algn="r"/>
            <a:r>
              <a:rPr lang="uk-UA" sz="2800" dirty="0"/>
              <a:t>Узагальнюючи і об'єднуючи відомі йому методи координат і буквеної алгебри, Декарт надав  своєму методу точну і ясну математичну форму. Якщо на площині дана система координат, то для кожної точки можна визначити пару чисел, її координати, і, назад, якщо дана пара чисел, причому вказаний порядок їх відповідності осях координат, то по ним завжди можна побудувати на площині єдину точку. Декарт обмежився застосуванням методу координат у площині</a:t>
            </a:r>
            <a:endParaRPr lang="ru-RU" sz="2800" dirty="0"/>
          </a:p>
        </p:txBody>
      </p:sp>
    </p:spTree>
    <p:extLst>
      <p:ext uri="{BB962C8B-B14F-4D97-AF65-F5344CB8AC3E}">
        <p14:creationId xmlns:p14="http://schemas.microsoft.com/office/powerpoint/2010/main" val="3011796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5" name="Прямоугольник 4"/>
          <p:cNvSpPr/>
          <p:nvPr/>
        </p:nvSpPr>
        <p:spPr>
          <a:xfrm>
            <a:off x="1907704" y="836712"/>
            <a:ext cx="6696744" cy="5016758"/>
          </a:xfrm>
          <a:prstGeom prst="rect">
            <a:avLst/>
          </a:prstGeom>
        </p:spPr>
        <p:txBody>
          <a:bodyPr wrap="square">
            <a:spAutoFit/>
          </a:bodyPr>
          <a:lstStyle/>
          <a:p>
            <a:r>
              <a:rPr lang="uk-UA" sz="4000" dirty="0" err="1"/>
              <a:t>Декартовий</a:t>
            </a:r>
            <a:r>
              <a:rPr lang="uk-UA" sz="4000" dirty="0"/>
              <a:t> спосіб встановлення зв'язку між точками і числами виявився настільки плідним, що, по суті справи, поклав </a:t>
            </a:r>
            <a:r>
              <a:rPr lang="uk-UA" sz="4000" b="1" dirty="0"/>
              <a:t>початок нової, сучасної математики</a:t>
            </a:r>
            <a:r>
              <a:rPr lang="uk-UA" sz="3200" b="1" dirty="0"/>
              <a:t>.</a:t>
            </a:r>
            <a:endParaRPr lang="ru-RU" sz="3200" b="1" dirty="0"/>
          </a:p>
        </p:txBody>
      </p:sp>
    </p:spTree>
    <p:extLst>
      <p:ext uri="{BB962C8B-B14F-4D97-AF65-F5344CB8AC3E}">
        <p14:creationId xmlns:p14="http://schemas.microsoft.com/office/powerpoint/2010/main" val="3385583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332656"/>
            <a:ext cx="8229600" cy="5793507"/>
          </a:xfrm>
        </p:spPr>
        <p:txBody>
          <a:bodyPr/>
          <a:lstStyle/>
          <a:p>
            <a:endParaRPr lang="ru-RU" dirty="0"/>
          </a:p>
        </p:txBody>
      </p:sp>
      <p:sp>
        <p:nvSpPr>
          <p:cNvPr id="4" name="Прямоугольник 3"/>
          <p:cNvSpPr/>
          <p:nvPr/>
        </p:nvSpPr>
        <p:spPr>
          <a:xfrm>
            <a:off x="1547664" y="548680"/>
            <a:ext cx="7200800" cy="3539430"/>
          </a:xfrm>
          <a:prstGeom prst="rect">
            <a:avLst/>
          </a:prstGeom>
        </p:spPr>
        <p:txBody>
          <a:bodyPr wrap="square">
            <a:spAutoFit/>
          </a:bodyPr>
          <a:lstStyle/>
          <a:p>
            <a:r>
              <a:rPr lang="uk-UA" sz="3200" dirty="0"/>
              <a:t>Великий математик і механік П. Лаплас писав, що день, коли Декарт усвідомив собі свій метод, можна вважати офіційним днем </a:t>
            </a:r>
            <a:r>
              <a:rPr lang="uk-UA" sz="3200" dirty="0" err="1"/>
              <a:t>​​народження</a:t>
            </a:r>
            <a:r>
              <a:rPr lang="uk-UA" sz="3200" dirty="0"/>
              <a:t> сучасної математики. </a:t>
            </a:r>
            <a:r>
              <a:rPr lang="uk-UA" sz="3200" b="1" dirty="0"/>
              <a:t>(Історія зберегла нам цю дату - 10 листопада 1619 р.)</a:t>
            </a:r>
            <a:endParaRPr lang="ru-RU" sz="3200" b="1" dirty="0"/>
          </a:p>
        </p:txBody>
      </p:sp>
    </p:spTree>
    <p:extLst>
      <p:ext uri="{BB962C8B-B14F-4D97-AF65-F5344CB8AC3E}">
        <p14:creationId xmlns:p14="http://schemas.microsoft.com/office/powerpoint/2010/main" val="6386081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404664"/>
            <a:ext cx="8229600" cy="5721499"/>
          </a:xfrm>
        </p:spPr>
        <p:txBody>
          <a:bodyPr/>
          <a:lstStyle/>
          <a:p>
            <a:endParaRPr lang="ru-RU" dirty="0"/>
          </a:p>
        </p:txBody>
      </p:sp>
      <p:sp>
        <p:nvSpPr>
          <p:cNvPr id="4" name="Прямоугольник 3"/>
          <p:cNvSpPr/>
          <p:nvPr/>
        </p:nvSpPr>
        <p:spPr>
          <a:xfrm>
            <a:off x="1403648" y="620688"/>
            <a:ext cx="7200800" cy="4893647"/>
          </a:xfrm>
          <a:prstGeom prst="rect">
            <a:avLst/>
          </a:prstGeom>
        </p:spPr>
        <p:txBody>
          <a:bodyPr wrap="square">
            <a:spAutoFit/>
          </a:bodyPr>
          <a:lstStyle/>
          <a:p>
            <a:pPr algn="r"/>
            <a:r>
              <a:rPr lang="ru-RU" sz="2800" dirty="0" err="1"/>
              <a:t>Використовуючи</a:t>
            </a:r>
            <a:r>
              <a:rPr lang="ru-RU" sz="2800" dirty="0"/>
              <a:t> систему координат,</a:t>
            </a:r>
          </a:p>
          <a:p>
            <a:pPr algn="r"/>
            <a:r>
              <a:rPr lang="ru-RU" sz="2800" dirty="0" err="1"/>
              <a:t>будують</a:t>
            </a:r>
            <a:r>
              <a:rPr lang="ru-RU" sz="2800" dirty="0"/>
              <a:t> </a:t>
            </a:r>
            <a:r>
              <a:rPr lang="ru-RU" sz="2800" dirty="0" err="1"/>
              <a:t>різноманітні</a:t>
            </a:r>
            <a:r>
              <a:rPr lang="ru-RU" sz="2800" dirty="0"/>
              <a:t> </a:t>
            </a:r>
            <a:r>
              <a:rPr lang="ru-RU" sz="2800" dirty="0" err="1"/>
              <a:t>графіки</a:t>
            </a:r>
            <a:r>
              <a:rPr lang="ru-RU" sz="2800" dirty="0"/>
              <a:t>, </a:t>
            </a:r>
            <a:r>
              <a:rPr lang="ru-RU" sz="2800" dirty="0" err="1"/>
              <a:t>що</a:t>
            </a:r>
            <a:r>
              <a:rPr lang="ru-RU" sz="2800" dirty="0"/>
              <a:t> </a:t>
            </a:r>
            <a:r>
              <a:rPr lang="ru-RU" sz="2800" dirty="0" err="1"/>
              <a:t>відображають</a:t>
            </a:r>
            <a:endParaRPr lang="ru-RU" sz="2800" dirty="0"/>
          </a:p>
          <a:p>
            <a:pPr algn="r"/>
            <a:r>
              <a:rPr lang="ru-RU" sz="2800" dirty="0" err="1"/>
              <a:t>залежність</a:t>
            </a:r>
            <a:r>
              <a:rPr lang="ru-RU" sz="2800" dirty="0"/>
              <a:t> </a:t>
            </a:r>
            <a:r>
              <a:rPr lang="ru-RU" sz="2800" dirty="0" err="1"/>
              <a:t>між</a:t>
            </a:r>
            <a:r>
              <a:rPr lang="ru-RU" sz="2800" dirty="0"/>
              <a:t> величинами:</a:t>
            </a:r>
          </a:p>
          <a:p>
            <a:pPr algn="r"/>
            <a:r>
              <a:rPr lang="en-US" sz="2800" dirty="0"/>
              <a:t>• </a:t>
            </a:r>
            <a:r>
              <a:rPr lang="ru-RU" sz="2800" dirty="0" err="1"/>
              <a:t>графік</a:t>
            </a:r>
            <a:r>
              <a:rPr lang="ru-RU" sz="2800" dirty="0"/>
              <a:t> </a:t>
            </a:r>
            <a:r>
              <a:rPr lang="ru-RU" sz="2800" dirty="0" err="1"/>
              <a:t>температури</a:t>
            </a:r>
            <a:r>
              <a:rPr lang="ru-RU" sz="2800" dirty="0"/>
              <a:t>, </a:t>
            </a:r>
            <a:r>
              <a:rPr lang="ru-RU" sz="2800" dirty="0" err="1"/>
              <a:t>що</a:t>
            </a:r>
            <a:r>
              <a:rPr lang="ru-RU" sz="2800" dirty="0"/>
              <a:t> </a:t>
            </a:r>
            <a:r>
              <a:rPr lang="ru-RU" sz="2800" dirty="0" err="1"/>
              <a:t>змінюється</a:t>
            </a:r>
            <a:r>
              <a:rPr lang="ru-RU" sz="2800" dirty="0"/>
              <a:t> за </a:t>
            </a:r>
            <a:r>
              <a:rPr lang="ru-RU" sz="2800" dirty="0" err="1"/>
              <a:t>добу</a:t>
            </a:r>
            <a:r>
              <a:rPr lang="ru-RU" sz="2800" dirty="0"/>
              <a:t>,</a:t>
            </a:r>
          </a:p>
          <a:p>
            <a:pPr algn="r"/>
            <a:r>
              <a:rPr lang="ru-RU" sz="2800" dirty="0"/>
              <a:t>за </a:t>
            </a:r>
            <a:r>
              <a:rPr lang="ru-RU" sz="2800" dirty="0" err="1"/>
              <a:t>місяць</a:t>
            </a:r>
            <a:r>
              <a:rPr lang="ru-RU" sz="2800" dirty="0"/>
              <a:t>, за </a:t>
            </a:r>
            <a:r>
              <a:rPr lang="ru-RU" sz="2800" dirty="0" err="1"/>
              <a:t>рік</a:t>
            </a:r>
            <a:r>
              <a:rPr lang="ru-RU" sz="2800" dirty="0"/>
              <a:t>;</a:t>
            </a:r>
          </a:p>
          <a:p>
            <a:pPr algn="r"/>
            <a:r>
              <a:rPr lang="en-US" sz="2800" dirty="0"/>
              <a:t>• </a:t>
            </a:r>
            <a:r>
              <a:rPr lang="ru-RU" sz="2800" dirty="0" err="1"/>
              <a:t>графік</a:t>
            </a:r>
            <a:r>
              <a:rPr lang="ru-RU" sz="2800" dirty="0"/>
              <a:t> </a:t>
            </a:r>
            <a:r>
              <a:rPr lang="ru-RU" sz="2800" dirty="0" err="1"/>
              <a:t>руху</a:t>
            </a:r>
            <a:r>
              <a:rPr lang="ru-RU" sz="2800" dirty="0"/>
              <a:t>;</a:t>
            </a:r>
          </a:p>
          <a:p>
            <a:pPr algn="r"/>
            <a:r>
              <a:rPr lang="en-US" sz="2800" dirty="0"/>
              <a:t>• </a:t>
            </a:r>
            <a:r>
              <a:rPr lang="ru-RU" sz="2800" dirty="0" err="1"/>
              <a:t>графік</a:t>
            </a:r>
            <a:r>
              <a:rPr lang="ru-RU" sz="2800" dirty="0"/>
              <a:t> </a:t>
            </a:r>
            <a:r>
              <a:rPr lang="ru-RU" sz="2800" dirty="0" err="1"/>
              <a:t>зміни</a:t>
            </a:r>
            <a:r>
              <a:rPr lang="ru-RU" sz="2800" dirty="0"/>
              <a:t> </a:t>
            </a:r>
            <a:r>
              <a:rPr lang="ru-RU" sz="2800" dirty="0" err="1"/>
              <a:t>кількості</a:t>
            </a:r>
            <a:r>
              <a:rPr lang="ru-RU" sz="2800" dirty="0"/>
              <a:t> </a:t>
            </a:r>
            <a:r>
              <a:rPr lang="ru-RU" sz="2800" dirty="0" err="1"/>
              <a:t>населення</a:t>
            </a:r>
            <a:r>
              <a:rPr lang="ru-RU" sz="2800" dirty="0"/>
              <a:t> будь-</a:t>
            </a:r>
            <a:r>
              <a:rPr lang="ru-RU" sz="2800" dirty="0" err="1"/>
              <a:t>якого</a:t>
            </a:r>
            <a:endParaRPr lang="ru-RU" sz="2800" dirty="0"/>
          </a:p>
          <a:p>
            <a:pPr algn="r"/>
            <a:r>
              <a:rPr lang="ru-RU" sz="2800" dirty="0" err="1"/>
              <a:t>міста</a:t>
            </a:r>
            <a:r>
              <a:rPr lang="ru-RU" sz="2800" dirty="0"/>
              <a:t>, села, </a:t>
            </a:r>
            <a:r>
              <a:rPr lang="ru-RU" sz="2800" dirty="0" err="1"/>
              <a:t>країни</a:t>
            </a:r>
            <a:r>
              <a:rPr lang="ru-RU" sz="2800" dirty="0"/>
              <a:t>, </a:t>
            </a:r>
            <a:r>
              <a:rPr lang="ru-RU" sz="2800" dirty="0" err="1"/>
              <a:t>регіону</a:t>
            </a:r>
            <a:r>
              <a:rPr lang="ru-RU" sz="2800" dirty="0"/>
              <a:t>;</a:t>
            </a:r>
          </a:p>
        </p:txBody>
      </p:sp>
    </p:spTree>
    <p:extLst>
      <p:ext uri="{BB962C8B-B14F-4D97-AF65-F5344CB8AC3E}">
        <p14:creationId xmlns:p14="http://schemas.microsoft.com/office/powerpoint/2010/main" val="2864957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a:t>
            </a:r>
            <a:r>
              <a:rPr lang="uk-UA" dirty="0" smtClean="0"/>
              <a:t>риклади </a:t>
            </a:r>
            <a:r>
              <a:rPr lang="uk-UA" dirty="0"/>
              <a:t>координат</a:t>
            </a:r>
            <a:endParaRPr lang="ru-RU" dirty="0"/>
          </a:p>
        </p:txBody>
      </p:sp>
      <p:pic>
        <p:nvPicPr>
          <p:cNvPr id="4" name="Объект 3"/>
          <p:cNvPicPr>
            <a:picLocks noGrp="1"/>
          </p:cNvPicPr>
          <p:nvPr>
            <p:ph idx="1"/>
          </p:nvPr>
        </p:nvPicPr>
        <p:blipFill>
          <a:blip r:embed="rId2" cstate="print"/>
          <a:srcRect/>
          <a:stretch>
            <a:fillRect/>
          </a:stretch>
        </p:blipFill>
        <p:spPr bwMode="auto">
          <a:xfrm>
            <a:off x="2045004" y="1600200"/>
            <a:ext cx="5053992" cy="4525963"/>
          </a:xfrm>
          <a:prstGeom prst="rect">
            <a:avLst/>
          </a:prstGeom>
          <a:noFill/>
          <a:ln w="9525">
            <a:noFill/>
            <a:miter lim="800000"/>
            <a:headEnd/>
            <a:tailEnd/>
          </a:ln>
        </p:spPr>
      </p:pic>
    </p:spTree>
    <p:extLst>
      <p:ext uri="{BB962C8B-B14F-4D97-AF65-F5344CB8AC3E}">
        <p14:creationId xmlns:p14="http://schemas.microsoft.com/office/powerpoint/2010/main" val="16352321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Приклади координат</a:t>
            </a:r>
            <a:endParaRPr lang="ru-RU" dirty="0"/>
          </a:p>
        </p:txBody>
      </p:sp>
      <p:pic>
        <p:nvPicPr>
          <p:cNvPr id="5" name="Объект 4"/>
          <p:cNvPicPr>
            <a:picLocks noGrp="1"/>
          </p:cNvPicPr>
          <p:nvPr>
            <p:ph idx="1"/>
          </p:nvPr>
        </p:nvPicPr>
        <p:blipFill>
          <a:blip r:embed="rId2" cstate="print"/>
          <a:srcRect/>
          <a:stretch>
            <a:fillRect/>
          </a:stretch>
        </p:blipFill>
        <p:spPr bwMode="auto">
          <a:xfrm>
            <a:off x="2262187" y="1700808"/>
            <a:ext cx="5838205" cy="4104456"/>
          </a:xfrm>
          <a:prstGeom prst="rect">
            <a:avLst/>
          </a:prstGeom>
          <a:noFill/>
          <a:ln w="9525">
            <a:noFill/>
            <a:miter lim="800000"/>
            <a:headEnd/>
            <a:tailEnd/>
          </a:ln>
        </p:spPr>
      </p:pic>
    </p:spTree>
    <p:extLst>
      <p:ext uri="{BB962C8B-B14F-4D97-AF65-F5344CB8AC3E}">
        <p14:creationId xmlns:p14="http://schemas.microsoft.com/office/powerpoint/2010/main" val="1320707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Приклади координат</a:t>
            </a:r>
            <a:endParaRPr lang="ru-RU" dirty="0"/>
          </a:p>
        </p:txBody>
      </p:sp>
      <p:sp>
        <p:nvSpPr>
          <p:cNvPr id="3" name="Объект 2"/>
          <p:cNvSpPr>
            <a:spLocks noGrp="1"/>
          </p:cNvSpPr>
          <p:nvPr>
            <p:ph idx="1"/>
          </p:nvPr>
        </p:nvSpPr>
        <p:spPr/>
        <p:txBody>
          <a:bodyPr/>
          <a:lstStyle/>
          <a:p>
            <a:endParaRPr lang="ru-RU"/>
          </a:p>
        </p:txBody>
      </p:sp>
      <p:pic>
        <p:nvPicPr>
          <p:cNvPr id="4" name="Рисунок 3"/>
          <p:cNvPicPr/>
          <p:nvPr/>
        </p:nvPicPr>
        <p:blipFill>
          <a:blip r:embed="rId2" cstate="print"/>
          <a:srcRect/>
          <a:stretch>
            <a:fillRect/>
          </a:stretch>
        </p:blipFill>
        <p:spPr bwMode="auto">
          <a:xfrm>
            <a:off x="2411760" y="1772816"/>
            <a:ext cx="5400600" cy="3960440"/>
          </a:xfrm>
          <a:prstGeom prst="rect">
            <a:avLst/>
          </a:prstGeom>
          <a:noFill/>
          <a:ln w="9525">
            <a:noFill/>
            <a:miter lim="800000"/>
            <a:headEnd/>
            <a:tailEnd/>
          </a:ln>
        </p:spPr>
      </p:pic>
    </p:spTree>
    <p:extLst>
      <p:ext uri="{BB962C8B-B14F-4D97-AF65-F5344CB8AC3E}">
        <p14:creationId xmlns:p14="http://schemas.microsoft.com/office/powerpoint/2010/main" val="22548803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Приклади координат</a:t>
            </a:r>
            <a:endParaRPr lang="ru-RU" dirty="0"/>
          </a:p>
        </p:txBody>
      </p:sp>
      <p:sp>
        <p:nvSpPr>
          <p:cNvPr id="3" name="Объект 2"/>
          <p:cNvSpPr>
            <a:spLocks noGrp="1"/>
          </p:cNvSpPr>
          <p:nvPr>
            <p:ph idx="1"/>
          </p:nvPr>
        </p:nvSpPr>
        <p:spPr/>
        <p:txBody>
          <a:bodyPr/>
          <a:lstStyle/>
          <a:p>
            <a:endParaRPr lang="ru-RU" dirty="0"/>
          </a:p>
        </p:txBody>
      </p:sp>
      <p:pic>
        <p:nvPicPr>
          <p:cNvPr id="4" name="Рисунок 3" descr="глобус2"/>
          <p:cNvPicPr/>
          <p:nvPr/>
        </p:nvPicPr>
        <p:blipFill>
          <a:blip r:embed="rId2" cstate="print"/>
          <a:srcRect/>
          <a:stretch>
            <a:fillRect/>
          </a:stretch>
        </p:blipFill>
        <p:spPr bwMode="auto">
          <a:xfrm>
            <a:off x="2051720" y="1916832"/>
            <a:ext cx="6264696" cy="3384376"/>
          </a:xfrm>
          <a:prstGeom prst="rect">
            <a:avLst/>
          </a:prstGeom>
          <a:noFill/>
        </p:spPr>
      </p:pic>
    </p:spTree>
    <p:extLst>
      <p:ext uri="{BB962C8B-B14F-4D97-AF65-F5344CB8AC3E}">
        <p14:creationId xmlns:p14="http://schemas.microsoft.com/office/powerpoint/2010/main" val="4655428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ctr">
              <a:buNone/>
            </a:pPr>
            <a:r>
              <a:rPr lang="uk-UA" sz="6600" dirty="0" smtClean="0"/>
              <a:t>Дякую за увагу!</a:t>
            </a:r>
            <a:endParaRPr lang="ru-RU" sz="6600" dirty="0"/>
          </a:p>
        </p:txBody>
      </p:sp>
    </p:spTree>
    <p:extLst>
      <p:ext uri="{BB962C8B-B14F-4D97-AF65-F5344CB8AC3E}">
        <p14:creationId xmlns:p14="http://schemas.microsoft.com/office/powerpoint/2010/main" val="3620506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descr="C:\Users\alex\Desktop\игра\1310546330.jpg"/>
          <p:cNvPicPr>
            <a:picLocks noGrp="1"/>
          </p:cNvPicPr>
          <p:nvPr>
            <p:ph idx="1"/>
          </p:nvPr>
        </p:nvPicPr>
        <p:blipFill>
          <a:blip r:embed="rId2" cstate="print"/>
          <a:srcRect/>
          <a:stretch>
            <a:fillRect/>
          </a:stretch>
        </p:blipFill>
        <p:spPr bwMode="auto">
          <a:xfrm>
            <a:off x="1871700" y="188640"/>
            <a:ext cx="5400600" cy="4320480"/>
          </a:xfrm>
          <a:prstGeom prst="rect">
            <a:avLst/>
          </a:prstGeom>
          <a:noFill/>
          <a:ln w="9525">
            <a:noFill/>
            <a:miter lim="800000"/>
            <a:headEnd/>
            <a:tailEnd/>
          </a:ln>
        </p:spPr>
      </p:pic>
      <p:sp>
        <p:nvSpPr>
          <p:cNvPr id="5" name="Прямоугольник 4"/>
          <p:cNvSpPr/>
          <p:nvPr/>
        </p:nvSpPr>
        <p:spPr>
          <a:xfrm>
            <a:off x="2339752" y="4653136"/>
            <a:ext cx="6660232" cy="923330"/>
          </a:xfrm>
          <a:prstGeom prst="rect">
            <a:avLst/>
          </a:prstGeom>
        </p:spPr>
        <p:txBody>
          <a:bodyPr wrap="square">
            <a:spAutoFit/>
          </a:bodyPr>
          <a:lstStyle/>
          <a:p>
            <a:r>
              <a:rPr lang="uk-UA" b="1" i="1" dirty="0"/>
              <a:t>Не достатньо лише мати добрий розум</a:t>
            </a:r>
            <a:r>
              <a:rPr lang="uk-UA" b="1" i="1" dirty="0" smtClean="0"/>
              <a:t>,</a:t>
            </a:r>
          </a:p>
          <a:p>
            <a:r>
              <a:rPr lang="uk-UA" b="1" i="1" dirty="0" smtClean="0"/>
              <a:t> </a:t>
            </a:r>
            <a:r>
              <a:rPr lang="uk-UA" b="1" i="1" dirty="0"/>
              <a:t>головне – це раціонально застосовувати його.</a:t>
            </a:r>
            <a:endParaRPr lang="ru-RU" b="1" dirty="0"/>
          </a:p>
          <a:p>
            <a:pPr algn="r"/>
            <a:r>
              <a:rPr lang="uk-UA" b="1" i="1" dirty="0" err="1"/>
              <a:t>Рене</a:t>
            </a:r>
            <a:r>
              <a:rPr lang="uk-UA" b="1" i="1" dirty="0"/>
              <a:t> Декарт</a:t>
            </a:r>
            <a:endParaRPr lang="ru-RU" dirty="0"/>
          </a:p>
        </p:txBody>
      </p:sp>
    </p:spTree>
    <p:extLst>
      <p:ext uri="{BB962C8B-B14F-4D97-AF65-F5344CB8AC3E}">
        <p14:creationId xmlns:p14="http://schemas.microsoft.com/office/powerpoint/2010/main" val="3920688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5" name="Rectangle 7"/>
          <p:cNvSpPr>
            <a:spLocks noGrp="1" noChangeArrowheads="1"/>
          </p:cNvSpPr>
          <p:nvPr>
            <p:ph type="title"/>
          </p:nvPr>
        </p:nvSpPr>
        <p:spPr>
          <a:xfrm>
            <a:off x="323528" y="260648"/>
            <a:ext cx="8229600" cy="5688632"/>
          </a:xfrm>
        </p:spPr>
        <p:txBody>
          <a:bodyPr/>
          <a:lstStyle/>
          <a:p>
            <a:r>
              <a:rPr lang="uk-UA" sz="3600" b="1" i="1" dirty="0" smtClean="0"/>
              <a:t/>
            </a:r>
            <a:br>
              <a:rPr lang="uk-UA" sz="3600" b="1" i="1" dirty="0" smtClean="0"/>
            </a:br>
            <a:r>
              <a:rPr lang="uk-UA" sz="3600" b="1" i="1" dirty="0"/>
              <a:t/>
            </a:r>
            <a:br>
              <a:rPr lang="uk-UA" sz="3600" b="1" i="1" dirty="0"/>
            </a:br>
            <a:endParaRPr lang="ru-RU" sz="3600" dirty="0"/>
          </a:p>
        </p:txBody>
      </p:sp>
      <p:sp>
        <p:nvSpPr>
          <p:cNvPr id="73736" name="Rectangle 8"/>
          <p:cNvSpPr>
            <a:spLocks noGrp="1" noChangeArrowheads="1"/>
          </p:cNvSpPr>
          <p:nvPr>
            <p:ph type="body" idx="1"/>
          </p:nvPr>
        </p:nvSpPr>
        <p:spPr>
          <a:xfrm>
            <a:off x="395536" y="2996952"/>
            <a:ext cx="8291264" cy="3129211"/>
          </a:xfrm>
        </p:spPr>
        <p:txBody>
          <a:bodyPr/>
          <a:lstStyle/>
          <a:p>
            <a:pPr algn="ctr"/>
            <a:endParaRPr lang="ru-RU" dirty="0"/>
          </a:p>
        </p:txBody>
      </p:sp>
      <p:sp>
        <p:nvSpPr>
          <p:cNvPr id="6" name="Багетная рамка 5"/>
          <p:cNvSpPr/>
          <p:nvPr/>
        </p:nvSpPr>
        <p:spPr>
          <a:xfrm>
            <a:off x="7643802" y="6643686"/>
            <a:ext cx="1500198" cy="214314"/>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Prezentacii.com</a:t>
            </a:r>
            <a:endParaRPr lang="ru-RU" sz="1400" dirty="0"/>
          </a:p>
        </p:txBody>
      </p:sp>
      <p:sp>
        <p:nvSpPr>
          <p:cNvPr id="2" name="Прямоугольник 1"/>
          <p:cNvSpPr/>
          <p:nvPr/>
        </p:nvSpPr>
        <p:spPr>
          <a:xfrm>
            <a:off x="755576" y="692696"/>
            <a:ext cx="7920880" cy="4401205"/>
          </a:xfrm>
          <a:prstGeom prst="rect">
            <a:avLst/>
          </a:prstGeom>
        </p:spPr>
        <p:txBody>
          <a:bodyPr wrap="square">
            <a:spAutoFit/>
          </a:bodyPr>
          <a:lstStyle/>
          <a:p>
            <a:pPr algn="ctr"/>
            <a:r>
              <a:rPr lang="uk-UA" sz="4000" dirty="0"/>
              <a:t>Вперше прямокутну систему координат ввів </a:t>
            </a:r>
            <a:r>
              <a:rPr lang="uk-UA" sz="4000" dirty="0" err="1"/>
              <a:t>Рене</a:t>
            </a:r>
            <a:r>
              <a:rPr lang="uk-UA" sz="4000" dirty="0"/>
              <a:t> Декарт у своїй роботі "Міркування про метод" в 1637. Тому прямокутну систему координат називають також - </a:t>
            </a:r>
            <a:r>
              <a:rPr lang="uk-UA" sz="4000" b="1" dirty="0" err="1"/>
              <a:t>Декартова</a:t>
            </a:r>
            <a:r>
              <a:rPr lang="uk-UA" sz="4000" b="1" dirty="0"/>
              <a:t> система координат. </a:t>
            </a:r>
            <a:endParaRPr lang="ru-RU" sz="4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a:t>
            </a:r>
            <a:endParaRPr lang="ru-RU" dirty="0"/>
          </a:p>
        </p:txBody>
      </p:sp>
      <p:sp>
        <p:nvSpPr>
          <p:cNvPr id="3" name="Объект 2"/>
          <p:cNvSpPr>
            <a:spLocks noGrp="1"/>
          </p:cNvSpPr>
          <p:nvPr>
            <p:ph idx="1"/>
          </p:nvPr>
        </p:nvSpPr>
        <p:spPr>
          <a:xfrm>
            <a:off x="457200" y="476672"/>
            <a:ext cx="8229600" cy="5649491"/>
          </a:xfrm>
        </p:spPr>
        <p:txBody>
          <a:bodyPr/>
          <a:lstStyle/>
          <a:p>
            <a:pPr marL="0" indent="0" algn="ctr">
              <a:buNone/>
            </a:pPr>
            <a:r>
              <a:rPr lang="uk-UA" sz="4000" dirty="0"/>
              <a:t>Вклад  у розвиток координатного методу вніс також </a:t>
            </a:r>
            <a:r>
              <a:rPr lang="uk-UA" sz="4000" b="1" dirty="0"/>
              <a:t>П'єр Ферма</a:t>
            </a:r>
            <a:r>
              <a:rPr lang="uk-UA" sz="4000" dirty="0"/>
              <a:t>, проте його роботи були вперше опубліковані вже після його смерті. Декарт і Ферма застосовували координатний </a:t>
            </a:r>
            <a:r>
              <a:rPr lang="uk-UA" sz="4000" dirty="0" smtClean="0"/>
              <a:t>  метод </a:t>
            </a:r>
            <a:r>
              <a:rPr lang="uk-UA" sz="4000" dirty="0"/>
              <a:t>тільки на площині</a:t>
            </a:r>
            <a:endParaRPr lang="ru-RU" sz="4000" dirty="0"/>
          </a:p>
        </p:txBody>
      </p:sp>
    </p:spTree>
    <p:extLst>
      <p:ext uri="{BB962C8B-B14F-4D97-AF65-F5344CB8AC3E}">
        <p14:creationId xmlns:p14="http://schemas.microsoft.com/office/powerpoint/2010/main" val="17650896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403648" y="332656"/>
            <a:ext cx="7560840" cy="6192688"/>
          </a:xfrm>
        </p:spPr>
        <p:txBody>
          <a:bodyPr/>
          <a:lstStyle/>
          <a:p>
            <a:pPr marL="0" indent="0" algn="r">
              <a:buNone/>
            </a:pPr>
            <a:r>
              <a:rPr lang="uk-UA" sz="2800" b="1" dirty="0" err="1"/>
              <a:t>Рене</a:t>
            </a:r>
            <a:r>
              <a:rPr lang="uk-UA" sz="2800" b="1" dirty="0"/>
              <a:t> Декарт народився 31 березня 1596 року в місті </a:t>
            </a:r>
            <a:r>
              <a:rPr lang="uk-UA" sz="2800" b="1" dirty="0" err="1"/>
              <a:t>Лае</a:t>
            </a:r>
            <a:r>
              <a:rPr lang="uk-UA" sz="2800" b="1" dirty="0"/>
              <a:t> (тепер Декарт), Франція. </a:t>
            </a:r>
            <a:r>
              <a:rPr lang="uk-UA" sz="2800" dirty="0"/>
              <a:t>Його мати померла, коли йому був лише рік. Батько Декарта був міським суддею в </a:t>
            </a:r>
            <a:r>
              <a:rPr lang="uk-UA" sz="2800" dirty="0" err="1"/>
              <a:t>Ренні</a:t>
            </a:r>
            <a:r>
              <a:rPr lang="uk-UA" sz="2800" dirty="0"/>
              <a:t>, і в </a:t>
            </a:r>
            <a:r>
              <a:rPr lang="uk-UA" sz="2800" dirty="0" err="1"/>
              <a:t>Лае</a:t>
            </a:r>
            <a:r>
              <a:rPr lang="uk-UA" sz="2800" dirty="0"/>
              <a:t> з'являвся рідко. Вихованням хлопчика займалася бабуся по матері. В дитинстві </a:t>
            </a:r>
            <a:r>
              <a:rPr lang="uk-UA" sz="2800" dirty="0" err="1"/>
              <a:t>Рене</a:t>
            </a:r>
            <a:r>
              <a:rPr lang="uk-UA" sz="2800" dirty="0"/>
              <a:t> відрізнявся тендітним здоров'ям і неймовірною допитливістю.</a:t>
            </a:r>
            <a:endParaRPr lang="ru-RU" sz="2800" dirty="0"/>
          </a:p>
          <a:p>
            <a:pPr marL="0" indent="0" algn="r">
              <a:buNone/>
            </a:pPr>
            <a:r>
              <a:rPr lang="uk-UA" sz="2800" dirty="0"/>
              <a:t>Початкову освіту він здобув у </a:t>
            </a:r>
            <a:r>
              <a:rPr lang="uk-UA" sz="2800" dirty="0" err="1" smtClean="0"/>
              <a:t>іезуїтському</a:t>
            </a:r>
            <a:r>
              <a:rPr lang="uk-UA" sz="2800" dirty="0" smtClean="0"/>
              <a:t> </a:t>
            </a:r>
            <a:r>
              <a:rPr lang="uk-UA" sz="2800" dirty="0"/>
              <a:t>коледжі. Після закінчення освіти Декарт проводив у Парижі безтурботне життя, повне насолоди.</a:t>
            </a:r>
            <a:endParaRPr lang="ru-RU" sz="2800" dirty="0"/>
          </a:p>
        </p:txBody>
      </p:sp>
    </p:spTree>
    <p:extLst>
      <p:ext uri="{BB962C8B-B14F-4D97-AF65-F5344CB8AC3E}">
        <p14:creationId xmlns:p14="http://schemas.microsoft.com/office/powerpoint/2010/main" val="99931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0800000" flipV="1">
            <a:off x="457200" y="188640"/>
            <a:ext cx="8229600" cy="85998"/>
          </a:xfrm>
        </p:spPr>
        <p:txBody>
          <a:bodyPr/>
          <a:lstStyle/>
          <a:p>
            <a:endParaRPr lang="ru-RU" sz="4800" b="1" dirty="0"/>
          </a:p>
        </p:txBody>
      </p:sp>
      <p:sp>
        <p:nvSpPr>
          <p:cNvPr id="3" name="Объект 2"/>
          <p:cNvSpPr>
            <a:spLocks noGrp="1"/>
          </p:cNvSpPr>
          <p:nvPr>
            <p:ph idx="1"/>
          </p:nvPr>
        </p:nvSpPr>
        <p:spPr>
          <a:xfrm>
            <a:off x="457200" y="188640"/>
            <a:ext cx="8507288" cy="5937523"/>
          </a:xfrm>
        </p:spPr>
        <p:txBody>
          <a:bodyPr/>
          <a:lstStyle/>
          <a:p>
            <a:pPr marL="0" indent="0" algn="just">
              <a:buNone/>
            </a:pPr>
            <a:r>
              <a:rPr lang="uk-UA" sz="2400" dirty="0" smtClean="0"/>
              <a:t>Але </a:t>
            </a:r>
            <a:r>
              <a:rPr lang="uk-UA" sz="2400" dirty="0"/>
              <a:t>врешті решт такий спосіб життя став тягарем для нього, і він усамітнився для того, щоб присвятити себе математичним дослідженням. </a:t>
            </a:r>
            <a:endParaRPr lang="ru-RU" sz="2400" dirty="0"/>
          </a:p>
          <a:p>
            <a:pPr marL="0" indent="0" algn="just">
              <a:buNone/>
            </a:pPr>
            <a:r>
              <a:rPr lang="uk-UA" sz="2400" dirty="0"/>
              <a:t>Йому подобались бали та азартні ігри — при цьому гравцем він був дуже вдалим, в чому велику роль зіграв його математичний талант. </a:t>
            </a:r>
            <a:endParaRPr lang="ru-RU" sz="2400" dirty="0"/>
          </a:p>
          <a:p>
            <a:pPr marL="0" indent="0" algn="r">
              <a:buNone/>
            </a:pPr>
            <a:r>
              <a:rPr lang="uk-UA" sz="2400" dirty="0"/>
              <a:t>  Деякий час він був військовим, подорожував. У 1628 - 1649 роках жив в Голландії. Але все ж математична точність і логіка привела його в лоно науки. Його наукові </a:t>
            </a:r>
            <a:r>
              <a:rPr lang="uk-UA" sz="2400" dirty="0" smtClean="0"/>
              <a:t>    дослідження </a:t>
            </a:r>
            <a:r>
              <a:rPr lang="uk-UA" sz="2400" dirty="0"/>
              <a:t>в галузі фізики відносяться головним чином до механіки, оптики і </a:t>
            </a:r>
            <a:r>
              <a:rPr lang="uk-UA" sz="2400" dirty="0" smtClean="0"/>
              <a:t>будови </a:t>
            </a:r>
            <a:r>
              <a:rPr lang="uk-UA" sz="2400" dirty="0"/>
              <a:t>Всесвіту.</a:t>
            </a:r>
            <a:endParaRPr lang="ru-RU" sz="2400" dirty="0"/>
          </a:p>
          <a:p>
            <a:pPr algn="just"/>
            <a:endParaRPr lang="ru-RU" sz="4400" dirty="0"/>
          </a:p>
        </p:txBody>
      </p:sp>
    </p:spTree>
    <p:extLst>
      <p:ext uri="{BB962C8B-B14F-4D97-AF65-F5344CB8AC3E}">
        <p14:creationId xmlns:p14="http://schemas.microsoft.com/office/powerpoint/2010/main" val="608280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457200" y="692696"/>
            <a:ext cx="8229600" cy="5433467"/>
          </a:xfrm>
        </p:spPr>
        <p:txBody>
          <a:bodyPr/>
          <a:lstStyle/>
          <a:p>
            <a:pPr marL="0" indent="0" algn="r">
              <a:buNone/>
            </a:pPr>
            <a:r>
              <a:rPr lang="uk-UA" sz="3600" dirty="0"/>
              <a:t>Глибоко вивчивши психологію творчості, Декарт склав свої знамениті "Правила для керівництва розуму". В них він вчив, як треба аналізувати проблему, розкладаючи важкі питання на більш прості до тих пір, поки не з'явиться можливість успішно їх вирішити.</a:t>
            </a:r>
            <a:endParaRPr lang="ru-RU" sz="3600" dirty="0"/>
          </a:p>
          <a:p>
            <a:endParaRPr lang="ru-RU" sz="3600" dirty="0"/>
          </a:p>
        </p:txBody>
      </p:sp>
    </p:spTree>
    <p:extLst>
      <p:ext uri="{BB962C8B-B14F-4D97-AF65-F5344CB8AC3E}">
        <p14:creationId xmlns:p14="http://schemas.microsoft.com/office/powerpoint/2010/main" val="548098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dirty="0"/>
          </a:p>
        </p:txBody>
      </p:sp>
      <p:sp>
        <p:nvSpPr>
          <p:cNvPr id="4" name="Прямоугольник 3"/>
          <p:cNvSpPr/>
          <p:nvPr/>
        </p:nvSpPr>
        <p:spPr>
          <a:xfrm>
            <a:off x="1691680" y="612845"/>
            <a:ext cx="7128792" cy="5139869"/>
          </a:xfrm>
          <a:prstGeom prst="rect">
            <a:avLst/>
          </a:prstGeom>
        </p:spPr>
        <p:txBody>
          <a:bodyPr wrap="square">
            <a:spAutoFit/>
          </a:bodyPr>
          <a:lstStyle/>
          <a:p>
            <a:pPr algn="r"/>
            <a:r>
              <a:rPr lang="uk-UA" sz="4400" dirty="0"/>
              <a:t>І ось якось у хвилину натхнення йому здалося, що такий універсальний метод знайдений - це метод координат, на якому заснована аналітична геометрія.</a:t>
            </a:r>
            <a:endParaRPr lang="ru-RU" sz="4400" dirty="0"/>
          </a:p>
          <a:p>
            <a:pPr algn="r"/>
            <a:r>
              <a:rPr lang="uk-UA" sz="2000" dirty="0" smtClean="0"/>
              <a:t>.</a:t>
            </a:r>
            <a:endParaRPr lang="ru-RU" sz="2000" dirty="0"/>
          </a:p>
        </p:txBody>
      </p:sp>
    </p:spTree>
    <p:extLst>
      <p:ext uri="{BB962C8B-B14F-4D97-AF65-F5344CB8AC3E}">
        <p14:creationId xmlns:p14="http://schemas.microsoft.com/office/powerpoint/2010/main" val="1663242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r">
              <a:buNone/>
            </a:pPr>
            <a:r>
              <a:rPr lang="uk-UA" sz="3600" dirty="0"/>
              <a:t>Суть методу Декарта полягає встановлення найтіснішого зв'язку між геометричними об'єктами і алгебраїчними формулами. Цей взаємозв'язок встановлюється за допомогою системи координат.</a:t>
            </a:r>
            <a:endParaRPr lang="ru-RU" sz="3600" dirty="0"/>
          </a:p>
        </p:txBody>
      </p:sp>
    </p:spTree>
    <p:extLst>
      <p:ext uri="{BB962C8B-B14F-4D97-AF65-F5344CB8AC3E}">
        <p14:creationId xmlns:p14="http://schemas.microsoft.com/office/powerpoint/2010/main" val="1966609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1739</TotalTime>
  <Words>543</Words>
  <Application>Microsoft Office PowerPoint</Application>
  <PresentationFormat>Экран (4:3)</PresentationFormat>
  <Paragraphs>45</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Diseño predeterminado</vt:lpstr>
      <vt:lpstr>  Історія виникнення прямокутної системи координат</vt:lpstr>
      <vt:lpstr>Презентация PowerPoint</vt:lpstr>
      <vt:lpstr>  </vt:lpstr>
      <vt:lpstr>.</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Приклади координат</vt:lpstr>
      <vt:lpstr>Приклади координат</vt:lpstr>
      <vt:lpstr>Приклади координат</vt:lpstr>
      <vt:lpstr>Приклади координат</vt:lpstr>
      <vt:lpstr>Презентация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user</cp:lastModifiedBy>
  <cp:revision>372</cp:revision>
  <dcterms:created xsi:type="dcterms:W3CDTF">2010-05-23T14:28:12Z</dcterms:created>
  <dcterms:modified xsi:type="dcterms:W3CDTF">2012-12-05T18:10:18Z</dcterms:modified>
</cp:coreProperties>
</file>