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7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DE7719-1AB3-40D2-9420-5FD9CCFD067A}">
          <p14:sldIdLst>
            <p14:sldId id="256"/>
            <p14:sldId id="257"/>
            <p14:sldId id="276"/>
            <p14:sldId id="258"/>
            <p14:sldId id="259"/>
            <p14:sldId id="260"/>
            <p14:sldId id="261"/>
            <p14:sldId id="262"/>
            <p14:sldId id="264"/>
            <p14:sldId id="266"/>
            <p14:sldId id="265"/>
            <p14:sldId id="267"/>
            <p14:sldId id="268"/>
            <p14:sldId id="269"/>
            <p14:sldId id="270"/>
            <p14:sldId id="277"/>
            <p14:sldId id="272"/>
          </p14:sldIdLst>
        </p14:section>
        <p14:section name="Раздел без заголовка" id="{2C3814CE-58F2-4BAE-9CDF-873A66158A1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08051" y="2927826"/>
            <a:ext cx="5087937" cy="2687638"/>
          </a:xfrm>
        </p:spPr>
        <p:txBody>
          <a:bodyPr>
            <a:prstTxWarp prst="textArchDown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 </a:t>
            </a:r>
            <a:r>
              <a:rPr lang="uk-UA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«Синектика»</a:t>
            </a:r>
            <a:endParaRPr lang="ru-RU" sz="4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D:\KIS@mail.ru\Додатковий матеріал на уроки\11-А клас\Технології\Синектика\Фото\importnyy-dodekaedr-rubika-analog-kubik-rubika_39051940_1_F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4104456" cy="490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7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908720"/>
            <a:ext cx="475252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 1960 р. В. Дж. Гордон </a:t>
            </a:r>
            <a:r>
              <a:rPr lang="ru-RU" dirty="0" err="1"/>
              <a:t>організував</a:t>
            </a:r>
            <a:r>
              <a:rPr lang="ru-RU" dirty="0"/>
              <a:t> </a:t>
            </a:r>
            <a:r>
              <a:rPr lang="ru-RU" dirty="0" err="1"/>
              <a:t>фірму</a:t>
            </a:r>
            <a:r>
              <a:rPr lang="ru-RU" dirty="0"/>
              <a:t> "</a:t>
            </a:r>
            <a:r>
              <a:rPr lang="ru-RU" dirty="0" err="1"/>
              <a:t>Сінектікс</a:t>
            </a:r>
            <a:r>
              <a:rPr lang="ru-RU" dirty="0"/>
              <a:t> </a:t>
            </a:r>
            <a:r>
              <a:rPr lang="ru-RU" dirty="0" err="1"/>
              <a:t>інкорпорейтед</a:t>
            </a:r>
            <a:r>
              <a:rPr lang="ru-RU" dirty="0"/>
              <a:t>", яка </a:t>
            </a:r>
            <a:r>
              <a:rPr lang="ru-RU" dirty="0" err="1"/>
              <a:t>бере</a:t>
            </a:r>
            <a:r>
              <a:rPr lang="ru-RU" dirty="0"/>
              <a:t> на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фірм</a:t>
            </a:r>
            <a:r>
              <a:rPr lang="ru-RU" dirty="0"/>
              <a:t> і </a:t>
            </a:r>
            <a:r>
              <a:rPr lang="ru-RU" dirty="0" err="1"/>
              <a:t>посилає</a:t>
            </a:r>
            <a:r>
              <a:rPr lang="ru-RU" dirty="0"/>
              <a:t> в них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 для </a:t>
            </a:r>
            <a:r>
              <a:rPr lang="ru-RU" dirty="0" err="1"/>
              <a:t>участі</a:t>
            </a:r>
            <a:r>
              <a:rPr lang="ru-RU" dirty="0"/>
              <a:t> у </a:t>
            </a:r>
            <a:r>
              <a:rPr lang="ru-RU" dirty="0" err="1"/>
              <a:t>вирішенні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, </a:t>
            </a:r>
            <a:r>
              <a:rPr lang="ru-RU" dirty="0" err="1"/>
              <a:t>організаційних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проблем. З 1965 р. президентом </a:t>
            </a:r>
            <a:r>
              <a:rPr lang="ru-RU" dirty="0" err="1"/>
              <a:t>фірми</a:t>
            </a:r>
            <a:r>
              <a:rPr lang="ru-RU" dirty="0"/>
              <a:t> став </a:t>
            </a:r>
            <a:r>
              <a:rPr lang="ru-RU" dirty="0" err="1"/>
              <a:t>Дж.М</a:t>
            </a:r>
            <a:r>
              <a:rPr lang="ru-RU" dirty="0"/>
              <a:t>. </a:t>
            </a:r>
            <a:r>
              <a:rPr lang="ru-RU" dirty="0" err="1"/>
              <a:t>Прінс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вніс</a:t>
            </a:r>
            <a:r>
              <a:rPr lang="ru-RU" dirty="0"/>
              <a:t> низку </a:t>
            </a:r>
            <a:r>
              <a:rPr lang="ru-RU" dirty="0" err="1"/>
              <a:t>удосконалень</a:t>
            </a:r>
            <a:r>
              <a:rPr lang="ru-RU" dirty="0"/>
              <a:t> у методику.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t="3773" r="6789" b="-1"/>
          <a:stretch/>
        </p:blipFill>
        <p:spPr bwMode="auto">
          <a:xfrm>
            <a:off x="611560" y="1412776"/>
            <a:ext cx="288032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817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KIS@mail.ru\Додатковий матеріал на уроки\11-А клас\Технології\Синектика\Фото\c2536a70650e2fac4cfbdc7a8e1dfed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7787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188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i="1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синектики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тверджень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,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b="1" i="1" dirty="0" err="1"/>
              <a:t>тільки</a:t>
            </a:r>
            <a:r>
              <a:rPr lang="ru-RU" b="1" i="1" dirty="0"/>
              <a:t> на </a:t>
            </a:r>
            <a:r>
              <a:rPr lang="ru-RU" b="1" i="1" dirty="0" err="1"/>
              <a:t>практиці</a:t>
            </a:r>
            <a:r>
              <a:rPr lang="ru-RU" dirty="0"/>
              <a:t>, шляхом </a:t>
            </a:r>
            <a:r>
              <a:rPr lang="ru-RU" dirty="0" err="1"/>
              <a:t>участі</a:t>
            </a:r>
            <a:r>
              <a:rPr lang="ru-RU" dirty="0"/>
              <a:t> у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підготовлених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синектиків</a:t>
            </a:r>
            <a:r>
              <a:rPr lang="ru-RU" dirty="0"/>
              <a:t>, </a:t>
            </a:r>
            <a:r>
              <a:rPr lang="ru-RU" dirty="0" err="1"/>
              <a:t>прослуховування</a:t>
            </a:r>
            <a:r>
              <a:rPr lang="ru-RU" dirty="0"/>
              <a:t> </a:t>
            </a:r>
            <a:r>
              <a:rPr lang="ru-RU" dirty="0" err="1"/>
              <a:t>плівок</a:t>
            </a:r>
            <a:r>
              <a:rPr lang="ru-RU" dirty="0"/>
              <a:t> </a:t>
            </a:r>
            <a:r>
              <a:rPr lang="ru-RU" dirty="0" err="1"/>
              <a:t>засідань</a:t>
            </a:r>
            <a:r>
              <a:rPr lang="ru-RU" dirty="0"/>
              <a:t> </a:t>
            </a:r>
            <a:r>
              <a:rPr lang="ru-RU" dirty="0" err="1"/>
              <a:t>синектичних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7617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789040"/>
            <a:ext cx="8208912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 Головне </a:t>
            </a:r>
            <a:r>
              <a:rPr lang="ru-RU" dirty="0"/>
              <a:t>в </a:t>
            </a:r>
            <a:r>
              <a:rPr lang="ru-RU" dirty="0" err="1"/>
              <a:t>методі</a:t>
            </a:r>
            <a:r>
              <a:rPr lang="ru-RU" dirty="0"/>
              <a:t> "</a:t>
            </a:r>
            <a:r>
              <a:rPr lang="ru-RU" dirty="0" err="1"/>
              <a:t>синектика</a:t>
            </a:r>
            <a:r>
              <a:rPr lang="ru-RU" dirty="0"/>
              <a:t>"-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і </a:t>
            </a:r>
            <a:r>
              <a:rPr lang="ru-RU" dirty="0" err="1"/>
              <a:t>досвіду</a:t>
            </a:r>
            <a:r>
              <a:rPr lang="ru-RU" dirty="0"/>
              <a:t> кожного члена </a:t>
            </a:r>
            <a:r>
              <a:rPr lang="ru-RU" dirty="0" err="1"/>
              <a:t>групи</a:t>
            </a:r>
            <a:r>
              <a:rPr lang="ru-RU" dirty="0"/>
              <a:t>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і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. </a:t>
            </a:r>
            <a:r>
              <a:rPr lang="ru-RU" dirty="0" err="1"/>
              <a:t>Б</a:t>
            </a:r>
            <a:r>
              <a:rPr lang="ru-RU" dirty="0" err="1" smtClean="0"/>
              <a:t>отаніки</a:t>
            </a:r>
            <a:r>
              <a:rPr lang="ru-RU" dirty="0" smtClean="0"/>
              <a:t>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показати</a:t>
            </a:r>
            <a:r>
              <a:rPr lang="ru-RU" dirty="0"/>
              <a:t>, як з </a:t>
            </a:r>
            <a:r>
              <a:rPr lang="ru-RU" dirty="0" err="1"/>
              <a:t>аналогічними</a:t>
            </a:r>
            <a:r>
              <a:rPr lang="ru-RU" dirty="0"/>
              <a:t> проблемами </a:t>
            </a:r>
            <a:r>
              <a:rPr lang="ru-RU" dirty="0" err="1"/>
              <a:t>справляється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/>
              <a:t>тварин</a:t>
            </a:r>
            <a:r>
              <a:rPr lang="ru-RU" dirty="0"/>
              <a:t> і т.д.</a:t>
            </a:r>
          </a:p>
        </p:txBody>
      </p:sp>
      <p:pic>
        <p:nvPicPr>
          <p:cNvPr id="8194" name="Picture 2" descr="C:\Users\Us\Desktop\технології\new_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1206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481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32656"/>
            <a:ext cx="7200800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Синектика </a:t>
            </a:r>
            <a:r>
              <a:rPr lang="ru-RU" b="1" i="1" dirty="0"/>
              <a:t>як метод </a:t>
            </a:r>
            <a:r>
              <a:rPr lang="ru-RU" b="1" i="1" dirty="0" err="1"/>
              <a:t>пошуку</a:t>
            </a:r>
            <a:r>
              <a:rPr lang="ru-RU" b="1" i="1" dirty="0"/>
              <a:t> </a:t>
            </a:r>
            <a:r>
              <a:rPr lang="ru-RU" dirty="0" err="1"/>
              <a:t>ідеї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, по </a:t>
            </a:r>
            <a:r>
              <a:rPr lang="ru-RU" dirty="0" err="1"/>
              <a:t>суті</a:t>
            </a:r>
            <a:r>
              <a:rPr lang="ru-RU" dirty="0"/>
              <a:t>, </a:t>
            </a:r>
            <a:r>
              <a:rPr lang="ru-RU" dirty="0" err="1"/>
              <a:t>мозкова</a:t>
            </a:r>
            <a:r>
              <a:rPr lang="ru-RU" dirty="0"/>
              <a:t> атака </a:t>
            </a:r>
            <a:r>
              <a:rPr lang="ru-RU" dirty="0" err="1"/>
              <a:t>досліджуваної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спеціалізованими</a:t>
            </a:r>
            <a:r>
              <a:rPr lang="ru-RU" dirty="0"/>
              <a:t> </a:t>
            </a:r>
            <a:r>
              <a:rPr lang="ru-RU" dirty="0" err="1"/>
              <a:t>групами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, </a:t>
            </a:r>
            <a:r>
              <a:rPr lang="ru-RU" dirty="0" err="1"/>
              <a:t>інженерів</a:t>
            </a:r>
            <a:r>
              <a:rPr lang="ru-RU" dirty="0"/>
              <a:t>, </a:t>
            </a:r>
            <a:r>
              <a:rPr lang="ru-RU" dirty="0" err="1"/>
              <a:t>консультантів</a:t>
            </a:r>
            <a:r>
              <a:rPr lang="ru-RU" dirty="0"/>
              <a:t>, </a:t>
            </a:r>
            <a:r>
              <a:rPr lang="ru-RU" dirty="0" err="1"/>
              <a:t>експертів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ними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аналогій</a:t>
            </a:r>
            <a:r>
              <a:rPr lang="ru-RU" dirty="0"/>
              <a:t> і </a:t>
            </a:r>
            <a:r>
              <a:rPr lang="ru-RU" dirty="0" err="1"/>
              <a:t>асоціацій</a:t>
            </a:r>
            <a:r>
              <a:rPr lang="ru-RU" dirty="0"/>
              <a:t>. </a:t>
            </a:r>
          </a:p>
        </p:txBody>
      </p:sp>
      <p:pic>
        <p:nvPicPr>
          <p:cNvPr id="9218" name="Picture 2" descr="C:\Users\Us\Desktop\технології\семiнар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83514"/>
            <a:ext cx="5832648" cy="36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948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194203" cy="3020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На </a:t>
            </a:r>
            <a:r>
              <a:rPr lang="ru-RU" b="1" i="1" dirty="0" err="1"/>
              <a:t>першому</a:t>
            </a:r>
            <a:r>
              <a:rPr lang="ru-RU" b="1" i="1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синектори</a:t>
            </a:r>
            <a:r>
              <a:rPr lang="ru-RU" dirty="0"/>
              <a:t> </a:t>
            </a:r>
            <a:r>
              <a:rPr lang="ru-RU" dirty="0" err="1"/>
              <a:t>формулюють</a:t>
            </a:r>
            <a:r>
              <a:rPr lang="ru-RU" dirty="0"/>
              <a:t> і </a:t>
            </a:r>
            <a:r>
              <a:rPr lang="ru-RU" dirty="0" err="1"/>
              <a:t>уточнюють</a:t>
            </a:r>
            <a:r>
              <a:rPr lang="ru-RU" dirty="0"/>
              <a:t> "проблему, як вона дана".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етапу</a:t>
            </a:r>
            <a:r>
              <a:rPr lang="ru-RU" dirty="0"/>
              <a:t> є те, </a:t>
            </a:r>
            <a:r>
              <a:rPr lang="ru-RU" dirty="0" err="1"/>
              <a:t>що</a:t>
            </a:r>
            <a:r>
              <a:rPr lang="ru-RU" dirty="0"/>
              <a:t>, як правило, </a:t>
            </a:r>
            <a:r>
              <a:rPr lang="ru-RU" dirty="0" err="1"/>
              <a:t>ніхто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сесії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, не </a:t>
            </a:r>
            <a:r>
              <a:rPr lang="ru-RU" dirty="0" err="1"/>
              <a:t>посвячений</a:t>
            </a:r>
            <a:r>
              <a:rPr lang="ru-RU" dirty="0"/>
              <a:t> у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передчасне</a:t>
            </a:r>
            <a:r>
              <a:rPr lang="ru-RU" dirty="0"/>
              <a:t> </a:t>
            </a:r>
            <a:r>
              <a:rPr lang="ru-RU" dirty="0" err="1"/>
              <a:t>конкретне</a:t>
            </a:r>
            <a:r>
              <a:rPr lang="ru-RU" dirty="0"/>
              <a:t> </a:t>
            </a:r>
            <a:r>
              <a:rPr lang="ru-RU" dirty="0" err="1"/>
              <a:t>формулювання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 </a:t>
            </a:r>
            <a:r>
              <a:rPr lang="ru-RU" dirty="0" err="1"/>
              <a:t>утруднює</a:t>
            </a:r>
            <a:r>
              <a:rPr lang="ru-RU" dirty="0"/>
              <a:t> </a:t>
            </a:r>
            <a:r>
              <a:rPr lang="ru-RU" dirty="0" err="1"/>
              <a:t>абстрагування</a:t>
            </a:r>
            <a:r>
              <a:rPr lang="ru-RU" dirty="0"/>
              <a:t>, не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вийти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звичайного</a:t>
            </a:r>
            <a:r>
              <a:rPr lang="ru-RU" dirty="0"/>
              <a:t> ходу </a:t>
            </a:r>
            <a:r>
              <a:rPr lang="ru-RU" dirty="0" err="1"/>
              <a:t>мислення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b="4045"/>
          <a:stretch/>
        </p:blipFill>
        <p:spPr bwMode="auto">
          <a:xfrm>
            <a:off x="2699792" y="2996952"/>
            <a:ext cx="4184605" cy="306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822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672408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410445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На </a:t>
            </a:r>
            <a:r>
              <a:rPr lang="ru-RU" b="1" i="1" dirty="0"/>
              <a:t>другому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формулюють</a:t>
            </a:r>
            <a:r>
              <a:rPr lang="ru-RU" dirty="0"/>
              <a:t> "проблему, як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". </a:t>
            </a:r>
            <a:r>
              <a:rPr lang="ru-RU" dirty="0" err="1"/>
              <a:t>Розглядають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перетворити</a:t>
            </a:r>
            <a:r>
              <a:rPr lang="ru-RU" dirty="0"/>
              <a:t> </a:t>
            </a:r>
            <a:r>
              <a:rPr lang="ru-RU" dirty="0" err="1"/>
              <a:t>незнайому</a:t>
            </a:r>
            <a:r>
              <a:rPr lang="ru-RU" dirty="0"/>
              <a:t> і </a:t>
            </a:r>
            <a:r>
              <a:rPr lang="ru-RU" dirty="0" err="1"/>
              <a:t>незвичну</a:t>
            </a:r>
            <a:r>
              <a:rPr lang="ru-RU" dirty="0"/>
              <a:t> проблему у ряд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звичних</a:t>
            </a:r>
            <a:r>
              <a:rPr lang="ru-RU" dirty="0"/>
              <a:t> задач. 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учасник</a:t>
            </a:r>
            <a:r>
              <a:rPr lang="ru-RU" dirty="0"/>
              <a:t> повинен </a:t>
            </a:r>
            <a:r>
              <a:rPr lang="ru-RU" dirty="0" err="1"/>
              <a:t>знайти</a:t>
            </a:r>
            <a:r>
              <a:rPr lang="ru-RU" dirty="0"/>
              <a:t> і  </a:t>
            </a:r>
            <a:r>
              <a:rPr lang="ru-RU" dirty="0" err="1"/>
              <a:t>сформулювати</a:t>
            </a:r>
            <a:r>
              <a:rPr lang="ru-RU" dirty="0"/>
              <a:t> одну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поставленої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 По </a:t>
            </a:r>
            <a:r>
              <a:rPr lang="ru-RU" dirty="0" err="1"/>
              <a:t>суті</a:t>
            </a:r>
            <a:r>
              <a:rPr lang="ru-RU" dirty="0"/>
              <a:t>,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діляться</a:t>
            </a:r>
            <a:r>
              <a:rPr lang="ru-RU" dirty="0"/>
              <a:t> на </a:t>
            </a:r>
            <a:r>
              <a:rPr lang="ru-RU" dirty="0" err="1"/>
              <a:t>підпроблеми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8814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85800"/>
            <a:ext cx="7992888" cy="281520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chemeClr val="tx1"/>
                </a:solidFill>
              </a:rPr>
              <a:t>На </a:t>
            </a:r>
            <a:r>
              <a:rPr lang="ru-RU" b="1" i="1" dirty="0" err="1">
                <a:solidFill>
                  <a:schemeClr val="tx1"/>
                </a:solidFill>
              </a:rPr>
              <a:t>третьому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ведеться</a:t>
            </a:r>
            <a:r>
              <a:rPr lang="ru-RU" dirty="0"/>
              <a:t> </a:t>
            </a:r>
            <a:r>
              <a:rPr lang="ru-RU" dirty="0" err="1"/>
              <a:t>генерування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. </a:t>
            </a:r>
            <a:r>
              <a:rPr lang="ru-RU" dirty="0" err="1"/>
              <a:t>Починається</a:t>
            </a:r>
            <a:r>
              <a:rPr lang="ru-RU" dirty="0"/>
              <a:t> "</a:t>
            </a:r>
            <a:r>
              <a:rPr lang="ru-RU" dirty="0" err="1"/>
              <a:t>екскурсія</a:t>
            </a:r>
            <a:r>
              <a:rPr lang="ru-RU" dirty="0"/>
              <a:t>" по </a:t>
            </a:r>
            <a:r>
              <a:rPr lang="ru-RU" dirty="0" err="1"/>
              <a:t>різним</a:t>
            </a:r>
            <a:r>
              <a:rPr lang="ru-RU" dirty="0"/>
              <a:t> </a:t>
            </a:r>
            <a:r>
              <a:rPr lang="ru-RU" dirty="0" err="1"/>
              <a:t>галузям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, </a:t>
            </a:r>
            <a:r>
              <a:rPr lang="ru-RU" dirty="0" err="1"/>
              <a:t>живої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психології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для </a:t>
            </a:r>
            <a:r>
              <a:rPr lang="ru-RU" dirty="0" err="1"/>
              <a:t>виявлення</a:t>
            </a:r>
            <a:r>
              <a:rPr lang="ru-RU" dirty="0"/>
              <a:t> того, як </a:t>
            </a:r>
            <a:r>
              <a:rPr lang="ru-RU" dirty="0" err="1"/>
              <a:t>аналогічні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розв'язуються</a:t>
            </a:r>
            <a:r>
              <a:rPr lang="ru-RU" dirty="0"/>
              <a:t> в задачах, далеких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поставленої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i="1" dirty="0"/>
              <a:t>На четвертому </a:t>
            </a:r>
            <a:r>
              <a:rPr lang="ru-RU" dirty="0" err="1"/>
              <a:t>етапі</a:t>
            </a:r>
            <a:r>
              <a:rPr lang="ru-RU" dirty="0"/>
              <a:t> проводиться критична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</a:t>
            </a:r>
            <a:r>
              <a:rPr lang="ru-RU" dirty="0" err="1"/>
              <a:t>експертами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42" name="Picture 2" descr="C:\Users\Us\Desktop\технології\mozg-shturm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4699297" cy="352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102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08912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Робота з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синектичних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з 1955 року. За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підготовлено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працюючих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. Синектика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dirty="0" err="1"/>
              <a:t>перетворити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несвідомі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у </a:t>
            </a:r>
            <a:r>
              <a:rPr lang="ru-RU" dirty="0" err="1"/>
              <a:t>свідомі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вони </a:t>
            </a:r>
            <a:r>
              <a:rPr lang="ru-RU" dirty="0" err="1"/>
              <a:t>спрацьовували</a:t>
            </a:r>
            <a:r>
              <a:rPr lang="ru-RU" dirty="0"/>
              <a:t> б </a:t>
            </a:r>
            <a:r>
              <a:rPr lang="ru-RU" dirty="0" err="1"/>
              <a:t>відразу</a:t>
            </a:r>
            <a:r>
              <a:rPr lang="ru-RU" dirty="0"/>
              <a:t>, як </a:t>
            </a:r>
            <a:r>
              <a:rPr lang="ru-RU" dirty="0" err="1"/>
              <a:t>тільки</a:t>
            </a:r>
            <a:r>
              <a:rPr lang="ru-RU" dirty="0"/>
              <a:t> в них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ефективна</a:t>
            </a:r>
            <a:r>
              <a:rPr lang="ru-RU" dirty="0"/>
              <a:t> робота </a:t>
            </a:r>
            <a:r>
              <a:rPr lang="ru-RU" dirty="0" err="1"/>
              <a:t>синектиків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і </a:t>
            </a:r>
            <a:r>
              <a:rPr lang="ru-RU" dirty="0" err="1"/>
              <a:t>незвичайної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.</a:t>
            </a:r>
          </a:p>
        </p:txBody>
      </p:sp>
      <p:pic>
        <p:nvPicPr>
          <p:cNvPr id="8195" name="Picture 3" descr="D:\KIS@mail.ru\Додатковий матеріал на уроки\11-А клас\Технології\Синектика\Фото\doc2fb_image_03000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67" y="3501008"/>
            <a:ext cx="2895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581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269" y="133779"/>
            <a:ext cx="8429219" cy="3727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err="1"/>
              <a:t>Синектика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метод </a:t>
            </a:r>
            <a:r>
              <a:rPr lang="ru-RU" dirty="0" err="1"/>
              <a:t>колективної</a:t>
            </a:r>
            <a:r>
              <a:rPr lang="ru-RU" dirty="0"/>
              <a:t> 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заснований</a:t>
            </a:r>
            <a:r>
              <a:rPr lang="ru-RU" dirty="0"/>
              <a:t> на </a:t>
            </a:r>
            <a:r>
              <a:rPr lang="ru-RU" dirty="0" err="1"/>
              <a:t>цілеспрямованому</a:t>
            </a:r>
            <a:r>
              <a:rPr lang="ru-RU" dirty="0"/>
              <a:t>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 smtClean="0"/>
              <a:t>інтуїтивно</a:t>
            </a:r>
            <a:r>
              <a:rPr lang="ru-RU" dirty="0" smtClean="0"/>
              <a:t>-образного</a:t>
            </a:r>
            <a:r>
              <a:rPr lang="ru-RU" dirty="0"/>
              <a:t> і метафоричного </a:t>
            </a:r>
            <a:r>
              <a:rPr lang="ru-RU" dirty="0" err="1"/>
              <a:t>мислення</a:t>
            </a:r>
            <a:r>
              <a:rPr lang="ru-RU" dirty="0"/>
              <a:t> </a:t>
            </a:r>
            <a:r>
              <a:rPr lang="ru-RU" dirty="0" err="1"/>
              <a:t>учасників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вона </a:t>
            </a:r>
            <a:r>
              <a:rPr lang="ru-RU" dirty="0" err="1"/>
              <a:t>створювалася</a:t>
            </a:r>
            <a:r>
              <a:rPr lang="ru-RU" dirty="0"/>
              <a:t> як методика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в </a:t>
            </a:r>
            <a:r>
              <a:rPr lang="ru-RU" dirty="0" err="1"/>
              <a:t>промисловості</a:t>
            </a:r>
            <a:r>
              <a:rPr lang="ru-RU" dirty="0"/>
              <a:t> і </a:t>
            </a:r>
            <a:r>
              <a:rPr lang="ru-RU" dirty="0" err="1"/>
              <a:t>менеджменті</a:t>
            </a:r>
            <a:r>
              <a:rPr lang="ru-RU" dirty="0"/>
              <a:t>. Є </a:t>
            </a:r>
            <a:r>
              <a:rPr lang="ru-RU" dirty="0" err="1"/>
              <a:t>розвитком</a:t>
            </a:r>
            <a:r>
              <a:rPr lang="ru-RU" dirty="0"/>
              <a:t> та </a:t>
            </a:r>
            <a:r>
              <a:rPr lang="ru-RU" dirty="0" err="1"/>
              <a:t>удосконаленням</a:t>
            </a:r>
            <a:r>
              <a:rPr lang="ru-RU" dirty="0"/>
              <a:t> методу </a:t>
            </a:r>
            <a:r>
              <a:rPr lang="ru-RU" dirty="0" err="1"/>
              <a:t>мозкового</a:t>
            </a:r>
            <a:r>
              <a:rPr lang="ru-RU" dirty="0"/>
              <a:t> штурму. </a:t>
            </a:r>
          </a:p>
        </p:txBody>
      </p:sp>
      <p:pic>
        <p:nvPicPr>
          <p:cNvPr id="2" name="Picture 2" descr="C:\Users\Us\Desktop\технології\9cb7cda006d04facd1174cbd12f7fe34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8" b="90672" l="42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43094"/>
            <a:ext cx="5472608" cy="293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11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769194" y="684888"/>
            <a:ext cx="7391400" cy="2088232"/>
          </a:xfrm>
        </p:spPr>
        <p:txBody>
          <a:bodyPr>
            <a:noAutofit/>
          </a:bodyPr>
          <a:lstStyle/>
          <a:p>
            <a:r>
              <a:rPr lang="ru-RU" sz="2400" dirty="0"/>
              <a:t>Головна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відмінність</a:t>
            </a:r>
            <a:r>
              <a:rPr lang="ru-RU" sz="2400" dirty="0"/>
              <a:t> </a:t>
            </a:r>
            <a:r>
              <a:rPr lang="ru-RU" sz="2400" dirty="0" err="1"/>
              <a:t>полягає</a:t>
            </a:r>
            <a:r>
              <a:rPr lang="ru-RU" sz="2400" dirty="0"/>
              <a:t> в тому,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синектори</a:t>
            </a:r>
            <a:r>
              <a:rPr lang="ru-RU" sz="2400" dirty="0"/>
              <a:t> </a:t>
            </a:r>
            <a:r>
              <a:rPr lang="ru-RU" sz="2400" dirty="0" err="1"/>
              <a:t>висувають</a:t>
            </a:r>
            <a:r>
              <a:rPr lang="ru-RU" sz="2400" dirty="0"/>
              <a:t> не </a:t>
            </a:r>
            <a:r>
              <a:rPr lang="ru-RU" sz="2400" dirty="0" err="1"/>
              <a:t>сформульовані</a:t>
            </a:r>
            <a:r>
              <a:rPr lang="ru-RU" sz="2400" dirty="0"/>
              <a:t> </a:t>
            </a:r>
            <a:r>
              <a:rPr lang="ru-RU" sz="2400" dirty="0" err="1"/>
              <a:t>ідеї</a:t>
            </a:r>
            <a:r>
              <a:rPr lang="ru-RU" sz="2400" dirty="0"/>
              <a:t>, а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асоціації</a:t>
            </a:r>
            <a:r>
              <a:rPr lang="ru-RU" sz="2400" dirty="0"/>
              <a:t> та </a:t>
            </a:r>
            <a:r>
              <a:rPr lang="ru-RU" sz="2400" dirty="0" err="1"/>
              <a:t>аналогії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виступають</a:t>
            </a:r>
            <a:r>
              <a:rPr lang="ru-RU" sz="2400" dirty="0"/>
              <a:t> в </a:t>
            </a:r>
            <a:r>
              <a:rPr lang="ru-RU" sz="2400" dirty="0" err="1"/>
              <a:t>ролі</a:t>
            </a:r>
            <a:r>
              <a:rPr lang="ru-RU" sz="2400" dirty="0"/>
              <a:t> </a:t>
            </a:r>
            <a:r>
              <a:rPr lang="ru-RU" sz="2400" dirty="0" err="1"/>
              <a:t>цеглинок</a:t>
            </a:r>
            <a:r>
              <a:rPr lang="ru-RU" sz="2400" dirty="0"/>
              <a:t> для </a:t>
            </a:r>
            <a:r>
              <a:rPr lang="ru-RU" sz="2400" dirty="0" err="1"/>
              <a:t>побудови</a:t>
            </a:r>
            <a:r>
              <a:rPr lang="ru-RU" sz="2400" dirty="0"/>
              <a:t> </a:t>
            </a:r>
            <a:r>
              <a:rPr lang="ru-RU" sz="2400" dirty="0" err="1"/>
              <a:t>ідеї</a:t>
            </a:r>
            <a:r>
              <a:rPr lang="ru-RU" sz="2400" dirty="0"/>
              <a:t> в </a:t>
            </a:r>
            <a:r>
              <a:rPr lang="ru-RU" sz="2400" dirty="0" err="1"/>
              <a:t>цілому</a:t>
            </a:r>
            <a:r>
              <a:rPr lang="ru-RU" sz="2400" dirty="0"/>
              <a:t>. </a:t>
            </a:r>
            <a:r>
              <a:rPr lang="ru-RU" sz="2400" dirty="0" err="1"/>
              <a:t>Незавершені</a:t>
            </a:r>
            <a:r>
              <a:rPr lang="ru-RU" sz="2400" dirty="0"/>
              <a:t> думки </a:t>
            </a:r>
            <a:r>
              <a:rPr lang="ru-RU" sz="2400" dirty="0" err="1"/>
              <a:t>висловлюються</a:t>
            </a:r>
            <a:r>
              <a:rPr lang="ru-RU" sz="2400" dirty="0"/>
              <a:t> у 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образів</a:t>
            </a:r>
            <a:r>
              <a:rPr lang="ru-RU" sz="2400" dirty="0"/>
              <a:t>, метафор, </a:t>
            </a:r>
            <a:r>
              <a:rPr lang="ru-RU" sz="2400" dirty="0" err="1"/>
              <a:t>порівнянь</a:t>
            </a:r>
            <a:r>
              <a:rPr lang="ru-RU" sz="2400" dirty="0"/>
              <a:t> і </a:t>
            </a:r>
            <a:r>
              <a:rPr lang="ru-RU" sz="2400" dirty="0" err="1"/>
              <a:t>описів</a:t>
            </a:r>
            <a:r>
              <a:rPr lang="ru-RU" sz="2400" dirty="0"/>
              <a:t> </a:t>
            </a:r>
            <a:r>
              <a:rPr lang="ru-RU" sz="2400" dirty="0" err="1"/>
              <a:t>відчуттів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pic>
        <p:nvPicPr>
          <p:cNvPr id="2050" name="Picture 2" descr="C:\Users\Us\Desktop\технології\Синектика-это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5"/>
            <a:ext cx="6986588" cy="36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1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22721"/>
            <a:ext cx="5256583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600" dirty="0" smtClean="0"/>
              <a:t> Пряма</a:t>
            </a:r>
            <a:endParaRPr lang="uk-UA" sz="3600" dirty="0" smtClean="0"/>
          </a:p>
          <a:p>
            <a:pPr>
              <a:buFont typeface="Wingdings" pitchFamily="2" charset="2"/>
              <a:buChar char="Ø"/>
            </a:pPr>
            <a:r>
              <a:rPr lang="uk-UA" sz="3600" dirty="0" smtClean="0"/>
              <a:t> Символічна</a:t>
            </a:r>
            <a:endParaRPr lang="uk-UA" sz="3600" dirty="0" smtClean="0"/>
          </a:p>
          <a:p>
            <a:pPr>
              <a:buFont typeface="Wingdings" pitchFamily="2" charset="2"/>
              <a:buChar char="Ø"/>
            </a:pPr>
            <a:r>
              <a:rPr lang="uk-UA" sz="3600" dirty="0" smtClean="0"/>
              <a:t> Фантастична</a:t>
            </a:r>
            <a:endParaRPr lang="uk-UA" sz="3600" dirty="0" smtClean="0"/>
          </a:p>
          <a:p>
            <a:pPr>
              <a:buFont typeface="Wingdings" pitchFamily="2" charset="2"/>
              <a:buChar char="Ø"/>
            </a:pPr>
            <a:r>
              <a:rPr lang="uk-UA" sz="3600" dirty="0" smtClean="0"/>
              <a:t> Особиста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404664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/>
              <a:t>Види аналогій</a:t>
            </a:r>
            <a:endParaRPr lang="ru-RU" sz="4800" b="1" i="1" dirty="0"/>
          </a:p>
        </p:txBody>
      </p:sp>
      <p:pic>
        <p:nvPicPr>
          <p:cNvPr id="3074" name="Picture 2" descr="C:\Users\Us\Desktop\технології\lam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47276"/>
            <a:ext cx="5220072" cy="44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41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460851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 err="1" smtClean="0"/>
              <a:t>прямої</a:t>
            </a:r>
            <a:r>
              <a:rPr lang="ru-RU" dirty="0" smtClean="0"/>
              <a:t> </a:t>
            </a:r>
            <a:r>
              <a:rPr lang="ru-RU" dirty="0" err="1" smtClean="0"/>
              <a:t>аналогії</a:t>
            </a:r>
            <a:r>
              <a:rPr lang="ru-RU" dirty="0" smtClean="0"/>
              <a:t> </a:t>
            </a:r>
            <a:r>
              <a:rPr lang="ru-RU" dirty="0" err="1" smtClean="0"/>
              <a:t>даний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 </a:t>
            </a:r>
            <a:r>
              <a:rPr lang="ru-RU" dirty="0" err="1" smtClean="0"/>
              <a:t>порівнюється</a:t>
            </a:r>
            <a:r>
              <a:rPr lang="ru-RU" dirty="0" smtClean="0"/>
              <a:t> з </a:t>
            </a:r>
            <a:r>
              <a:rPr lang="ru-RU" dirty="0" err="1" smtClean="0"/>
              <a:t>більш-менш</a:t>
            </a:r>
            <a:r>
              <a:rPr lang="ru-RU" dirty="0" smtClean="0"/>
              <a:t> схожим </a:t>
            </a:r>
            <a:r>
              <a:rPr lang="ru-RU" dirty="0" err="1" smtClean="0"/>
              <a:t>аналогічним</a:t>
            </a:r>
            <a:r>
              <a:rPr lang="ru-RU" dirty="0" smtClean="0"/>
              <a:t> </a:t>
            </a:r>
            <a:r>
              <a:rPr lang="ru-RU" dirty="0" err="1" smtClean="0"/>
              <a:t>об'єктом</a:t>
            </a:r>
            <a:r>
              <a:rPr lang="ru-RU" dirty="0" smtClean="0"/>
              <a:t> в </a:t>
            </a:r>
            <a:r>
              <a:rPr lang="ru-RU" dirty="0" err="1" smtClean="0"/>
              <a:t>природі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техніці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smtClean="0"/>
              <a:t>для </a:t>
            </a:r>
            <a:r>
              <a:rPr lang="ru-RU" dirty="0" err="1" smtClean="0"/>
              <a:t>удосконалення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забарвлення</a:t>
            </a:r>
            <a:r>
              <a:rPr lang="ru-RU" dirty="0" smtClean="0"/>
              <a:t> </a:t>
            </a:r>
            <a:r>
              <a:rPr lang="ru-RU" dirty="0" err="1" smtClean="0"/>
              <a:t>меблів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прямої</a:t>
            </a:r>
            <a:r>
              <a:rPr lang="ru-RU" dirty="0" smtClean="0"/>
              <a:t> </a:t>
            </a:r>
            <a:r>
              <a:rPr lang="ru-RU" dirty="0" err="1" smtClean="0"/>
              <a:t>аналогії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 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розглянути</a:t>
            </a:r>
            <a:r>
              <a:rPr lang="ru-RU" dirty="0" smtClean="0"/>
              <a:t> , як </a:t>
            </a:r>
            <a:r>
              <a:rPr lang="ru-RU" dirty="0" err="1" smtClean="0"/>
              <a:t>пофарбовані</a:t>
            </a:r>
            <a:r>
              <a:rPr lang="ru-RU" dirty="0" smtClean="0"/>
              <a:t> </a:t>
            </a:r>
            <a:r>
              <a:rPr lang="ru-RU" dirty="0" err="1" smtClean="0"/>
              <a:t>мінерали</a:t>
            </a:r>
            <a:r>
              <a:rPr lang="ru-RU" dirty="0" smtClean="0"/>
              <a:t> , </a:t>
            </a:r>
            <a:r>
              <a:rPr lang="ru-RU" dirty="0" err="1" smtClean="0"/>
              <a:t>квіти</a:t>
            </a:r>
            <a:r>
              <a:rPr lang="ru-RU" dirty="0" smtClean="0"/>
              <a:t>, птахи і т. п. </a:t>
            </a:r>
            <a:r>
              <a:rPr lang="ru-RU" dirty="0" err="1" smtClean="0"/>
              <a:t>або</a:t>
            </a:r>
            <a:r>
              <a:rPr lang="ru-RU" dirty="0" smtClean="0"/>
              <a:t> як </a:t>
            </a:r>
            <a:r>
              <a:rPr lang="ru-RU" dirty="0" err="1" smtClean="0"/>
              <a:t>забарвлюють</a:t>
            </a:r>
            <a:r>
              <a:rPr lang="ru-RU" dirty="0" smtClean="0"/>
              <a:t> </a:t>
            </a:r>
            <a:r>
              <a:rPr lang="ru-RU" dirty="0" err="1" smtClean="0"/>
              <a:t>папір</a:t>
            </a:r>
            <a:r>
              <a:rPr lang="ru-RU" dirty="0" smtClean="0"/>
              <a:t> , </a:t>
            </a:r>
            <a:r>
              <a:rPr lang="ru-RU" dirty="0" err="1" smtClean="0"/>
              <a:t>кіноплівки</a:t>
            </a:r>
            <a:r>
              <a:rPr lang="ru-RU" dirty="0" smtClean="0"/>
              <a:t> і т. п.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43013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/>
              <a:t>Пряма </a:t>
            </a:r>
            <a:r>
              <a:rPr lang="uk-UA" sz="5400" b="1" dirty="0" smtClean="0"/>
              <a:t>аналогія</a:t>
            </a:r>
            <a:endParaRPr lang="ru-RU" sz="5400" b="1" dirty="0"/>
          </a:p>
        </p:txBody>
      </p:sp>
      <p:pic>
        <p:nvPicPr>
          <p:cNvPr id="4098" name="Picture 2" descr="C:\Users\Us\Desktop\технології\x_5dc804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456384" cy="3803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86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136904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/>
              <a:t>П</a:t>
            </a:r>
            <a:r>
              <a:rPr lang="ru-RU" dirty="0" err="1" smtClean="0"/>
              <a:t>олягає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виявленні</a:t>
            </a:r>
            <a:r>
              <a:rPr lang="ru-RU" dirty="0"/>
              <a:t> </a:t>
            </a:r>
            <a:r>
              <a:rPr lang="ru-RU" dirty="0" err="1"/>
              <a:t>парадоксів</a:t>
            </a:r>
            <a:r>
              <a:rPr lang="ru-RU" dirty="0"/>
              <a:t> і </a:t>
            </a:r>
            <a:r>
              <a:rPr lang="ru-RU" dirty="0" err="1"/>
              <a:t>протиріч</a:t>
            </a:r>
            <a:r>
              <a:rPr lang="ru-RU" dirty="0"/>
              <a:t> у </a:t>
            </a:r>
            <a:r>
              <a:rPr lang="ru-RU" dirty="0" err="1"/>
              <a:t>звичних</a:t>
            </a:r>
            <a:r>
              <a:rPr lang="ru-RU" dirty="0"/>
              <a:t> і </a:t>
            </a:r>
            <a:r>
              <a:rPr lang="ru-RU" dirty="0" err="1"/>
              <a:t>зрозумілих</a:t>
            </a:r>
            <a:r>
              <a:rPr lang="ru-RU" dirty="0"/>
              <a:t> фактах. </a:t>
            </a:r>
            <a:r>
              <a:rPr lang="ru-RU" dirty="0" err="1"/>
              <a:t>Символічну</a:t>
            </a:r>
            <a:r>
              <a:rPr lang="ru-RU" dirty="0"/>
              <a:t> </a:t>
            </a:r>
            <a:r>
              <a:rPr lang="ru-RU" dirty="0" err="1"/>
              <a:t>аналогію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оператором позитивного скептицизму.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/>
              <a:t>словами, </a:t>
            </a:r>
            <a:r>
              <a:rPr lang="ru-RU" dirty="0" err="1"/>
              <a:t>синектор</a:t>
            </a:r>
            <a:r>
              <a:rPr lang="ru-RU" dirty="0"/>
              <a:t> повинен </a:t>
            </a:r>
            <a:r>
              <a:rPr lang="ru-RU" dirty="0" err="1"/>
              <a:t>однією</a:t>
            </a:r>
            <a:r>
              <a:rPr lang="ru-RU" dirty="0"/>
              <a:t> компактною (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трохи</a:t>
            </a:r>
            <a:r>
              <a:rPr lang="ru-RU" dirty="0"/>
              <a:t> дивною) фразою </a:t>
            </a:r>
            <a:r>
              <a:rPr lang="ru-RU" dirty="0" err="1"/>
              <a:t>висловити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непорівнянними</a:t>
            </a:r>
            <a:r>
              <a:rPr lang="ru-RU" dirty="0"/>
              <a:t> </a:t>
            </a:r>
            <a:r>
              <a:rPr lang="ru-RU" dirty="0" err="1"/>
              <a:t>поняттями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ємно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аналізоване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/>
              <a:t>Символічна аналогія</a:t>
            </a:r>
            <a:endParaRPr lang="ru-RU" sz="5400" b="1" dirty="0"/>
          </a:p>
        </p:txBody>
      </p:sp>
      <p:pic>
        <p:nvPicPr>
          <p:cNvPr id="5122" name="Picture 2" descr="C:\Users\Us\Desktop\технології\017e9c918cc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t="2464" r="1956" b="12363"/>
          <a:stretch/>
        </p:blipFill>
        <p:spPr bwMode="auto">
          <a:xfrm>
            <a:off x="2339752" y="3475863"/>
            <a:ext cx="4448127" cy="297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59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604448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err="1"/>
              <a:t>С</a:t>
            </a:r>
            <a:r>
              <a:rPr lang="ru-RU" dirty="0" err="1" smtClean="0"/>
              <a:t>имволічний</a:t>
            </a:r>
            <a:r>
              <a:rPr lang="ru-RU" dirty="0" smtClean="0"/>
              <a:t>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бажаного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нереальних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 </a:t>
            </a:r>
            <a:r>
              <a:rPr lang="ru-RU" dirty="0" err="1"/>
              <a:t>об'єктивні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і </a:t>
            </a:r>
            <a:r>
              <a:rPr lang="ru-RU" dirty="0" err="1"/>
              <a:t>явища</a:t>
            </a:r>
            <a:r>
              <a:rPr lang="ru-RU" dirty="0" smtClean="0"/>
              <a:t>. </a:t>
            </a:r>
            <a:r>
              <a:rPr lang="ru-RU" dirty="0"/>
              <a:t>При </a:t>
            </a:r>
            <a:r>
              <a:rPr lang="ru-RU" dirty="0" err="1"/>
              <a:t>висловленні</a:t>
            </a:r>
            <a:r>
              <a:rPr lang="ru-RU" dirty="0"/>
              <a:t> </a:t>
            </a:r>
            <a:r>
              <a:rPr lang="ru-RU" dirty="0" err="1"/>
              <a:t>фантастичних</a:t>
            </a:r>
            <a:r>
              <a:rPr lang="ru-RU" dirty="0"/>
              <a:t> </a:t>
            </a:r>
            <a:r>
              <a:rPr lang="ru-RU" dirty="0" err="1"/>
              <a:t>аналогій</a:t>
            </a:r>
            <a:r>
              <a:rPr lang="ru-RU" dirty="0"/>
              <a:t> </a:t>
            </a:r>
            <a:r>
              <a:rPr lang="ru-RU" dirty="0" err="1"/>
              <a:t>основний</a:t>
            </a:r>
            <a:r>
              <a:rPr lang="ru-RU" dirty="0"/>
              <a:t> акцент </a:t>
            </a:r>
            <a:r>
              <a:rPr lang="ru-RU" dirty="0" err="1"/>
              <a:t>робиться</a:t>
            </a:r>
            <a:r>
              <a:rPr lang="ru-RU" dirty="0"/>
              <a:t> на </a:t>
            </a:r>
            <a:r>
              <a:rPr lang="ru-RU" dirty="0" err="1"/>
              <a:t>символічний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бажаного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нереальних</a:t>
            </a:r>
            <a:r>
              <a:rPr lang="ru-RU" dirty="0"/>
              <a:t> </a:t>
            </a:r>
            <a:r>
              <a:rPr lang="ru-RU" dirty="0" err="1" smtClean="0"/>
              <a:t>ситуацій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/>
              <a:t>хотілося</a:t>
            </a:r>
            <a:r>
              <a:rPr lang="ru-RU" dirty="0"/>
              <a:t> б , </a:t>
            </a:r>
            <a:r>
              <a:rPr lang="ru-RU" dirty="0" err="1"/>
              <a:t>щоб</a:t>
            </a:r>
            <a:r>
              <a:rPr lang="ru-RU" dirty="0"/>
              <a:t> дорога </a:t>
            </a:r>
            <a:r>
              <a:rPr lang="ru-RU" dirty="0" err="1"/>
              <a:t>існувала</a:t>
            </a:r>
            <a:r>
              <a:rPr lang="ru-RU" dirty="0"/>
              <a:t> там , де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торкаються</a:t>
            </a:r>
            <a:r>
              <a:rPr lang="ru-RU" dirty="0"/>
              <a:t> колеса </a:t>
            </a:r>
            <a:r>
              <a:rPr lang="ru-RU" dirty="0" err="1"/>
              <a:t>автомобіля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8864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/>
              <a:t>Фантастична аналогія</a:t>
            </a:r>
            <a:endParaRPr lang="ru-RU" sz="5400" b="1" dirty="0"/>
          </a:p>
        </p:txBody>
      </p:sp>
      <p:pic>
        <p:nvPicPr>
          <p:cNvPr id="6146" name="Picture 2" descr="C:\Users\Us\Desktop\технології\Tree_800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0" t="7265" r="10478" b="6053"/>
          <a:stretch/>
        </p:blipFill>
        <p:spPr bwMode="auto">
          <a:xfrm>
            <a:off x="1115616" y="2924944"/>
            <a:ext cx="658052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948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5400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Особиста</a:t>
            </a:r>
            <a:r>
              <a:rPr lang="ru-RU" dirty="0"/>
              <a:t> </a:t>
            </a:r>
            <a:r>
              <a:rPr lang="ru-RU" dirty="0" err="1"/>
              <a:t>аналогія</a:t>
            </a:r>
            <a:r>
              <a:rPr lang="ru-RU" dirty="0"/>
              <a:t> ( </a:t>
            </a:r>
            <a:r>
              <a:rPr lang="ru-RU" dirty="0" err="1"/>
              <a:t>емпатія</a:t>
            </a:r>
            <a:r>
              <a:rPr lang="ru-RU" dirty="0"/>
              <a:t> )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представити</a:t>
            </a:r>
            <a:r>
              <a:rPr lang="ru-RU" dirty="0"/>
              <a:t> себе </a:t>
            </a:r>
            <a:r>
              <a:rPr lang="ru-RU" dirty="0" err="1"/>
              <a:t>тим</a:t>
            </a:r>
            <a:r>
              <a:rPr lang="ru-RU" dirty="0"/>
              <a:t> предметом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предмета , про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в </a:t>
            </a:r>
            <a:r>
              <a:rPr lang="ru-RU" dirty="0" err="1"/>
              <a:t>задачі</a:t>
            </a:r>
            <a:r>
              <a:rPr lang="ru-RU" dirty="0"/>
              <a:t> </a:t>
            </a:r>
            <a:r>
              <a:rPr lang="ru-RU" dirty="0" smtClean="0"/>
              <a:t>. У </a:t>
            </a:r>
            <a:r>
              <a:rPr lang="ru-RU" dirty="0" err="1" smtClean="0"/>
              <a:t>прикладі</a:t>
            </a:r>
            <a:r>
              <a:rPr lang="ru-RU" dirty="0" smtClean="0"/>
              <a:t> з </a:t>
            </a:r>
            <a:r>
              <a:rPr lang="ru-RU" dirty="0" err="1" smtClean="0"/>
              <a:t>вдосконалюється</a:t>
            </a:r>
            <a:r>
              <a:rPr lang="ru-RU" dirty="0" smtClean="0"/>
              <a:t> </a:t>
            </a:r>
            <a:r>
              <a:rPr lang="ru-RU" dirty="0" err="1" smtClean="0"/>
              <a:t>зубчаста</a:t>
            </a:r>
            <a:r>
              <a:rPr lang="ru-RU" dirty="0" smtClean="0"/>
              <a:t> передача , то </a:t>
            </a:r>
            <a:r>
              <a:rPr lang="ru-RU" dirty="0" err="1" smtClean="0"/>
              <a:t>уявити</a:t>
            </a:r>
            <a:r>
              <a:rPr lang="ru-RU" dirty="0" smtClean="0"/>
              <a:t> себе шестернею , яка крутиться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 , </a:t>
            </a:r>
            <a:r>
              <a:rPr lang="ru-RU" dirty="0" err="1" smtClean="0"/>
              <a:t>підставляючи</a:t>
            </a:r>
            <a:r>
              <a:rPr lang="ru-RU" dirty="0" smtClean="0"/>
              <a:t> боки </a:t>
            </a:r>
            <a:r>
              <a:rPr lang="ru-RU" dirty="0" err="1" smtClean="0"/>
              <a:t>сусідній</a:t>
            </a:r>
            <a:r>
              <a:rPr lang="ru-RU" dirty="0" smtClean="0"/>
              <a:t> </a:t>
            </a:r>
            <a:r>
              <a:rPr lang="ru-RU" dirty="0" err="1" smtClean="0"/>
              <a:t>шестірні</a:t>
            </a:r>
            <a:r>
              <a:rPr lang="ru-RU" dirty="0" smtClean="0"/>
              <a:t>.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/>
              <a:t>в буквальному </a:t>
            </a:r>
            <a:r>
              <a:rPr lang="ru-RU" dirty="0" err="1"/>
              <a:t>сенсі</a:t>
            </a:r>
            <a:r>
              <a:rPr lang="ru-RU" dirty="0"/>
              <a:t> </a:t>
            </a:r>
            <a:r>
              <a:rPr lang="ru-RU" dirty="0" err="1"/>
              <a:t>входити</a:t>
            </a:r>
            <a:r>
              <a:rPr lang="ru-RU" dirty="0"/>
              <a:t> « в образ »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шестерні</a:t>
            </a:r>
            <a:r>
              <a:rPr lang="ru-RU" dirty="0"/>
              <a:t> , </a:t>
            </a:r>
            <a:r>
              <a:rPr lang="ru-RU" dirty="0" err="1"/>
              <a:t>щоб</a:t>
            </a:r>
            <a:r>
              <a:rPr lang="ru-RU" dirty="0"/>
              <a:t> на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відчути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дістається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, і </a:t>
            </a:r>
            <a:r>
              <a:rPr lang="ru-RU" dirty="0" err="1"/>
              <a:t>які</a:t>
            </a:r>
            <a:r>
              <a:rPr lang="ru-RU" dirty="0"/>
              <a:t> вона </a:t>
            </a:r>
            <a:r>
              <a:rPr lang="ru-RU" dirty="0" err="1"/>
              <a:t>відчуває</a:t>
            </a:r>
            <a:r>
              <a:rPr lang="ru-RU" dirty="0"/>
              <a:t> </a:t>
            </a:r>
            <a:r>
              <a:rPr lang="ru-RU" dirty="0" err="1"/>
              <a:t>незручності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перевантаження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6064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/>
              <a:t>Особиста аналогія</a:t>
            </a:r>
            <a:endParaRPr lang="ru-RU" sz="5400" b="1" dirty="0"/>
          </a:p>
        </p:txBody>
      </p:sp>
      <p:pic>
        <p:nvPicPr>
          <p:cNvPr id="7170" name="Picture 2" descr="C:\Users\Us\Desktop\технології\62860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300151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32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KIS@mail.ru\Додатковий матеріал на уроки\11-А клас\Технології\Синектика\Фото\metod-kataloga_500x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6053658" cy="3325341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7"/>
            <a:ext cx="7056784" cy="4032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Термін</a:t>
            </a:r>
            <a:r>
              <a:rPr lang="ru-RU" dirty="0"/>
              <a:t> "</a:t>
            </a:r>
            <a:r>
              <a:rPr lang="ru-RU" dirty="0" err="1"/>
              <a:t>синектика</a:t>
            </a:r>
            <a:r>
              <a:rPr lang="ru-RU" dirty="0"/>
              <a:t>" в буквальному </a:t>
            </a:r>
            <a:r>
              <a:rPr lang="ru-RU" dirty="0" err="1"/>
              <a:t>перекладі</a:t>
            </a:r>
            <a:r>
              <a:rPr lang="ru-RU" dirty="0"/>
              <a:t> з </a:t>
            </a:r>
            <a:r>
              <a:rPr lang="ru-RU" dirty="0" err="1"/>
              <a:t>грецького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"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різнорідних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smtClean="0"/>
              <a:t>" </a:t>
            </a:r>
            <a:r>
              <a:rPr lang="ru-RU" dirty="0"/>
              <a:t>Метод </a:t>
            </a:r>
            <a:r>
              <a:rPr lang="ru-RU" dirty="0" err="1" smtClean="0"/>
              <a:t>синектика</a:t>
            </a:r>
            <a:r>
              <a:rPr lang="ru-RU" dirty="0" smtClean="0"/>
              <a:t>"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/>
              <a:t>запропонований</a:t>
            </a:r>
            <a:r>
              <a:rPr lang="ru-RU" dirty="0"/>
              <a:t> </a:t>
            </a:r>
            <a:r>
              <a:rPr lang="ru-RU" dirty="0" err="1"/>
              <a:t>американським</a:t>
            </a:r>
            <a:r>
              <a:rPr lang="ru-RU" dirty="0"/>
              <a:t> </a:t>
            </a:r>
            <a:r>
              <a:rPr lang="ru-RU" dirty="0" err="1"/>
              <a:t>вченим</a:t>
            </a:r>
            <a:r>
              <a:rPr lang="ru-RU" dirty="0"/>
              <a:t> У. Гордоном,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різнобічну</a:t>
            </a:r>
            <a:r>
              <a:rPr lang="ru-RU" dirty="0"/>
              <a:t> </a:t>
            </a:r>
            <a:r>
              <a:rPr lang="ru-RU" dirty="0" err="1"/>
              <a:t>підготовку</a:t>
            </a:r>
            <a:r>
              <a:rPr lang="ru-RU" dirty="0"/>
              <a:t> в </a:t>
            </a:r>
            <a:r>
              <a:rPr lang="ru-RU" dirty="0" err="1"/>
              <a:t>Гарвардському</a:t>
            </a:r>
            <a:r>
              <a:rPr lang="ru-RU" dirty="0"/>
              <a:t>, </a:t>
            </a:r>
            <a:r>
              <a:rPr lang="ru-RU" dirty="0" err="1"/>
              <a:t>Каліфорнійському</a:t>
            </a:r>
            <a:r>
              <a:rPr lang="ru-RU" dirty="0"/>
              <a:t>, </a:t>
            </a:r>
            <a:r>
              <a:rPr lang="ru-RU" dirty="0" err="1"/>
              <a:t>Пенсильванському</a:t>
            </a:r>
            <a:r>
              <a:rPr lang="ru-RU" dirty="0"/>
              <a:t> та </a:t>
            </a:r>
            <a:r>
              <a:rPr lang="ru-RU" dirty="0" err="1"/>
              <a:t>Бостонському</a:t>
            </a:r>
            <a:r>
              <a:rPr lang="ru-RU" dirty="0"/>
              <a:t> </a:t>
            </a:r>
            <a:r>
              <a:rPr lang="ru-RU" dirty="0" err="1"/>
              <a:t>університетах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351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128</TotalTime>
  <Words>662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Метод «Синектика»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«Синектика»</dc:title>
  <cp:lastModifiedBy>Us</cp:lastModifiedBy>
  <cp:revision>19</cp:revision>
  <dcterms:modified xsi:type="dcterms:W3CDTF">2015-01-22T17:16:44Z</dcterms:modified>
</cp:coreProperties>
</file>