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sldIdLst>
    <p:sldId id="277" r:id="rId2"/>
    <p:sldId id="302" r:id="rId3"/>
    <p:sldId id="261" r:id="rId4"/>
    <p:sldId id="262" r:id="rId5"/>
    <p:sldId id="263" r:id="rId6"/>
    <p:sldId id="264" r:id="rId7"/>
    <p:sldId id="279" r:id="rId8"/>
    <p:sldId id="305" r:id="rId9"/>
    <p:sldId id="306" r:id="rId10"/>
    <p:sldId id="282" r:id="rId11"/>
    <p:sldId id="298" r:id="rId12"/>
    <p:sldId id="299" r:id="rId13"/>
    <p:sldId id="265" r:id="rId14"/>
    <p:sldId id="258" r:id="rId15"/>
    <p:sldId id="272" r:id="rId16"/>
    <p:sldId id="270" r:id="rId17"/>
    <p:sldId id="285" r:id="rId18"/>
    <p:sldId id="259" r:id="rId19"/>
    <p:sldId id="275" r:id="rId20"/>
    <p:sldId id="307" r:id="rId21"/>
    <p:sldId id="308" r:id="rId22"/>
    <p:sldId id="309" r:id="rId23"/>
    <p:sldId id="310" r:id="rId24"/>
    <p:sldId id="311" r:id="rId25"/>
    <p:sldId id="312" r:id="rId26"/>
    <p:sldId id="313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333300"/>
    <a:srgbClr val="663300"/>
    <a:srgbClr val="996600"/>
    <a:srgbClr val="CC9900"/>
    <a:srgbClr val="03040D"/>
    <a:srgbClr val="0099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10" autoAdjust="0"/>
    <p:restoredTop sz="97222" autoAdjust="0"/>
  </p:normalViewPr>
  <p:slideViewPr>
    <p:cSldViewPr>
      <p:cViewPr varScale="1">
        <p:scale>
          <a:sx n="95" d="100"/>
          <a:sy n="95" d="100"/>
        </p:scale>
        <p:origin x="-8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33C91-DC61-4CDB-9E7A-D441D56F8E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CE567-B52D-453D-A2B7-E9EE817FC7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939D7-4B30-4D35-8B2A-9A28FFE31B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7924800" cy="2133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3886200"/>
            <a:ext cx="7924800" cy="2133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044D2-5C0E-4338-B1E8-085D65B3BA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7924800" cy="2133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3886200"/>
            <a:ext cx="7924800" cy="2133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335A3-E0D2-4BC2-9A6F-53F7D1426F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CB31A-F4F8-4C3D-843C-1B54F1FDCF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3886200" cy="2133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3886200" cy="2133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609600" y="3886200"/>
            <a:ext cx="7924800" cy="2133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ED282-614E-42FD-A5DC-02831F7C12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A0BD7-8731-4CAF-BB10-CA2ADC8AB2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609600" y="1600200"/>
            <a:ext cx="3886200" cy="4419600"/>
          </a:xfrm>
        </p:spPr>
        <p:txBody>
          <a:bodyPr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B8367-58EB-49D0-AC9D-F45672DD5F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3886200" cy="2133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609600" y="3886200"/>
            <a:ext cx="3886200" cy="2133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75D33-1985-4338-961D-029535D7D3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20CF7-FEFD-493E-886B-0C039AF8C8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F37C8-3705-4F1E-A320-39EDD1E038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4A3D7-8A12-4FF3-86BF-4E6458A113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2E213-4B4B-4828-803C-D8E99BDE1C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E9E50-5EA6-4276-B15C-EA29661640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8458A-AB71-49D2-A969-B9B6AE3AC8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D68B0-9471-4D68-BF9E-D14902AD5C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D1D06-A6F7-4D3F-8361-92BF6FE6F4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5844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35845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4BA8BD5F-EC99-4337-9C87-E852ED2C5E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35849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4" r:id="rId2"/>
    <p:sldLayoutId id="2147483866" r:id="rId3"/>
    <p:sldLayoutId id="2147483863" r:id="rId4"/>
    <p:sldLayoutId id="2147483862" r:id="rId5"/>
    <p:sldLayoutId id="2147483861" r:id="rId6"/>
    <p:sldLayoutId id="2147483860" r:id="rId7"/>
    <p:sldLayoutId id="2147483859" r:id="rId8"/>
    <p:sldLayoutId id="2147483867" r:id="rId9"/>
    <p:sldLayoutId id="2147483858" r:id="rId10"/>
    <p:sldLayoutId id="2147483857" r:id="rId11"/>
    <p:sldLayoutId id="2147483856" r:id="rId12"/>
    <p:sldLayoutId id="2147483855" r:id="rId13"/>
    <p:sldLayoutId id="2147483854" r:id="rId14"/>
    <p:sldLayoutId id="2147483868" r:id="rId15"/>
    <p:sldLayoutId id="2147483853" r:id="rId16"/>
    <p:sldLayoutId id="2147483852" r:id="rId17"/>
    <p:sldLayoutId id="2147483851" r:id="rId18"/>
  </p:sldLayoutIdLst>
  <p:transition>
    <p:push dir="r"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1.png"/><Relationship Id="rId4" Type="http://schemas.openxmlformats.org/officeDocument/2006/relationships/slide" Target="slide2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4.xml"/><Relationship Id="rId4" Type="http://schemas.openxmlformats.org/officeDocument/2006/relationships/slide" Target="slide2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4.xml"/><Relationship Id="rId4" Type="http://schemas.openxmlformats.org/officeDocument/2006/relationships/slide" Target="slide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6" descr="PWATCH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solidFill>
            <a:srgbClr val="CC9900"/>
          </a:solidFill>
          <a:ln>
            <a:solidFill>
              <a:srgbClr val="CC9900"/>
            </a:solidFill>
          </a:ln>
        </p:spPr>
      </p:pic>
      <p:sp>
        <p:nvSpPr>
          <p:cNvPr id="20482" name="Text Box 7"/>
          <p:cNvSpPr txBox="1">
            <a:spLocks noChangeArrowheads="1"/>
          </p:cNvSpPr>
          <p:nvPr/>
        </p:nvSpPr>
        <p:spPr bwMode="auto">
          <a:xfrm>
            <a:off x="0" y="188913"/>
            <a:ext cx="9144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0483" name="WordArt 8"/>
          <p:cNvSpPr>
            <a:spLocks noChangeArrowheads="1" noChangeShapeType="1" noTextEdit="1"/>
          </p:cNvSpPr>
          <p:nvPr/>
        </p:nvSpPr>
        <p:spPr bwMode="auto">
          <a:xfrm>
            <a:off x="179388" y="476250"/>
            <a:ext cx="8713787" cy="180975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E4700"/>
                    </a:gs>
                    <a:gs pos="100000">
                      <a:srgbClr val="CC9900"/>
                    </a:gs>
                  </a:gsLst>
                  <a:lin ang="18900000" scaled="1"/>
                </a:gradFill>
                <a:latin typeface="Times New Roman"/>
                <a:cs typeface="Times New Roman"/>
              </a:rPr>
              <a:t>ГЕОМЕТРИЧНІ    ТІЛА</a:t>
            </a:r>
          </a:p>
          <a:p>
            <a:pPr algn="ctr"/>
            <a:r>
              <a:rPr lang="ru-RU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E4700"/>
                    </a:gs>
                    <a:gs pos="100000">
                      <a:srgbClr val="CC9900"/>
                    </a:gs>
                  </a:gsLst>
                  <a:lin ang="18900000" scaled="1"/>
                </a:gradFill>
                <a:latin typeface="Times New Roman"/>
                <a:cs typeface="Times New Roman"/>
              </a:rPr>
              <a:t>многогранники</a:t>
            </a:r>
          </a:p>
        </p:txBody>
      </p:sp>
      <p:sp>
        <p:nvSpPr>
          <p:cNvPr id="20484" name="WordArt 10"/>
          <p:cNvSpPr>
            <a:spLocks noChangeArrowheads="1" noChangeShapeType="1" noTextEdit="1"/>
          </p:cNvSpPr>
          <p:nvPr/>
        </p:nvSpPr>
        <p:spPr bwMode="auto">
          <a:xfrm>
            <a:off x="6443663" y="1484313"/>
            <a:ext cx="2160587" cy="7159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Impact"/>
            </a:endParaRPr>
          </a:p>
          <a:p>
            <a:pPr algn="ctr"/>
            <a:endParaRPr lang="ru-RU" sz="36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500188"/>
          </a:xfr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rect">
              <a:fillToRect r="100000" b="100000"/>
            </a:path>
          </a:gradFill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</a:rPr>
              <a:t>Формула </a:t>
            </a:r>
            <a:r>
              <a:rPr lang="ru-RU" dirty="0" err="1" smtClean="0">
                <a:solidFill>
                  <a:srgbClr val="FF0000"/>
                </a:solidFill>
              </a:rPr>
              <a:t>знаходження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S </a:t>
            </a:r>
            <a:r>
              <a:rPr lang="ru-RU" dirty="0" err="1" smtClean="0">
                <a:solidFill>
                  <a:srgbClr val="FF0000"/>
                </a:solidFill>
              </a:rPr>
              <a:t>призми</a:t>
            </a:r>
            <a:endParaRPr lang="ru-RU" dirty="0" smtClean="0">
              <a:solidFill>
                <a:srgbClr val="FF0000"/>
              </a:solidFill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500188"/>
            <a:ext cx="5357813" cy="5357812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92500" lnSpcReduction="20000"/>
          </a:bodyPr>
          <a:lstStyle/>
          <a:p>
            <a:pPr marL="548640" indent="-411480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sz="900" dirty="0" smtClean="0">
              <a:solidFill>
                <a:schemeClr val="accent2"/>
              </a:solidFill>
            </a:endParaRPr>
          </a:p>
          <a:p>
            <a:pPr marL="548640" indent="-411480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sz="2400" dirty="0" smtClean="0">
              <a:solidFill>
                <a:schemeClr val="accent2"/>
              </a:solidFill>
            </a:endParaRPr>
          </a:p>
          <a:p>
            <a:pPr marL="548640" indent="-411480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3600" b="1" dirty="0" err="1" smtClean="0">
                <a:solidFill>
                  <a:schemeClr val="accent2"/>
                </a:solidFill>
              </a:rPr>
              <a:t>Площею</a:t>
            </a:r>
            <a:r>
              <a:rPr lang="ru-RU" sz="3600" b="1" dirty="0" smtClean="0">
                <a:solidFill>
                  <a:schemeClr val="accent2"/>
                </a:solidFill>
              </a:rPr>
              <a:t> </a:t>
            </a:r>
            <a:r>
              <a:rPr lang="ru-RU" sz="3600" b="1" dirty="0" err="1" smtClean="0">
                <a:solidFill>
                  <a:schemeClr val="accent2"/>
                </a:solidFill>
              </a:rPr>
              <a:t>повної</a:t>
            </a:r>
            <a:endParaRPr lang="ru-RU" sz="3600" b="1" dirty="0" smtClean="0">
              <a:solidFill>
                <a:schemeClr val="accent2"/>
              </a:solidFill>
            </a:endParaRPr>
          </a:p>
          <a:p>
            <a:pPr marL="548640" indent="-411480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ru-RU" sz="3600" b="1" dirty="0" err="1" smtClean="0">
                <a:solidFill>
                  <a:schemeClr val="accent2"/>
                </a:solidFill>
              </a:rPr>
              <a:t>поверхні</a:t>
            </a:r>
            <a:r>
              <a:rPr lang="en-US" sz="3600" b="1" dirty="0" smtClean="0">
                <a:solidFill>
                  <a:schemeClr val="accent2"/>
                </a:solidFill>
              </a:rPr>
              <a:t> </a:t>
            </a:r>
            <a:r>
              <a:rPr lang="ru-RU" sz="3600" b="1" dirty="0" err="1" smtClean="0">
                <a:solidFill>
                  <a:schemeClr val="accent2"/>
                </a:solidFill>
              </a:rPr>
              <a:t>призми</a:t>
            </a:r>
            <a:r>
              <a:rPr lang="ru-RU" sz="3600" b="1" dirty="0" smtClean="0">
                <a:solidFill>
                  <a:schemeClr val="accent2"/>
                </a:solidFill>
              </a:rPr>
              <a:t>(</a:t>
            </a:r>
            <a:r>
              <a:rPr lang="en-US" sz="3600" b="1" dirty="0" smtClean="0">
                <a:solidFill>
                  <a:schemeClr val="accent2"/>
                </a:solidFill>
              </a:rPr>
              <a:t>S</a:t>
            </a:r>
            <a:r>
              <a:rPr lang="ru-RU" sz="3600" b="1" dirty="0" err="1" smtClean="0">
                <a:solidFill>
                  <a:schemeClr val="accent2"/>
                </a:solidFill>
              </a:rPr>
              <a:t>повн</a:t>
            </a:r>
            <a:r>
              <a:rPr lang="ru-RU" sz="3600" b="1" dirty="0" smtClean="0"/>
              <a:t>)</a:t>
            </a:r>
          </a:p>
          <a:p>
            <a:pPr marL="548640" indent="-411480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ru-RU" sz="3600" b="1" dirty="0" err="1" smtClean="0"/>
              <a:t>називаеться</a:t>
            </a:r>
            <a:r>
              <a:rPr lang="ru-RU" sz="3600" b="1" dirty="0" smtClean="0"/>
              <a:t> сума</a:t>
            </a:r>
          </a:p>
          <a:p>
            <a:pPr marL="548640" indent="-411480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ru-RU" sz="3600" b="1" dirty="0" err="1" smtClean="0"/>
              <a:t>площ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всіх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її</a:t>
            </a:r>
            <a:r>
              <a:rPr lang="ru-RU" sz="3600" b="1" dirty="0" smtClean="0"/>
              <a:t> граней, а</a:t>
            </a:r>
          </a:p>
          <a:p>
            <a:pPr marL="548640" indent="-411480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ru-RU" sz="3600" b="1" dirty="0" err="1" smtClean="0"/>
              <a:t>площею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бічної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поверхні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призми</a:t>
            </a:r>
            <a:r>
              <a:rPr lang="ru-RU" sz="3600" b="1" dirty="0" smtClean="0"/>
              <a:t>  (</a:t>
            </a:r>
            <a:r>
              <a:rPr lang="en-US" sz="3600" b="1" dirty="0" smtClean="0"/>
              <a:t>S</a:t>
            </a:r>
            <a:r>
              <a:rPr lang="ru-RU" sz="3600" b="1" dirty="0" err="1" smtClean="0"/>
              <a:t>бічн</a:t>
            </a:r>
            <a:r>
              <a:rPr lang="ru-RU" sz="3600" b="1" dirty="0" smtClean="0"/>
              <a:t>)-сума </a:t>
            </a:r>
            <a:r>
              <a:rPr lang="ru-RU" sz="3600" b="1" dirty="0" err="1" smtClean="0"/>
              <a:t>площ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бічних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її</a:t>
            </a:r>
            <a:r>
              <a:rPr lang="ru-RU" sz="3600" b="1" dirty="0" smtClean="0"/>
              <a:t> граней.</a:t>
            </a:r>
          </a:p>
          <a:p>
            <a:pPr marL="548640" indent="-411480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ru-RU" sz="3600" b="1" dirty="0" smtClean="0"/>
              <a:t> </a:t>
            </a:r>
            <a:r>
              <a:rPr lang="en-US" sz="3600" b="1" dirty="0" smtClean="0"/>
              <a:t>   </a:t>
            </a:r>
            <a:r>
              <a:rPr lang="en-US" sz="3600" b="1" dirty="0" smtClean="0">
                <a:solidFill>
                  <a:schemeClr val="accent2"/>
                </a:solidFill>
              </a:rPr>
              <a:t>S</a:t>
            </a:r>
            <a:r>
              <a:rPr lang="ru-RU" sz="3600" b="1" dirty="0" smtClean="0">
                <a:solidFill>
                  <a:schemeClr val="accent2"/>
                </a:solidFill>
              </a:rPr>
              <a:t> </a:t>
            </a:r>
            <a:r>
              <a:rPr lang="ru-RU" sz="3600" b="1" dirty="0" err="1" smtClean="0">
                <a:solidFill>
                  <a:schemeClr val="accent2"/>
                </a:solidFill>
              </a:rPr>
              <a:t>повн</a:t>
            </a:r>
            <a:r>
              <a:rPr lang="ru-RU" sz="3600" b="1" dirty="0" smtClean="0">
                <a:solidFill>
                  <a:schemeClr val="accent2"/>
                </a:solidFill>
              </a:rPr>
              <a:t> = </a:t>
            </a:r>
            <a:r>
              <a:rPr lang="en-US" sz="3600" b="1" dirty="0" smtClean="0">
                <a:solidFill>
                  <a:schemeClr val="accent2"/>
                </a:solidFill>
              </a:rPr>
              <a:t>S</a:t>
            </a:r>
            <a:r>
              <a:rPr lang="ru-RU" sz="3600" b="1" dirty="0" smtClean="0">
                <a:solidFill>
                  <a:schemeClr val="accent2"/>
                </a:solidFill>
              </a:rPr>
              <a:t>бічн+2</a:t>
            </a:r>
            <a:r>
              <a:rPr lang="en-US" sz="3600" b="1" dirty="0" smtClean="0">
                <a:solidFill>
                  <a:schemeClr val="accent2"/>
                </a:solidFill>
              </a:rPr>
              <a:t>S</a:t>
            </a:r>
            <a:r>
              <a:rPr lang="ru-RU" sz="3600" b="1" dirty="0" smtClean="0">
                <a:solidFill>
                  <a:schemeClr val="accent2"/>
                </a:solidFill>
              </a:rPr>
              <a:t> </a:t>
            </a:r>
            <a:r>
              <a:rPr lang="ru-RU" sz="3600" b="1" dirty="0" err="1" smtClean="0">
                <a:solidFill>
                  <a:schemeClr val="accent2"/>
                </a:solidFill>
              </a:rPr>
              <a:t>осн</a:t>
            </a:r>
            <a:r>
              <a:rPr lang="ru-RU" sz="3600" b="1" dirty="0" smtClean="0">
                <a:solidFill>
                  <a:schemeClr val="accent2"/>
                </a:solidFill>
              </a:rPr>
              <a:t> </a:t>
            </a:r>
          </a:p>
          <a:p>
            <a:pPr marL="548640" indent="-411480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endParaRPr lang="ru-RU" b="1" dirty="0" smtClean="0">
              <a:solidFill>
                <a:schemeClr val="accent2"/>
              </a:solidFill>
            </a:endParaRPr>
          </a:p>
          <a:p>
            <a:pPr marL="548640" indent="-411480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b="1" dirty="0" smtClean="0"/>
          </a:p>
          <a:p>
            <a:pPr marL="548640" indent="-411480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sz="900" dirty="0" smtClean="0"/>
          </a:p>
          <a:p>
            <a:pPr marL="548640" indent="-411480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900" dirty="0" smtClean="0"/>
              <a:t> </a:t>
            </a:r>
            <a:endParaRPr lang="ru-RU" sz="900" dirty="0" smtClean="0"/>
          </a:p>
        </p:txBody>
      </p:sp>
      <p:pic>
        <p:nvPicPr>
          <p:cNvPr id="64516" name="Picture 4" descr="Ваня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410200" y="2771775"/>
            <a:ext cx="2362200" cy="2076450"/>
          </a:xfrm>
        </p:spPr>
      </p:pic>
      <p:sp>
        <p:nvSpPr>
          <p:cNvPr id="2970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1" name="Rectangle 6"/>
          <p:cNvSpPr>
            <a:spLocks noChangeArrowheads="1"/>
          </p:cNvSpPr>
          <p:nvPr/>
        </p:nvSpPr>
        <p:spPr bwMode="auto">
          <a:xfrm>
            <a:off x="0" y="228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3" name="Rectangle 8"/>
          <p:cNvSpPr>
            <a:spLocks noChangeArrowheads="1"/>
          </p:cNvSpPr>
          <p:nvPr/>
        </p:nvSpPr>
        <p:spPr bwMode="auto">
          <a:xfrm>
            <a:off x="0" y="228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4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4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4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45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645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4" dur="500" fill="hold"/>
                                        <p:tgtEl>
                                          <p:spTgt spid="645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 animBg="1"/>
      <p:bldP spid="64514" grpId="1"/>
      <p:bldP spid="64515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57313"/>
          </a:xfrm>
          <a:gradFill rotWithShape="1">
            <a:gsLst>
              <a:gs pos="0">
                <a:srgbClr val="FFC3F4"/>
              </a:gs>
              <a:gs pos="100000">
                <a:srgbClr val="765A71"/>
              </a:gs>
            </a:gsLst>
            <a:path path="shape">
              <a:fillToRect l="50000" t="50000" r="50000" b="50000"/>
            </a:path>
          </a:gra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ru-RU" sz="6000" smtClean="0">
                <a:solidFill>
                  <a:srgbClr val="FFFF00"/>
                </a:solidFill>
              </a:rPr>
              <a:t>Піраміда</a:t>
            </a:r>
          </a:p>
        </p:txBody>
      </p:sp>
      <p:pic>
        <p:nvPicPr>
          <p:cNvPr id="80900" name="Picture 4" descr="pir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33363" y="2152650"/>
            <a:ext cx="3165475" cy="4205288"/>
          </a:xfrm>
        </p:spPr>
      </p:pic>
      <p:sp>
        <p:nvSpPr>
          <p:cNvPr id="8089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571875" y="1571625"/>
            <a:ext cx="5572125" cy="5286375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4000" b="1" smtClean="0"/>
              <a:t>Многогранник,  який  складається  з</a:t>
            </a:r>
          </a:p>
          <a:p>
            <a:pPr>
              <a:buFont typeface="Wingdings" pitchFamily="2" charset="2"/>
              <a:buNone/>
            </a:pPr>
            <a:r>
              <a:rPr lang="ru-RU" sz="4000" b="1" smtClean="0"/>
              <a:t> </a:t>
            </a:r>
            <a:r>
              <a:rPr lang="en-US" sz="4000" b="1" smtClean="0"/>
              <a:t>n-</a:t>
            </a:r>
            <a:r>
              <a:rPr lang="ru-RU" sz="4000" b="1" smtClean="0"/>
              <a:t>кутника і </a:t>
            </a:r>
            <a:r>
              <a:rPr lang="en-US" sz="4000" b="1" smtClean="0"/>
              <a:t>n</a:t>
            </a:r>
            <a:r>
              <a:rPr lang="uk-UA" sz="4000" b="1" smtClean="0"/>
              <a:t> </a:t>
            </a:r>
            <a:r>
              <a:rPr lang="en-US" sz="4000" b="1" smtClean="0"/>
              <a:t>-</a:t>
            </a:r>
            <a:r>
              <a:rPr lang="ru-RU" sz="4000" b="1" smtClean="0"/>
              <a:t>трикутників                      </a:t>
            </a:r>
          </a:p>
          <a:p>
            <a:pPr>
              <a:buFont typeface="Wingdings" pitchFamily="2" charset="2"/>
              <a:buNone/>
            </a:pPr>
            <a:r>
              <a:rPr lang="ru-RU" sz="4000" b="1" smtClean="0"/>
              <a:t>називаеться пірамідою  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600" decel="100000"/>
                                        <p:tgtEl>
                                          <p:spTgt spid="809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600" decel="1000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00" decel="1000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00" decel="1000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808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10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10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000"/>
                            </p:stCondLst>
                            <p:childTnLst>
                              <p:par>
                                <p:cTn id="3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10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5" name="Group 2"/>
          <p:cNvGrpSpPr>
            <a:grpSpLocks/>
          </p:cNvGrpSpPr>
          <p:nvPr/>
        </p:nvGrpSpPr>
        <p:grpSpPr bwMode="auto">
          <a:xfrm>
            <a:off x="984250" y="1660525"/>
            <a:ext cx="2608263" cy="3849688"/>
            <a:chOff x="360" y="1102"/>
            <a:chExt cx="1643" cy="2425"/>
          </a:xfrm>
        </p:grpSpPr>
        <p:grpSp>
          <p:nvGrpSpPr>
            <p:cNvPr id="31758" name="Group 3"/>
            <p:cNvGrpSpPr>
              <a:grpSpLocks/>
            </p:cNvGrpSpPr>
            <p:nvPr/>
          </p:nvGrpSpPr>
          <p:grpSpPr bwMode="auto">
            <a:xfrm>
              <a:off x="719" y="1102"/>
              <a:ext cx="1284" cy="2425"/>
              <a:chOff x="719" y="1102"/>
              <a:chExt cx="1284" cy="2425"/>
            </a:xfrm>
          </p:grpSpPr>
          <p:sp>
            <p:nvSpPr>
              <p:cNvPr id="31763" name="Line 4"/>
              <p:cNvSpPr>
                <a:spLocks noChangeShapeType="1"/>
              </p:cNvSpPr>
              <p:nvPr/>
            </p:nvSpPr>
            <p:spPr bwMode="auto">
              <a:xfrm rot="1076190" flipH="1">
                <a:off x="719" y="1102"/>
                <a:ext cx="635" cy="2223"/>
              </a:xfrm>
              <a:prstGeom prst="line">
                <a:avLst/>
              </a:prstGeom>
              <a:noFill/>
              <a:ln w="28575">
                <a:solidFill>
                  <a:srgbClr val="66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64" name="Line 5"/>
              <p:cNvSpPr>
                <a:spLocks noChangeShapeType="1"/>
              </p:cNvSpPr>
              <p:nvPr/>
            </p:nvSpPr>
            <p:spPr bwMode="auto">
              <a:xfrm rot="1076190">
                <a:off x="1322" y="1304"/>
                <a:ext cx="681" cy="2223"/>
              </a:xfrm>
              <a:prstGeom prst="line">
                <a:avLst/>
              </a:prstGeom>
              <a:noFill/>
              <a:ln w="28575">
                <a:solidFill>
                  <a:srgbClr val="66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65" name="Line 6"/>
              <p:cNvSpPr>
                <a:spLocks noChangeShapeType="1"/>
              </p:cNvSpPr>
              <p:nvPr/>
            </p:nvSpPr>
            <p:spPr bwMode="auto">
              <a:xfrm rot="1076190">
                <a:off x="1472" y="1223"/>
                <a:ext cx="17" cy="1350"/>
              </a:xfrm>
              <a:prstGeom prst="line">
                <a:avLst/>
              </a:prstGeom>
              <a:noFill/>
              <a:ln w="28575">
                <a:solidFill>
                  <a:srgbClr val="6666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1759" name="Group 7"/>
            <p:cNvGrpSpPr>
              <a:grpSpLocks/>
            </p:cNvGrpSpPr>
            <p:nvPr/>
          </p:nvGrpSpPr>
          <p:grpSpPr bwMode="auto">
            <a:xfrm>
              <a:off x="360" y="2431"/>
              <a:ext cx="1427" cy="1062"/>
              <a:chOff x="360" y="2431"/>
              <a:chExt cx="1427" cy="1062"/>
            </a:xfrm>
          </p:grpSpPr>
          <p:sp>
            <p:nvSpPr>
              <p:cNvPr id="31760" name="Line 8"/>
              <p:cNvSpPr>
                <a:spLocks noChangeShapeType="1"/>
              </p:cNvSpPr>
              <p:nvPr/>
            </p:nvSpPr>
            <p:spPr bwMode="auto">
              <a:xfrm rot="1076190" flipV="1">
                <a:off x="516" y="2431"/>
                <a:ext cx="635" cy="817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61" name="Line 9"/>
              <p:cNvSpPr>
                <a:spLocks noChangeShapeType="1"/>
              </p:cNvSpPr>
              <p:nvPr/>
            </p:nvSpPr>
            <p:spPr bwMode="auto">
              <a:xfrm rot="1076190">
                <a:off x="1106" y="2676"/>
                <a:ext cx="681" cy="817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62" name="Line 10"/>
              <p:cNvSpPr>
                <a:spLocks noChangeShapeType="1"/>
              </p:cNvSpPr>
              <p:nvPr/>
            </p:nvSpPr>
            <p:spPr bwMode="auto">
              <a:xfrm rot="1076190">
                <a:off x="360" y="3376"/>
                <a:ext cx="1316" cy="0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31746" name="Rectangle 11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path path="rect">
              <a:fillToRect r="100000" b="100000"/>
            </a:path>
          </a:gradFill>
        </p:spPr>
        <p:txBody>
          <a:bodyPr/>
          <a:lstStyle/>
          <a:p>
            <a:pPr algn="ctr"/>
            <a:r>
              <a:rPr lang="ru-RU" smtClean="0">
                <a:solidFill>
                  <a:srgbClr val="CC6600"/>
                </a:solidFill>
              </a:rPr>
              <a:t>Элементи піраміди</a:t>
            </a:r>
          </a:p>
        </p:txBody>
      </p:sp>
      <p:sp>
        <p:nvSpPr>
          <p:cNvPr id="31747" name="Rectangle 12"/>
          <p:cNvSpPr>
            <a:spLocks noGrp="1" noChangeArrowheads="1"/>
          </p:cNvSpPr>
          <p:nvPr>
            <p:ph type="body" sz="half" idx="2"/>
          </p:nvPr>
        </p:nvSpPr>
        <p:spPr>
          <a:xfrm>
            <a:off x="4610100" y="1654175"/>
            <a:ext cx="3878263" cy="436245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marL="0" indent="0"/>
            <a:endParaRPr lang="ru-RU" smtClean="0"/>
          </a:p>
          <a:p>
            <a:pPr marL="0" indent="0">
              <a:buFont typeface="Wingdings" pitchFamily="2" charset="2"/>
              <a:buNone/>
            </a:pPr>
            <a:endParaRPr lang="ru-RU" smtClean="0"/>
          </a:p>
        </p:txBody>
      </p:sp>
      <p:sp>
        <p:nvSpPr>
          <p:cNvPr id="31748" name="Line 13"/>
          <p:cNvSpPr>
            <a:spLocks noChangeShapeType="1"/>
          </p:cNvSpPr>
          <p:nvPr/>
        </p:nvSpPr>
        <p:spPr bwMode="auto">
          <a:xfrm flipH="1">
            <a:off x="1617663" y="4979988"/>
            <a:ext cx="28575" cy="858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49" name="Line 14"/>
          <p:cNvSpPr>
            <a:spLocks noChangeShapeType="1"/>
          </p:cNvSpPr>
          <p:nvPr/>
        </p:nvSpPr>
        <p:spPr bwMode="auto">
          <a:xfrm>
            <a:off x="2492375" y="4478338"/>
            <a:ext cx="787400" cy="365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50" name="Line 15"/>
          <p:cNvSpPr>
            <a:spLocks noChangeShapeType="1"/>
          </p:cNvSpPr>
          <p:nvPr/>
        </p:nvSpPr>
        <p:spPr bwMode="auto">
          <a:xfrm flipH="1">
            <a:off x="2324100" y="2055813"/>
            <a:ext cx="688975" cy="2855912"/>
          </a:xfrm>
          <a:prstGeom prst="line">
            <a:avLst/>
          </a:prstGeom>
          <a:noFill/>
          <a:ln w="9525">
            <a:solidFill>
              <a:srgbClr val="009900"/>
            </a:solidFill>
            <a:prstDash val="dash"/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1751" name="Line 16"/>
          <p:cNvSpPr>
            <a:spLocks noChangeShapeType="1"/>
          </p:cNvSpPr>
          <p:nvPr/>
        </p:nvSpPr>
        <p:spPr bwMode="auto">
          <a:xfrm flipV="1">
            <a:off x="2251075" y="3587750"/>
            <a:ext cx="955675" cy="55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52" name="Text Box 17"/>
          <p:cNvSpPr txBox="1">
            <a:spLocks noChangeArrowheads="1"/>
          </p:cNvSpPr>
          <p:nvPr/>
        </p:nvSpPr>
        <p:spPr bwMode="auto">
          <a:xfrm>
            <a:off x="3246438" y="33750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81938" name="Text Box 18"/>
          <p:cNvSpPr txBox="1">
            <a:spLocks noChangeArrowheads="1"/>
          </p:cNvSpPr>
          <p:nvPr/>
        </p:nvSpPr>
        <p:spPr bwMode="auto">
          <a:xfrm>
            <a:off x="3276600" y="4581525"/>
            <a:ext cx="363538" cy="466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9900"/>
                </a:solidFill>
              </a:rPr>
              <a:t>1</a:t>
            </a:r>
          </a:p>
        </p:txBody>
      </p:sp>
      <p:sp>
        <p:nvSpPr>
          <p:cNvPr id="81939" name="Text Box 19"/>
          <p:cNvSpPr txBox="1">
            <a:spLocks noChangeArrowheads="1"/>
          </p:cNvSpPr>
          <p:nvPr/>
        </p:nvSpPr>
        <p:spPr bwMode="auto">
          <a:xfrm>
            <a:off x="3203575" y="3357563"/>
            <a:ext cx="363538" cy="466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6666FF"/>
                </a:solidFill>
              </a:rPr>
              <a:t>2</a:t>
            </a:r>
          </a:p>
        </p:txBody>
      </p:sp>
      <p:sp>
        <p:nvSpPr>
          <p:cNvPr id="81940" name="Text Box 20"/>
          <p:cNvSpPr txBox="1">
            <a:spLocks noChangeArrowheads="1"/>
          </p:cNvSpPr>
          <p:nvPr/>
        </p:nvSpPr>
        <p:spPr bwMode="auto">
          <a:xfrm>
            <a:off x="1509713" y="5821363"/>
            <a:ext cx="320675" cy="528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31756" name="Text Box 21"/>
          <p:cNvSpPr txBox="1">
            <a:spLocks noChangeArrowheads="1"/>
          </p:cNvSpPr>
          <p:nvPr/>
        </p:nvSpPr>
        <p:spPr bwMode="auto">
          <a:xfrm>
            <a:off x="4125913" y="1751013"/>
            <a:ext cx="317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81942" name="Text Box 22"/>
          <p:cNvSpPr txBox="1">
            <a:spLocks noChangeArrowheads="1"/>
          </p:cNvSpPr>
          <p:nvPr/>
        </p:nvSpPr>
        <p:spPr bwMode="auto">
          <a:xfrm>
            <a:off x="4500563" y="2205038"/>
            <a:ext cx="4046537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400" b="1">
              <a:solidFill>
                <a:srgbClr val="009900"/>
              </a:solidFill>
            </a:endParaRPr>
          </a:p>
          <a:p>
            <a:r>
              <a:rPr lang="ru-RU" sz="2400" b="1">
                <a:solidFill>
                  <a:srgbClr val="009900"/>
                </a:solidFill>
              </a:rPr>
              <a:t> 1-висота піраміди</a:t>
            </a:r>
          </a:p>
          <a:p>
            <a:endParaRPr lang="ru-RU" sz="2000">
              <a:solidFill>
                <a:srgbClr val="009900"/>
              </a:solidFill>
            </a:endParaRPr>
          </a:p>
          <a:p>
            <a:endParaRPr lang="ru-RU"/>
          </a:p>
          <a:p>
            <a:endParaRPr lang="ru-RU" b="1"/>
          </a:p>
          <a:p>
            <a:r>
              <a:rPr lang="ru-RU" sz="2400" b="1">
                <a:solidFill>
                  <a:srgbClr val="6666FF"/>
                </a:solidFill>
              </a:rPr>
              <a:t> 2-бічна грань                                     піраміди</a:t>
            </a:r>
          </a:p>
          <a:p>
            <a:endParaRPr lang="ru-RU" sz="2400" b="1">
              <a:solidFill>
                <a:srgbClr val="6666FF"/>
              </a:solidFill>
            </a:endParaRPr>
          </a:p>
          <a:p>
            <a:r>
              <a:rPr lang="ru-RU" sz="2400">
                <a:solidFill>
                  <a:srgbClr val="FF0000"/>
                </a:solidFill>
              </a:rPr>
              <a:t>    </a:t>
            </a:r>
          </a:p>
          <a:p>
            <a:r>
              <a:rPr lang="ru-RU" sz="2400">
                <a:solidFill>
                  <a:srgbClr val="FF0000"/>
                </a:solidFill>
              </a:rPr>
              <a:t> 3-основа піраміди</a:t>
            </a:r>
          </a:p>
          <a:p>
            <a:endParaRPr lang="ru-RU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81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819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1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1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19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19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19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19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38" grpId="0" animBg="1"/>
      <p:bldP spid="81939" grpId="0" animBg="1"/>
      <p:bldP spid="8194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err="1" smtClean="0"/>
              <a:t>Правильні</a:t>
            </a:r>
            <a:r>
              <a:rPr lang="ru-RU" dirty="0" smtClean="0"/>
              <a:t> многогранники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  </a:t>
            </a:r>
            <a:r>
              <a:rPr lang="ru-RU" b="1" i="1" smtClean="0"/>
              <a:t>Випуклий многогранник</a:t>
            </a:r>
            <a:r>
              <a:rPr lang="ru-RU" smtClean="0"/>
              <a:t> називаеться </a:t>
            </a:r>
          </a:p>
          <a:p>
            <a:pPr>
              <a:buFont typeface="Wingdings" pitchFamily="2" charset="2"/>
              <a:buNone/>
            </a:pPr>
            <a:r>
              <a:rPr lang="ru-RU" smtClean="0"/>
              <a:t>  </a:t>
            </a:r>
            <a:r>
              <a:rPr lang="ru-RU" b="1" i="1" smtClean="0"/>
              <a:t>правильним</a:t>
            </a:r>
            <a:r>
              <a:rPr lang="ru-RU" smtClean="0"/>
              <a:t>, якщо всі його грані– рівні </a:t>
            </a:r>
          </a:p>
          <a:p>
            <a:pPr>
              <a:buFont typeface="Wingdings" pitchFamily="2" charset="2"/>
              <a:buNone/>
            </a:pPr>
            <a:r>
              <a:rPr lang="ru-RU" smtClean="0"/>
              <a:t>  правильні многокутники і в кажній  його</a:t>
            </a:r>
          </a:p>
          <a:p>
            <a:pPr>
              <a:buFont typeface="Wingdings" pitchFamily="2" charset="2"/>
              <a:buNone/>
            </a:pPr>
            <a:r>
              <a:rPr lang="ru-RU" smtClean="0"/>
              <a:t>  вершині сходиться одне і те ж  саме число </a:t>
            </a:r>
          </a:p>
          <a:p>
            <a:pPr>
              <a:buFont typeface="Wingdings" pitchFamily="2" charset="2"/>
              <a:buNone/>
            </a:pPr>
            <a:r>
              <a:rPr lang="ru-RU" smtClean="0"/>
              <a:t>  ребер.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err="1" smtClean="0">
                <a:solidFill>
                  <a:srgbClr val="E230E2"/>
                </a:solidFill>
              </a:rPr>
              <a:t>Гексаедр</a:t>
            </a:r>
            <a:endParaRPr lang="ru-RU" dirty="0" smtClean="0">
              <a:solidFill>
                <a:srgbClr val="E230E2"/>
              </a:solidFill>
            </a:endParaRP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body" sz="half" idx="3"/>
          </p:nvPr>
        </p:nvSpPr>
        <p:spPr>
          <a:xfrm>
            <a:off x="3492500" y="1600200"/>
            <a:ext cx="5041900" cy="4419600"/>
          </a:xfrm>
        </p:spPr>
        <p:txBody>
          <a:bodyPr/>
          <a:lstStyle/>
          <a:p>
            <a:r>
              <a:rPr lang="ru-RU" smtClean="0"/>
              <a:t>Куб, що складається  з шести квадратів, кожна його вершина являеться вершиною трьох квадратів. </a:t>
            </a:r>
          </a:p>
          <a:p>
            <a:r>
              <a:rPr lang="ru-RU" smtClean="0"/>
              <a:t>Сума плоских кутів при кажній вершині дорівнює 270 градусів. Таким чином, куб має 6 граней, 8 вершин і 12 ребер </a:t>
            </a:r>
          </a:p>
        </p:txBody>
      </p:sp>
      <p:pic>
        <p:nvPicPr>
          <p:cNvPr id="33795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3" y="2060575"/>
            <a:ext cx="3106737" cy="350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2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800" dirty="0" err="1" smtClean="0"/>
              <a:t>Основні</a:t>
            </a:r>
            <a:r>
              <a:rPr lang="ru-RU" sz="3800" dirty="0" smtClean="0"/>
              <a:t> </a:t>
            </a:r>
            <a:r>
              <a:rPr lang="ru-RU" sz="3800" dirty="0" err="1" smtClean="0"/>
              <a:t>формули</a:t>
            </a:r>
            <a:r>
              <a:rPr lang="ru-RU" sz="3800" dirty="0" smtClean="0"/>
              <a:t> для </a:t>
            </a:r>
            <a:r>
              <a:rPr lang="ru-RU" sz="3800" dirty="0" err="1" smtClean="0"/>
              <a:t>гексаедра</a:t>
            </a:r>
            <a:endParaRPr lang="ru-RU" sz="3800" dirty="0" smtClean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3300" smtClean="0"/>
              <a:t>Визначення: </a:t>
            </a:r>
          </a:p>
          <a:p>
            <a:r>
              <a:rPr lang="ru-RU" sz="3300" smtClean="0"/>
              <a:t>а – ребро,</a:t>
            </a:r>
          </a:p>
          <a:p>
            <a:r>
              <a:rPr lang="en-US" sz="3300" smtClean="0"/>
              <a:t>V</a:t>
            </a:r>
            <a:r>
              <a:rPr lang="ru-RU" sz="3300" smtClean="0"/>
              <a:t>-об</a:t>
            </a:r>
            <a:r>
              <a:rPr lang="en-US" sz="3300" smtClean="0"/>
              <a:t>’</a:t>
            </a:r>
            <a:r>
              <a:rPr lang="ru-RU" sz="3300" smtClean="0"/>
              <a:t>эм,</a:t>
            </a:r>
          </a:p>
          <a:p>
            <a:r>
              <a:rPr lang="en-US" sz="3300" smtClean="0"/>
              <a:t>S</a:t>
            </a:r>
            <a:r>
              <a:rPr lang="ru-RU" sz="3300" smtClean="0"/>
              <a:t>-площа бічної поверхні,</a:t>
            </a:r>
          </a:p>
          <a:p>
            <a:r>
              <a:rPr lang="en-US" sz="3300" smtClean="0"/>
              <a:t>R</a:t>
            </a:r>
            <a:r>
              <a:rPr lang="ru-RU" sz="3300" smtClean="0"/>
              <a:t>-радіус описаної сфери,</a:t>
            </a:r>
          </a:p>
          <a:p>
            <a:r>
              <a:rPr lang="en-US" sz="3300" smtClean="0"/>
              <a:t>r</a:t>
            </a:r>
            <a:r>
              <a:rPr lang="ru-RU" sz="3300" smtClean="0"/>
              <a:t>- радіус вписаної сфери,</a:t>
            </a:r>
            <a:endParaRPr lang="en-US" sz="3300" smtClean="0"/>
          </a:p>
          <a:p>
            <a:r>
              <a:rPr lang="en-US" sz="3300" smtClean="0"/>
              <a:t> H- </a:t>
            </a:r>
            <a:r>
              <a:rPr lang="ru-RU" sz="3300" smtClean="0"/>
              <a:t>висота</a:t>
            </a:r>
            <a:r>
              <a:rPr lang="en-US" sz="3300" smtClean="0"/>
              <a:t>.</a:t>
            </a:r>
          </a:p>
          <a:p>
            <a:endParaRPr lang="ru-RU" sz="2000" smtClean="0"/>
          </a:p>
        </p:txBody>
      </p:sp>
      <p:sp>
        <p:nvSpPr>
          <p:cNvPr id="1033" name="Rectangle 4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4277" name="Object 5"/>
          <p:cNvGraphicFramePr>
            <a:graphicFrameLocks noChangeAspect="1"/>
          </p:cNvGraphicFramePr>
          <p:nvPr/>
        </p:nvGraphicFramePr>
        <p:xfrm>
          <a:off x="5292725" y="2205038"/>
          <a:ext cx="1368425" cy="611187"/>
        </p:xfrm>
        <a:graphic>
          <a:graphicData uri="http://schemas.openxmlformats.org/presentationml/2006/ole">
            <p:oleObj spid="_x0000_s1026" name="Equation" r:id="rId3" imgW="444307" imgH="203112" progId="Equation.3">
              <p:embed/>
            </p:oleObj>
          </a:graphicData>
        </a:graphic>
      </p:graphicFrame>
      <p:sp>
        <p:nvSpPr>
          <p:cNvPr id="1034" name="Rectangle 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4279" name="Object 7"/>
          <p:cNvGraphicFramePr>
            <a:graphicFrameLocks noChangeAspect="1"/>
          </p:cNvGraphicFramePr>
          <p:nvPr/>
        </p:nvGraphicFramePr>
        <p:xfrm>
          <a:off x="5724525" y="4365625"/>
          <a:ext cx="1584325" cy="633413"/>
        </p:xfrm>
        <a:graphic>
          <a:graphicData uri="http://schemas.openxmlformats.org/presentationml/2006/ole">
            <p:oleObj spid="_x0000_s1027" name="Equation" r:id="rId4" imgW="571252" imgH="228501" progId="Equation.3">
              <p:embed/>
            </p:oleObj>
          </a:graphicData>
        </a:graphic>
      </p:graphicFrame>
      <p:sp>
        <p:nvSpPr>
          <p:cNvPr id="1035" name="Rectangle 8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4281" name="Object 9"/>
          <p:cNvGraphicFramePr>
            <a:graphicFrameLocks noChangeAspect="1"/>
          </p:cNvGraphicFramePr>
          <p:nvPr/>
        </p:nvGraphicFramePr>
        <p:xfrm>
          <a:off x="7308850" y="2924175"/>
          <a:ext cx="1512888" cy="1047750"/>
        </p:xfrm>
        <a:graphic>
          <a:graphicData uri="http://schemas.openxmlformats.org/presentationml/2006/ole">
            <p:oleObj spid="_x0000_s1028" name="Equation" r:id="rId5" imgW="622030" imgH="431613" progId="Equation.3">
              <p:embed/>
            </p:oleObj>
          </a:graphicData>
        </a:graphic>
      </p:graphicFrame>
      <p:sp>
        <p:nvSpPr>
          <p:cNvPr id="1036" name="Rectangle 10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4283" name="Object 11"/>
          <p:cNvGraphicFramePr>
            <a:graphicFrameLocks noChangeAspect="1"/>
          </p:cNvGraphicFramePr>
          <p:nvPr/>
        </p:nvGraphicFramePr>
        <p:xfrm>
          <a:off x="4427538" y="5229225"/>
          <a:ext cx="1084262" cy="1111250"/>
        </p:xfrm>
        <a:graphic>
          <a:graphicData uri="http://schemas.openxmlformats.org/presentationml/2006/ole">
            <p:oleObj spid="_x0000_s1029" name="Формула" r:id="rId6" imgW="380880" imgH="393480" progId="Equation.3">
              <p:embed/>
            </p:oleObj>
          </a:graphicData>
        </a:graphic>
      </p:graphicFrame>
      <p:sp>
        <p:nvSpPr>
          <p:cNvPr id="1037" name="Rectangle 12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4285" name="Object 13"/>
          <p:cNvGraphicFramePr>
            <a:graphicFrameLocks noChangeAspect="1"/>
          </p:cNvGraphicFramePr>
          <p:nvPr/>
        </p:nvGraphicFramePr>
        <p:xfrm>
          <a:off x="7164388" y="5661025"/>
          <a:ext cx="1296987" cy="547688"/>
        </p:xfrm>
        <a:graphic>
          <a:graphicData uri="http://schemas.openxmlformats.org/presentationml/2006/ole">
            <p:oleObj spid="_x0000_s1030" name="Equation" r:id="rId7" imgW="431425" imgH="177646" progId="Equation.3">
              <p:embed/>
            </p:oleObj>
          </a:graphicData>
        </a:graphic>
      </p:graphicFrame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4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4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500188"/>
          </a:xfr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6000" dirty="0" err="1" smtClean="0">
                <a:solidFill>
                  <a:srgbClr val="FFFF00"/>
                </a:solidFill>
              </a:rPr>
              <a:t>Тетраедр</a:t>
            </a:r>
            <a:endParaRPr lang="ru-RU" sz="6000" dirty="0" smtClean="0">
              <a:solidFill>
                <a:srgbClr val="FFFF00"/>
              </a:solidFill>
            </a:endParaRPr>
          </a:p>
        </p:txBody>
      </p:sp>
      <p:pic>
        <p:nvPicPr>
          <p:cNvPr id="50184" name="Picture 8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2500313"/>
            <a:ext cx="3571875" cy="4357687"/>
          </a:xfrm>
        </p:spPr>
      </p:pic>
      <p:sp>
        <p:nvSpPr>
          <p:cNvPr id="5018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929063" y="1700213"/>
            <a:ext cx="5214937" cy="5157787"/>
          </a:xfrm>
        </p:spPr>
        <p:txBody>
          <a:bodyPr>
            <a:noAutofit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700" b="1" i="1" u="sng" dirty="0" err="1" smtClean="0"/>
              <a:t>Тетраедр</a:t>
            </a:r>
            <a:r>
              <a:rPr lang="ru-RU" sz="2700" b="1" i="1" u="sng" dirty="0" smtClean="0"/>
              <a:t> </a:t>
            </a:r>
            <a:r>
              <a:rPr lang="ru-RU" sz="2700" b="1" i="1" u="sng" dirty="0" err="1" smtClean="0"/>
              <a:t>складений</a:t>
            </a:r>
            <a:r>
              <a:rPr lang="ru-RU" sz="2700" b="1" dirty="0" smtClean="0"/>
              <a:t>  </a:t>
            </a:r>
            <a:r>
              <a:rPr lang="ru-RU" sz="2700" b="1" dirty="0" err="1" smtClean="0"/>
              <a:t>з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чотирьох</a:t>
            </a:r>
            <a:r>
              <a:rPr lang="ru-RU" sz="2700" b="1" dirty="0" smtClean="0"/>
              <a:t>  </a:t>
            </a:r>
            <a:r>
              <a:rPr lang="ru-RU" sz="2700" b="1" dirty="0" err="1" smtClean="0"/>
              <a:t>рівносторонніх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трикутників</a:t>
            </a:r>
            <a:r>
              <a:rPr lang="ru-RU" sz="2700" b="1" dirty="0" smtClean="0"/>
              <a:t>.</a:t>
            </a:r>
            <a:endParaRPr lang="en-US" sz="2700" b="1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700" b="1" dirty="0" smtClean="0"/>
              <a:t> </a:t>
            </a:r>
            <a:r>
              <a:rPr lang="ru-RU" sz="2700" b="1" dirty="0" err="1" smtClean="0"/>
              <a:t>Кожна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йго</a:t>
            </a:r>
            <a:r>
              <a:rPr lang="ru-RU" sz="2700" b="1" dirty="0" smtClean="0"/>
              <a:t> вершина </a:t>
            </a:r>
            <a:r>
              <a:rPr lang="ru-RU" sz="2700" b="1" dirty="0" err="1" smtClean="0"/>
              <a:t>являеться</a:t>
            </a:r>
            <a:r>
              <a:rPr lang="ru-RU" sz="2700" b="1" dirty="0" smtClean="0"/>
              <a:t> вершиною </a:t>
            </a:r>
            <a:r>
              <a:rPr lang="ru-RU" sz="2700" b="1" dirty="0" err="1" smtClean="0"/>
              <a:t>трьох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трикутників</a:t>
            </a:r>
            <a:r>
              <a:rPr lang="ru-RU" sz="2700" b="1" dirty="0" smtClean="0"/>
              <a:t>. </a:t>
            </a:r>
            <a:endParaRPr lang="en-US" sz="2700" b="1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700" b="1" i="1" u="sng" dirty="0" smtClean="0"/>
              <a:t>Сума плоских </a:t>
            </a:r>
            <a:r>
              <a:rPr lang="ru-RU" sz="2700" b="1" i="1" u="sng" dirty="0" err="1" smtClean="0"/>
              <a:t>кутів</a:t>
            </a:r>
            <a:r>
              <a:rPr lang="ru-RU" sz="2700" b="1" dirty="0" smtClean="0"/>
              <a:t> при </a:t>
            </a:r>
            <a:r>
              <a:rPr lang="ru-RU" sz="2700" b="1" dirty="0" err="1" smtClean="0"/>
              <a:t>кожній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вершині</a:t>
            </a:r>
            <a:r>
              <a:rPr lang="ru-RU" sz="2700" b="1" dirty="0" smtClean="0"/>
              <a:t>  </a:t>
            </a:r>
            <a:r>
              <a:rPr lang="ru-RU" sz="2700" b="1" dirty="0" err="1" smtClean="0"/>
              <a:t>дорівнює</a:t>
            </a:r>
            <a:r>
              <a:rPr lang="ru-RU" sz="2700" b="1" dirty="0" smtClean="0"/>
              <a:t> 180 </a:t>
            </a:r>
            <a:r>
              <a:rPr lang="ru-RU" sz="2700" b="1" dirty="0" err="1" smtClean="0"/>
              <a:t>градусів</a:t>
            </a:r>
            <a:r>
              <a:rPr lang="ru-RU" sz="2700" b="1" dirty="0" smtClean="0"/>
              <a:t>. </a:t>
            </a:r>
            <a:endParaRPr lang="en-US" sz="2700" b="1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700" b="1" dirty="0" smtClean="0"/>
              <a:t>Таким чином, </a:t>
            </a:r>
            <a:r>
              <a:rPr lang="ru-RU" sz="2700" b="1" i="1" u="sng" dirty="0" err="1" smtClean="0"/>
              <a:t>тетраедр</a:t>
            </a:r>
            <a:r>
              <a:rPr lang="ru-RU" sz="2700" b="1" i="1" u="sng" dirty="0" smtClean="0"/>
              <a:t> </a:t>
            </a:r>
            <a:r>
              <a:rPr lang="ru-RU" sz="2700" b="1" i="1" u="sng" dirty="0" err="1" smtClean="0"/>
              <a:t>має</a:t>
            </a:r>
            <a:r>
              <a:rPr lang="ru-RU" sz="2700" b="1" i="1" u="sng" dirty="0" smtClean="0"/>
              <a:t> 4 </a:t>
            </a:r>
            <a:r>
              <a:rPr lang="ru-RU" sz="2700" b="1" i="1" u="sng" dirty="0" err="1" smtClean="0"/>
              <a:t>грані</a:t>
            </a:r>
            <a:r>
              <a:rPr lang="ru-RU" sz="2700" b="1" i="1" u="sng" dirty="0" smtClean="0"/>
              <a:t>, 4 </a:t>
            </a:r>
            <a:r>
              <a:rPr lang="ru-RU" sz="2700" b="1" i="1" u="sng" dirty="0" err="1" smtClean="0"/>
              <a:t>вершини</a:t>
            </a:r>
            <a:r>
              <a:rPr lang="ru-RU" sz="2700" b="1" i="1" u="sng" dirty="0" smtClean="0"/>
              <a:t> </a:t>
            </a:r>
            <a:r>
              <a:rPr lang="ru-RU" sz="2700" b="1" i="1" u="sng" dirty="0" err="1" smtClean="0"/>
              <a:t>і</a:t>
            </a:r>
            <a:r>
              <a:rPr lang="ru-RU" sz="2700" b="1" i="1" u="sng" dirty="0" smtClean="0"/>
              <a:t> 6 ребер.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50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50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50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50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28750"/>
          </a:xfr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800" dirty="0" err="1" smtClean="0">
                <a:solidFill>
                  <a:srgbClr val="FF0000"/>
                </a:solidFill>
              </a:rPr>
              <a:t>Основні</a:t>
            </a:r>
            <a:r>
              <a:rPr lang="ru-RU" sz="3800" dirty="0" smtClean="0">
                <a:solidFill>
                  <a:srgbClr val="FF0000"/>
                </a:solidFill>
              </a:rPr>
              <a:t> </a:t>
            </a:r>
            <a:r>
              <a:rPr lang="ru-RU" sz="3800" dirty="0" err="1" smtClean="0">
                <a:solidFill>
                  <a:srgbClr val="FF0000"/>
                </a:solidFill>
              </a:rPr>
              <a:t>формули</a:t>
            </a:r>
            <a:r>
              <a:rPr lang="ru-RU" sz="3800" dirty="0" smtClean="0">
                <a:solidFill>
                  <a:srgbClr val="FF0000"/>
                </a:solidFill>
              </a:rPr>
              <a:t> для </a:t>
            </a:r>
            <a:r>
              <a:rPr lang="ru-RU" sz="3800" dirty="0" err="1" smtClean="0">
                <a:solidFill>
                  <a:srgbClr val="FF0000"/>
                </a:solidFill>
              </a:rPr>
              <a:t>тетраедра</a:t>
            </a:r>
            <a:endParaRPr lang="ru-RU" sz="3800" dirty="0" smtClean="0">
              <a:solidFill>
                <a:srgbClr val="FF0000"/>
              </a:solidFill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0" y="1628775"/>
            <a:ext cx="8929688" cy="52292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ru-RU" sz="2000" smtClean="0"/>
          </a:p>
          <a:p>
            <a:pPr>
              <a:buFont typeface="Wingdings" pitchFamily="2" charset="2"/>
              <a:buNone/>
            </a:pPr>
            <a:r>
              <a:rPr lang="ru-RU" sz="3100" smtClean="0"/>
              <a:t>Визначення: </a:t>
            </a:r>
          </a:p>
          <a:p>
            <a:r>
              <a:rPr lang="ru-RU" sz="3100" smtClean="0"/>
              <a:t> а – ребро,</a:t>
            </a:r>
          </a:p>
          <a:p>
            <a:r>
              <a:rPr lang="ru-RU" sz="3100" smtClean="0"/>
              <a:t> </a:t>
            </a:r>
            <a:r>
              <a:rPr lang="en-US" sz="3100" smtClean="0"/>
              <a:t>V</a:t>
            </a:r>
            <a:r>
              <a:rPr lang="ru-RU" sz="3100" smtClean="0"/>
              <a:t>-об</a:t>
            </a:r>
            <a:r>
              <a:rPr lang="en-US" sz="3100" smtClean="0"/>
              <a:t>’</a:t>
            </a:r>
            <a:r>
              <a:rPr lang="uk-UA" sz="3100" smtClean="0"/>
              <a:t>єм</a:t>
            </a:r>
            <a:r>
              <a:rPr lang="ru-RU" sz="3100" smtClean="0"/>
              <a:t>,</a:t>
            </a:r>
          </a:p>
          <a:p>
            <a:r>
              <a:rPr lang="ru-RU" sz="3100" smtClean="0"/>
              <a:t> </a:t>
            </a:r>
            <a:r>
              <a:rPr lang="en-US" sz="3100" smtClean="0"/>
              <a:t>S</a:t>
            </a:r>
            <a:r>
              <a:rPr lang="ru-RU" sz="3100" smtClean="0"/>
              <a:t>-площа  бічної поверхні,</a:t>
            </a:r>
          </a:p>
          <a:p>
            <a:r>
              <a:rPr lang="ru-RU" sz="3100" smtClean="0"/>
              <a:t> </a:t>
            </a:r>
            <a:r>
              <a:rPr lang="en-US" sz="3100" smtClean="0"/>
              <a:t>R</a:t>
            </a:r>
            <a:r>
              <a:rPr lang="ru-RU" sz="3100" smtClean="0"/>
              <a:t>-радіус описанної сфери,</a:t>
            </a:r>
          </a:p>
          <a:p>
            <a:r>
              <a:rPr lang="ru-RU" sz="3100" smtClean="0"/>
              <a:t> </a:t>
            </a:r>
            <a:r>
              <a:rPr lang="en-US" sz="3100" smtClean="0"/>
              <a:t>r</a:t>
            </a:r>
            <a:r>
              <a:rPr lang="ru-RU" sz="3100" smtClean="0"/>
              <a:t>- радіус вписанної сфери,</a:t>
            </a:r>
            <a:endParaRPr lang="en-US" sz="3100" smtClean="0"/>
          </a:p>
          <a:p>
            <a:r>
              <a:rPr lang="ru-RU" sz="3100" smtClean="0"/>
              <a:t> </a:t>
            </a:r>
            <a:r>
              <a:rPr lang="en-US" sz="3100" smtClean="0"/>
              <a:t>H- </a:t>
            </a:r>
            <a:r>
              <a:rPr lang="ru-RU" sz="3100" smtClean="0"/>
              <a:t>висота</a:t>
            </a:r>
            <a:r>
              <a:rPr lang="en-US" sz="3100" smtClean="0"/>
              <a:t>.</a:t>
            </a:r>
          </a:p>
          <a:p>
            <a:endParaRPr lang="ru-RU" sz="3100" smtClean="0"/>
          </a:p>
        </p:txBody>
      </p:sp>
      <p:sp>
        <p:nvSpPr>
          <p:cNvPr id="2056" name="Rectangle 4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7589" name="Object 5"/>
          <p:cNvGraphicFramePr>
            <a:graphicFrameLocks noChangeAspect="1"/>
          </p:cNvGraphicFramePr>
          <p:nvPr/>
        </p:nvGraphicFramePr>
        <p:xfrm>
          <a:off x="6804025" y="2133600"/>
          <a:ext cx="1584325" cy="1096963"/>
        </p:xfrm>
        <a:graphic>
          <a:graphicData uri="http://schemas.openxmlformats.org/presentationml/2006/ole">
            <p:oleObj spid="_x0000_s2050" name="Equation" r:id="rId3" imgW="672808" imgH="431613" progId="Equation.3">
              <p:embed/>
            </p:oleObj>
          </a:graphicData>
        </a:graphic>
      </p:graphicFrame>
      <p:sp>
        <p:nvSpPr>
          <p:cNvPr id="2057" name="Rectangle 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8" name="Rectangle 8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7593" name="Object 9"/>
          <p:cNvGraphicFramePr>
            <a:graphicFrameLocks noChangeAspect="1"/>
          </p:cNvGraphicFramePr>
          <p:nvPr/>
        </p:nvGraphicFramePr>
        <p:xfrm>
          <a:off x="5076825" y="3573463"/>
          <a:ext cx="1439863" cy="1012825"/>
        </p:xfrm>
        <a:graphic>
          <a:graphicData uri="http://schemas.openxmlformats.org/presentationml/2006/ole">
            <p:oleObj spid="_x0000_s2051" name="Equation" r:id="rId4" imgW="609336" imgH="431613" progId="Equation.3">
              <p:embed/>
            </p:oleObj>
          </a:graphicData>
        </a:graphic>
      </p:graphicFrame>
      <p:sp>
        <p:nvSpPr>
          <p:cNvPr id="2059" name="Rectangle 10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7595" name="Object 11"/>
          <p:cNvGraphicFramePr>
            <a:graphicFrameLocks noChangeAspect="1"/>
          </p:cNvGraphicFramePr>
          <p:nvPr/>
        </p:nvGraphicFramePr>
        <p:xfrm>
          <a:off x="7308850" y="4652963"/>
          <a:ext cx="1511300" cy="1133475"/>
        </p:xfrm>
        <a:graphic>
          <a:graphicData uri="http://schemas.openxmlformats.org/presentationml/2006/ole">
            <p:oleObj spid="_x0000_s2052" name="Equation" r:id="rId5" imgW="571252" imgH="431613" progId="Equation.3">
              <p:embed/>
            </p:oleObj>
          </a:graphicData>
        </a:graphic>
      </p:graphicFrame>
      <p:sp>
        <p:nvSpPr>
          <p:cNvPr id="2060" name="Rectangle 13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7596" name="Object 12"/>
          <p:cNvGraphicFramePr>
            <a:graphicFrameLocks noChangeAspect="1"/>
          </p:cNvGraphicFramePr>
          <p:nvPr/>
        </p:nvGraphicFramePr>
        <p:xfrm>
          <a:off x="4716463" y="5734050"/>
          <a:ext cx="1655762" cy="584200"/>
        </p:xfrm>
        <a:graphic>
          <a:graphicData uri="http://schemas.openxmlformats.org/presentationml/2006/ole">
            <p:oleObj spid="_x0000_s2053" name="Equation" r:id="rId6" imgW="647700" imgH="228600" progId="Equation.3">
              <p:embed/>
            </p:oleObj>
          </a:graphicData>
        </a:graphic>
      </p:graphicFrame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7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67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67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67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gradFill rotWithShape="1">
            <a:gsLst>
              <a:gs pos="0">
                <a:srgbClr val="81E5E5"/>
              </a:gs>
              <a:gs pos="50000">
                <a:schemeClr val="bg1"/>
              </a:gs>
              <a:gs pos="100000">
                <a:srgbClr val="81E5E5"/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err="1" smtClean="0">
                <a:solidFill>
                  <a:srgbClr val="787BEE"/>
                </a:solidFill>
              </a:rPr>
              <a:t>Додекаедр</a:t>
            </a:r>
            <a:endParaRPr lang="ru-RU" dirty="0" smtClean="0">
              <a:solidFill>
                <a:srgbClr val="787BEE"/>
              </a:solidFill>
            </a:endParaRPr>
          </a:p>
        </p:txBody>
      </p:sp>
      <p:pic>
        <p:nvPicPr>
          <p:cNvPr id="13319" name="Picture 7" descr="d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785938"/>
            <a:ext cx="3784600" cy="5072062"/>
          </a:xfrm>
        </p:spPr>
      </p:pic>
      <p:sp>
        <p:nvSpPr>
          <p:cNvPr id="1331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922713" y="1357313"/>
            <a:ext cx="5221287" cy="5500687"/>
          </a:xfrm>
        </p:spPr>
        <p:txBody>
          <a:bodyPr>
            <a:normAutofit/>
          </a:bodyPr>
          <a:lstStyle/>
          <a:p>
            <a:pPr marL="548640" indent="-411480" fontAlgn="auto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dirty="0" err="1" smtClean="0"/>
              <a:t>Додекаедр</a:t>
            </a:r>
            <a:r>
              <a:rPr lang="ru-RU" b="1" dirty="0" smtClean="0"/>
              <a:t> </a:t>
            </a:r>
            <a:r>
              <a:rPr lang="ru-RU" b="1" dirty="0" err="1" smtClean="0"/>
              <a:t>складається</a:t>
            </a:r>
            <a:r>
              <a:rPr lang="ru-RU" b="1" dirty="0" smtClean="0"/>
              <a:t> 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дванадцяти</a:t>
            </a:r>
            <a:r>
              <a:rPr lang="ru-RU" b="1" dirty="0" smtClean="0"/>
              <a:t> </a:t>
            </a:r>
            <a:r>
              <a:rPr lang="ru-RU" b="1" dirty="0" err="1" smtClean="0"/>
              <a:t>рівносторонніх</a:t>
            </a:r>
            <a:r>
              <a:rPr lang="ru-RU" b="1" dirty="0" smtClean="0"/>
              <a:t> </a:t>
            </a:r>
            <a:r>
              <a:rPr lang="ru-RU" b="1" dirty="0" err="1" smtClean="0"/>
              <a:t>пятикутників</a:t>
            </a:r>
            <a:r>
              <a:rPr lang="ru-RU" b="1" dirty="0" smtClean="0"/>
              <a:t>.</a:t>
            </a:r>
          </a:p>
          <a:p>
            <a:pPr marL="548640" indent="-411480" fontAlgn="auto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dirty="0" smtClean="0"/>
              <a:t> </a:t>
            </a:r>
            <a:r>
              <a:rPr lang="ru-RU" b="1" dirty="0" err="1" smtClean="0"/>
              <a:t>Кожна</a:t>
            </a:r>
            <a:r>
              <a:rPr lang="ru-RU" b="1" dirty="0" smtClean="0"/>
              <a:t>  </a:t>
            </a:r>
            <a:r>
              <a:rPr lang="ru-RU" b="1" dirty="0" err="1" smtClean="0"/>
              <a:t>його</a:t>
            </a:r>
            <a:r>
              <a:rPr lang="ru-RU" b="1" dirty="0" smtClean="0"/>
              <a:t> вершина </a:t>
            </a:r>
            <a:r>
              <a:rPr lang="ru-RU" b="1" dirty="0" err="1" smtClean="0"/>
              <a:t>є</a:t>
            </a:r>
            <a:r>
              <a:rPr lang="ru-RU" b="1" dirty="0" smtClean="0"/>
              <a:t> вершиною </a:t>
            </a:r>
            <a:r>
              <a:rPr lang="ru-RU" b="1" dirty="0" err="1" smtClean="0"/>
              <a:t>трьох</a:t>
            </a:r>
            <a:r>
              <a:rPr lang="ru-RU" b="1" dirty="0" smtClean="0"/>
              <a:t> </a:t>
            </a:r>
            <a:r>
              <a:rPr lang="ru-RU" b="1" dirty="0" err="1" smtClean="0"/>
              <a:t>пятикутників</a:t>
            </a:r>
            <a:r>
              <a:rPr lang="ru-RU" b="1" dirty="0" smtClean="0"/>
              <a:t>. </a:t>
            </a:r>
          </a:p>
          <a:p>
            <a:pPr marL="548640" indent="-411480" fontAlgn="auto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dirty="0" smtClean="0"/>
              <a:t>Сума плоских </a:t>
            </a:r>
            <a:r>
              <a:rPr lang="ru-RU" b="1" dirty="0" err="1" smtClean="0"/>
              <a:t>кутів</a:t>
            </a:r>
            <a:r>
              <a:rPr lang="ru-RU" b="1" dirty="0" smtClean="0"/>
              <a:t> при </a:t>
            </a:r>
            <a:r>
              <a:rPr lang="ru-RU" b="1" dirty="0" err="1" smtClean="0"/>
              <a:t>кожній</a:t>
            </a:r>
            <a:r>
              <a:rPr lang="ru-RU" b="1" dirty="0" smtClean="0"/>
              <a:t> </a:t>
            </a:r>
            <a:r>
              <a:rPr lang="ru-RU" b="1" dirty="0" err="1" smtClean="0"/>
              <a:t>вершині</a:t>
            </a:r>
            <a:r>
              <a:rPr lang="ru-RU" b="1" dirty="0" smtClean="0"/>
              <a:t> </a:t>
            </a:r>
            <a:r>
              <a:rPr lang="ru-RU" b="1" dirty="0" err="1" smtClean="0"/>
              <a:t>дорівнює</a:t>
            </a:r>
            <a:r>
              <a:rPr lang="ru-RU" b="1" dirty="0" smtClean="0"/>
              <a:t> 324 </a:t>
            </a:r>
            <a:r>
              <a:rPr lang="ru-RU" b="1" dirty="0" err="1" smtClean="0"/>
              <a:t>градусів</a:t>
            </a:r>
            <a:r>
              <a:rPr lang="ru-RU" b="1" dirty="0" smtClean="0"/>
              <a:t>. </a:t>
            </a:r>
          </a:p>
          <a:p>
            <a:pPr marL="548640" indent="-411480" fontAlgn="auto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dirty="0" smtClean="0"/>
              <a:t>Таким чином, </a:t>
            </a:r>
            <a:r>
              <a:rPr lang="ru-RU" b="1" dirty="0" err="1" smtClean="0"/>
              <a:t>додекаедр</a:t>
            </a:r>
            <a:r>
              <a:rPr lang="ru-RU" b="1" dirty="0" smtClean="0"/>
              <a:t> </a:t>
            </a:r>
            <a:r>
              <a:rPr lang="ru-RU" b="1" dirty="0" err="1" smtClean="0"/>
              <a:t>має</a:t>
            </a:r>
            <a:r>
              <a:rPr lang="ru-RU" b="1" dirty="0" smtClean="0"/>
              <a:t> 12 граней, 20 вершин </a:t>
            </a:r>
            <a:r>
              <a:rPr lang="ru-RU" b="1" dirty="0" err="1" smtClean="0"/>
              <a:t>і</a:t>
            </a:r>
            <a:r>
              <a:rPr lang="ru-RU" b="1" dirty="0" smtClean="0"/>
              <a:t> 30 ребер</a:t>
            </a:r>
            <a:r>
              <a:rPr lang="ru-RU" sz="2400" b="1" dirty="0" smtClean="0"/>
              <a:t>. 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3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33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800" dirty="0" err="1" smtClean="0"/>
              <a:t>Основні</a:t>
            </a:r>
            <a:r>
              <a:rPr lang="ru-RU" sz="3800" dirty="0" smtClean="0"/>
              <a:t> </a:t>
            </a:r>
            <a:r>
              <a:rPr lang="ru-RU" sz="3800" dirty="0" err="1" smtClean="0"/>
              <a:t>формули</a:t>
            </a:r>
            <a:r>
              <a:rPr lang="ru-RU" sz="3800" dirty="0" smtClean="0"/>
              <a:t> для </a:t>
            </a:r>
            <a:r>
              <a:rPr lang="ru-RU" sz="3800" dirty="0" err="1" smtClean="0"/>
              <a:t>додекаедра</a:t>
            </a:r>
            <a:endParaRPr lang="ru-RU" sz="3800" dirty="0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0" y="1500188"/>
            <a:ext cx="8686800" cy="48085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3200" smtClean="0"/>
              <a:t>Визначення: </a:t>
            </a:r>
          </a:p>
          <a:p>
            <a:r>
              <a:rPr lang="ru-RU" sz="3200" smtClean="0"/>
              <a:t> а – ребро,</a:t>
            </a:r>
          </a:p>
          <a:p>
            <a:r>
              <a:rPr lang="ru-RU" sz="3200" smtClean="0"/>
              <a:t> </a:t>
            </a:r>
            <a:r>
              <a:rPr lang="en-US" sz="3200" smtClean="0"/>
              <a:t>V</a:t>
            </a:r>
            <a:r>
              <a:rPr lang="ru-RU" sz="3200" smtClean="0"/>
              <a:t>-об</a:t>
            </a:r>
            <a:r>
              <a:rPr lang="en-US" sz="3200" smtClean="0"/>
              <a:t>’</a:t>
            </a:r>
            <a:r>
              <a:rPr lang="uk-UA" sz="3200" smtClean="0"/>
              <a:t>є</a:t>
            </a:r>
            <a:r>
              <a:rPr lang="ru-RU" sz="3200" smtClean="0"/>
              <a:t>м,</a:t>
            </a:r>
          </a:p>
          <a:p>
            <a:r>
              <a:rPr lang="ru-RU" sz="3200" smtClean="0"/>
              <a:t> </a:t>
            </a:r>
            <a:r>
              <a:rPr lang="en-US" sz="3200" smtClean="0"/>
              <a:t>S</a:t>
            </a:r>
            <a:r>
              <a:rPr lang="ru-RU" sz="3200" smtClean="0"/>
              <a:t>-площа бічної поверхні,</a:t>
            </a:r>
          </a:p>
          <a:p>
            <a:r>
              <a:rPr lang="ru-RU" sz="3200" smtClean="0"/>
              <a:t> </a:t>
            </a:r>
            <a:r>
              <a:rPr lang="en-US" sz="3200" smtClean="0"/>
              <a:t>R</a:t>
            </a:r>
            <a:r>
              <a:rPr lang="ru-RU" sz="3200" smtClean="0"/>
              <a:t>-радіус описаної сфери,</a:t>
            </a:r>
          </a:p>
          <a:p>
            <a:r>
              <a:rPr lang="ru-RU" sz="3200" smtClean="0"/>
              <a:t> </a:t>
            </a:r>
            <a:r>
              <a:rPr lang="en-US" sz="3200" smtClean="0"/>
              <a:t>r</a:t>
            </a:r>
            <a:r>
              <a:rPr lang="ru-RU" sz="3200" smtClean="0"/>
              <a:t>- радіус вписаної сфери,</a:t>
            </a:r>
            <a:endParaRPr lang="en-US" sz="3200" smtClean="0"/>
          </a:p>
          <a:p>
            <a:r>
              <a:rPr lang="ru-RU" sz="3200" smtClean="0"/>
              <a:t> </a:t>
            </a:r>
            <a:r>
              <a:rPr lang="en-US" sz="3200" smtClean="0"/>
              <a:t>H- </a:t>
            </a:r>
            <a:r>
              <a:rPr lang="ru-RU" sz="3200" smtClean="0"/>
              <a:t>висота</a:t>
            </a:r>
            <a:r>
              <a:rPr lang="en-US" sz="3200" smtClean="0"/>
              <a:t>.</a:t>
            </a:r>
          </a:p>
          <a:p>
            <a:pPr>
              <a:buFont typeface="Wingdings 2" pitchFamily="18" charset="2"/>
              <a:buNone/>
            </a:pPr>
            <a:endParaRPr lang="ru-RU" smtClean="0"/>
          </a:p>
        </p:txBody>
      </p:sp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0" y="2243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7349" name="Object 5"/>
          <p:cNvGraphicFramePr>
            <a:graphicFrameLocks noChangeAspect="1"/>
          </p:cNvGraphicFramePr>
          <p:nvPr/>
        </p:nvGraphicFramePr>
        <p:xfrm>
          <a:off x="5292725" y="2133600"/>
          <a:ext cx="2801938" cy="3667125"/>
        </p:xfrm>
        <a:graphic>
          <a:graphicData uri="http://schemas.openxmlformats.org/presentationml/2006/ole">
            <p:oleObj spid="_x0000_s3074" name="Equation" r:id="rId3" imgW="1346200" imgH="2374900" progId="Equation.3">
              <p:embed/>
            </p:oleObj>
          </a:graphicData>
        </a:graphic>
      </p:graphicFrame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>
          <a:xfrm>
            <a:off x="239713" y="228600"/>
            <a:ext cx="7970837" cy="7112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	</a:t>
            </a:r>
            <a:r>
              <a:rPr lang="ru-RU" dirty="0" err="1" smtClean="0"/>
              <a:t>Класифікація</a:t>
            </a:r>
            <a:r>
              <a:rPr lang="ru-RU" dirty="0" smtClean="0"/>
              <a:t> </a:t>
            </a:r>
          </a:p>
        </p:txBody>
      </p:sp>
      <p:sp>
        <p:nvSpPr>
          <p:cNvPr id="198661" name="Rectangle 5"/>
          <p:cNvSpPr>
            <a:spLocks noChangeArrowheads="1"/>
          </p:cNvSpPr>
          <p:nvPr/>
        </p:nvSpPr>
        <p:spPr bwMode="auto">
          <a:xfrm>
            <a:off x="2643188" y="1143000"/>
            <a:ext cx="3643312" cy="1285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МНОГОГРАННИКИ</a:t>
            </a:r>
          </a:p>
        </p:txBody>
      </p:sp>
      <p:sp>
        <p:nvSpPr>
          <p:cNvPr id="198665" name="AutoShape 9"/>
          <p:cNvSpPr>
            <a:spLocks noChangeArrowheads="1"/>
          </p:cNvSpPr>
          <p:nvPr/>
        </p:nvSpPr>
        <p:spPr bwMode="auto">
          <a:xfrm>
            <a:off x="1857375" y="4929188"/>
            <a:ext cx="1943100" cy="5048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ПРИЗМА</a:t>
            </a:r>
          </a:p>
        </p:txBody>
      </p:sp>
      <p:sp>
        <p:nvSpPr>
          <p:cNvPr id="198666" name="AutoShape 10"/>
          <p:cNvSpPr>
            <a:spLocks noChangeArrowheads="1"/>
          </p:cNvSpPr>
          <p:nvPr/>
        </p:nvSpPr>
        <p:spPr bwMode="auto">
          <a:xfrm>
            <a:off x="4000500" y="3500438"/>
            <a:ext cx="1655763" cy="5048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ПІРАМІДА</a:t>
            </a:r>
          </a:p>
        </p:txBody>
      </p:sp>
      <p:sp>
        <p:nvSpPr>
          <p:cNvPr id="198667" name="AutoShape 11"/>
          <p:cNvSpPr>
            <a:spLocks noChangeArrowheads="1"/>
          </p:cNvSpPr>
          <p:nvPr/>
        </p:nvSpPr>
        <p:spPr bwMode="auto">
          <a:xfrm>
            <a:off x="5256213" y="4857750"/>
            <a:ext cx="3887787" cy="576263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ПРАВИЛЬНІ МНОГОГРАННИКИ</a:t>
            </a:r>
          </a:p>
        </p:txBody>
      </p:sp>
      <p:sp>
        <p:nvSpPr>
          <p:cNvPr id="21510" name="Line 12"/>
          <p:cNvSpPr>
            <a:spLocks noChangeShapeType="1"/>
          </p:cNvSpPr>
          <p:nvPr/>
        </p:nvSpPr>
        <p:spPr bwMode="auto">
          <a:xfrm flipH="1">
            <a:off x="2832100" y="2500313"/>
            <a:ext cx="1597025" cy="2357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11" name="Line 13"/>
          <p:cNvSpPr>
            <a:spLocks noChangeShapeType="1"/>
          </p:cNvSpPr>
          <p:nvPr/>
        </p:nvSpPr>
        <p:spPr bwMode="auto">
          <a:xfrm>
            <a:off x="4429125" y="2428875"/>
            <a:ext cx="128588" cy="1000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12" name="Line 14"/>
          <p:cNvSpPr>
            <a:spLocks noChangeShapeType="1"/>
          </p:cNvSpPr>
          <p:nvPr/>
        </p:nvSpPr>
        <p:spPr bwMode="auto">
          <a:xfrm>
            <a:off x="4429125" y="2428875"/>
            <a:ext cx="3357563" cy="2357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8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98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8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98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98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1" grpId="0" animBg="1"/>
      <p:bldP spid="198665" grpId="0" animBg="1"/>
      <p:bldP spid="198666" grpId="0" animBg="1"/>
      <p:bldP spid="19866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R="0" algn="ctr"/>
            <a:r>
              <a:rPr lang="ru-RU" sz="4400" smtClean="0"/>
              <a:t>Тест №1</a:t>
            </a:r>
          </a:p>
          <a:p>
            <a:pPr marR="0" algn="l"/>
            <a:r>
              <a:rPr lang="ru-RU" sz="4400" smtClean="0"/>
              <a:t>Геометричне тіло, поверхня якого складається із скінченого числа плоских многокутників називається:</a:t>
            </a:r>
          </a:p>
          <a:p>
            <a:pPr marR="0" algn="l"/>
            <a:r>
              <a:rPr lang="ru-RU" sz="4400" smtClean="0">
                <a:hlinkClick r:id="rId2" action="ppaction://hlinksldjump"/>
              </a:rPr>
              <a:t>А)</a:t>
            </a:r>
            <a:r>
              <a:rPr lang="ru-RU" sz="4400" smtClean="0"/>
              <a:t> чотирикутник</a:t>
            </a:r>
          </a:p>
          <a:p>
            <a:pPr marR="0" algn="l"/>
            <a:r>
              <a:rPr lang="ru-RU" sz="4400" smtClean="0">
                <a:solidFill>
                  <a:srgbClr val="FF0000"/>
                </a:solidFill>
                <a:hlinkClick r:id="rId3" action="ppaction://hlinksldjump"/>
              </a:rPr>
              <a:t>В)</a:t>
            </a:r>
            <a:r>
              <a:rPr lang="ru-RU" sz="4400" smtClean="0">
                <a:solidFill>
                  <a:srgbClr val="FF0000"/>
                </a:solidFill>
              </a:rPr>
              <a:t> </a:t>
            </a:r>
            <a:r>
              <a:rPr lang="ru-RU" sz="4400" smtClean="0"/>
              <a:t>многогранник</a:t>
            </a:r>
          </a:p>
          <a:p>
            <a:pPr marR="0" algn="l"/>
            <a:r>
              <a:rPr lang="ru-RU" sz="4400" smtClean="0">
                <a:hlinkClick r:id="rId2" action="ppaction://hlinksldjump"/>
              </a:rPr>
              <a:t>С)</a:t>
            </a:r>
            <a:r>
              <a:rPr lang="ru-RU" sz="4400" smtClean="0"/>
              <a:t> призма </a:t>
            </a:r>
            <a:endParaRPr lang="uk-UA" sz="4400" smtClean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572250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z="4400" smtClean="0"/>
              <a:t>Тест№2</a:t>
            </a:r>
          </a:p>
          <a:p>
            <a:pPr>
              <a:buFont typeface="Wingdings 2" pitchFamily="18" charset="2"/>
              <a:buNone/>
            </a:pPr>
            <a:r>
              <a:rPr lang="ru-RU" sz="4400" smtClean="0"/>
              <a:t>Частини площин (многокутники), які обмежують многогранник:</a:t>
            </a:r>
          </a:p>
          <a:p>
            <a:pPr>
              <a:buFont typeface="Wingdings 2" pitchFamily="18" charset="2"/>
              <a:buNone/>
            </a:pPr>
            <a:r>
              <a:rPr lang="ru-RU" sz="4400" smtClean="0">
                <a:hlinkClick r:id="rId2" action="ppaction://hlinksldjump"/>
              </a:rPr>
              <a:t>А)</a:t>
            </a:r>
            <a:r>
              <a:rPr lang="ru-RU" sz="4400" smtClean="0"/>
              <a:t> вершина</a:t>
            </a:r>
          </a:p>
          <a:p>
            <a:pPr>
              <a:buFont typeface="Wingdings 2" pitchFamily="18" charset="2"/>
              <a:buNone/>
            </a:pPr>
            <a:r>
              <a:rPr lang="ru-RU" sz="4400" smtClean="0">
                <a:hlinkClick r:id="rId2" action="ppaction://hlinksldjump"/>
              </a:rPr>
              <a:t>В)</a:t>
            </a:r>
            <a:r>
              <a:rPr lang="ru-RU" sz="4400" smtClean="0"/>
              <a:t> діагональ</a:t>
            </a:r>
          </a:p>
          <a:p>
            <a:pPr>
              <a:buFont typeface="Wingdings 2" pitchFamily="18" charset="2"/>
              <a:buNone/>
            </a:pPr>
            <a:r>
              <a:rPr lang="ru-RU" sz="4400" smtClean="0">
                <a:hlinkClick r:id="rId2" action="ppaction://hlinksldjump"/>
              </a:rPr>
              <a:t>С)</a:t>
            </a:r>
            <a:r>
              <a:rPr lang="ru-RU" sz="4400" smtClean="0"/>
              <a:t> ребра</a:t>
            </a:r>
          </a:p>
          <a:p>
            <a:pPr>
              <a:buFont typeface="Wingdings 2" pitchFamily="18" charset="2"/>
              <a:buNone/>
            </a:pPr>
            <a:r>
              <a:rPr lang="ru-RU" sz="4400" smtClean="0">
                <a:solidFill>
                  <a:srgbClr val="FF0000"/>
                </a:solidFill>
                <a:hlinkClick r:id="rId3" action="ppaction://hlinksldjump"/>
              </a:rPr>
              <a:t>Д)</a:t>
            </a:r>
            <a:r>
              <a:rPr lang="ru-RU" sz="4400" smtClean="0">
                <a:solidFill>
                  <a:srgbClr val="FF0000"/>
                </a:solidFill>
              </a:rPr>
              <a:t> </a:t>
            </a:r>
            <a:r>
              <a:rPr lang="ru-RU" sz="4400" smtClean="0"/>
              <a:t>грань</a:t>
            </a:r>
            <a:endParaRPr lang="uk-UA" sz="4400" smtClean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1928813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dirty="0" smtClean="0"/>
              <a:t>Тест№3</a:t>
            </a:r>
            <a:br>
              <a:rPr lang="uk-UA" dirty="0" smtClean="0"/>
            </a:br>
            <a:r>
              <a:rPr lang="uk-UA" sz="4000" dirty="0" smtClean="0"/>
              <a:t>Виберіть ознаку, яка не відноситься до випуклих многогранників</a:t>
            </a:r>
            <a:endParaRPr lang="uk-UA" sz="4000" dirty="0"/>
          </a:p>
        </p:txBody>
      </p:sp>
      <p:sp>
        <p:nvSpPr>
          <p:cNvPr id="45058" name="Содержимое 2"/>
          <p:cNvSpPr>
            <a:spLocks noGrp="1"/>
          </p:cNvSpPr>
          <p:nvPr>
            <p:ph idx="1"/>
          </p:nvPr>
        </p:nvSpPr>
        <p:spPr>
          <a:xfrm>
            <a:off x="357188" y="2149475"/>
            <a:ext cx="8229600" cy="4708525"/>
          </a:xfrm>
        </p:spPr>
        <p:txBody>
          <a:bodyPr/>
          <a:lstStyle/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ru-RU" smtClean="0">
                <a:hlinkClick r:id="rId2" action="ppaction://hlinksldjump"/>
              </a:rPr>
              <a:t>А)</a:t>
            </a:r>
            <a:r>
              <a:rPr lang="ru-RU" smtClean="0"/>
              <a:t> Многогранник називаеться </a:t>
            </a:r>
            <a:r>
              <a:rPr lang="ru-RU" smtClean="0">
                <a:solidFill>
                  <a:schemeClr val="accent2"/>
                </a:solidFill>
              </a:rPr>
              <a:t>випуклим</a:t>
            </a:r>
            <a:r>
              <a:rPr lang="ru-RU" smtClean="0"/>
              <a:t>, якщо він розташований по одну сторону від площини кожної його грані.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ru-RU" smtClean="0">
                <a:hlinkClick r:id="rId2" action="ppaction://hlinksldjump"/>
              </a:rPr>
              <a:t>В) </a:t>
            </a:r>
            <a:r>
              <a:rPr lang="ru-RU" smtClean="0"/>
              <a:t>Всі грані випуклого многогранника є </a:t>
            </a:r>
            <a:r>
              <a:rPr lang="ru-RU" smtClean="0">
                <a:solidFill>
                  <a:schemeClr val="accent2"/>
                </a:solidFill>
              </a:rPr>
              <a:t>выпуклими многокутниками 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ru-RU" smtClean="0">
                <a:solidFill>
                  <a:srgbClr val="FF0000"/>
                </a:solidFill>
                <a:hlinkClick r:id="rId3" action="ppaction://hlinksldjump"/>
              </a:rPr>
              <a:t>Г) </a:t>
            </a:r>
            <a:r>
              <a:rPr lang="ru-RU" smtClean="0"/>
              <a:t>У випуклому многограннику сума всіх плоских кутів  при кожній  його вершині меньше 180 градусів.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ru-RU" smtClean="0">
                <a:hlinkClick r:id="rId2" action="ppaction://hlinksldjump"/>
              </a:rPr>
              <a:t>Д)</a:t>
            </a:r>
            <a:r>
              <a:rPr lang="ru-RU" smtClean="0"/>
              <a:t> У випуклому многограннику </a:t>
            </a:r>
            <a:r>
              <a:rPr lang="ru-RU" smtClean="0">
                <a:solidFill>
                  <a:schemeClr val="accent2"/>
                </a:solidFill>
              </a:rPr>
              <a:t>сума всіх</a:t>
            </a:r>
            <a:r>
              <a:rPr lang="ru-RU" smtClean="0"/>
              <a:t> </a:t>
            </a:r>
            <a:r>
              <a:rPr lang="ru-RU" smtClean="0">
                <a:solidFill>
                  <a:schemeClr val="accent2"/>
                </a:solidFill>
              </a:rPr>
              <a:t>плоских кутів </a:t>
            </a:r>
            <a:r>
              <a:rPr lang="ru-RU" smtClean="0"/>
              <a:t> при кожній  його вершині меньше 360 градусів.</a:t>
            </a:r>
          </a:p>
          <a:p>
            <a:endParaRPr lang="uk-UA" smtClean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Заголовок 1"/>
          <p:cNvSpPr>
            <a:spLocks noGrp="1"/>
          </p:cNvSpPr>
          <p:nvPr>
            <p:ph type="title"/>
          </p:nvPr>
        </p:nvSpPr>
        <p:spPr>
          <a:xfrm>
            <a:off x="428625" y="142875"/>
            <a:ext cx="8229600" cy="1417638"/>
          </a:xfrm>
        </p:spPr>
        <p:txBody>
          <a:bodyPr/>
          <a:lstStyle/>
          <a:p>
            <a:pPr algn="ctr"/>
            <a:r>
              <a:rPr lang="uk-UA" smtClean="0"/>
              <a:t>Тест№4</a:t>
            </a:r>
            <a:br>
              <a:rPr lang="uk-UA" smtClean="0"/>
            </a:br>
            <a:r>
              <a:rPr lang="uk-UA" sz="4000" smtClean="0"/>
              <a:t>Що називається висотою піраміди?</a:t>
            </a:r>
          </a:p>
        </p:txBody>
      </p:sp>
      <p:sp>
        <p:nvSpPr>
          <p:cNvPr id="46082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uk-UA" sz="3600" smtClean="0">
                <a:hlinkClick r:id="rId2" action="ppaction://hlinksldjump"/>
              </a:rPr>
              <a:t>А)</a:t>
            </a:r>
            <a:r>
              <a:rPr lang="uk-UA" sz="3600" smtClean="0"/>
              <a:t> відрізок, що сполучає  вершину піраміди з  основою</a:t>
            </a:r>
          </a:p>
          <a:p>
            <a:pPr>
              <a:buFont typeface="Wingdings 2" pitchFamily="18" charset="2"/>
              <a:buNone/>
            </a:pPr>
            <a:r>
              <a:rPr lang="uk-UA" sz="3600" smtClean="0">
                <a:hlinkClick r:id="rId2" action="ppaction://hlinksldjump"/>
              </a:rPr>
              <a:t>В)</a:t>
            </a:r>
            <a:r>
              <a:rPr lang="uk-UA" sz="3600" smtClean="0"/>
              <a:t> відрізок, проведений з вершини піраміди до протилежної сторони, який ділить її навпіл</a:t>
            </a:r>
          </a:p>
          <a:p>
            <a:pPr>
              <a:buFont typeface="Wingdings 2" pitchFamily="18" charset="2"/>
              <a:buNone/>
            </a:pPr>
            <a:r>
              <a:rPr lang="uk-UA" sz="3600" smtClean="0">
                <a:solidFill>
                  <a:srgbClr val="FF0000"/>
                </a:solidFill>
                <a:hlinkClick r:id="rId3" action="ppaction://hlinksldjump"/>
              </a:rPr>
              <a:t>С)</a:t>
            </a:r>
            <a:r>
              <a:rPr lang="ru-RU" sz="3600" smtClean="0">
                <a:solidFill>
                  <a:srgbClr val="FF0000"/>
                </a:solidFill>
              </a:rPr>
              <a:t> </a:t>
            </a:r>
            <a:r>
              <a:rPr lang="ru-RU" sz="3600" smtClean="0"/>
              <a:t>перпендикуляр, опущений із вершини піраміди на площину основи.</a:t>
            </a:r>
            <a:endParaRPr lang="uk-UA" sz="3600" smtClean="0"/>
          </a:p>
          <a:p>
            <a:pPr>
              <a:buFont typeface="Wingdings 2" pitchFamily="18" charset="2"/>
              <a:buNone/>
            </a:pPr>
            <a:endParaRPr lang="uk-UA" smtClean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 </a:t>
            </a:r>
          </a:p>
        </p:txBody>
      </p:sp>
      <p:pic>
        <p:nvPicPr>
          <p:cNvPr id="4" name="Picture 4" descr="Ваня3">
            <a:hlinkClick r:id="rId2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143500" y="4071938"/>
            <a:ext cx="2362200" cy="2076450"/>
          </a:xfrm>
        </p:spPr>
      </p:pic>
      <p:pic>
        <p:nvPicPr>
          <p:cNvPr id="5" name="Picture 8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50" y="1500188"/>
            <a:ext cx="1643063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d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60750" y="1500188"/>
            <a:ext cx="211137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09" name="Picture 12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754813" y="1428750"/>
            <a:ext cx="2103437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10" name="Picture 6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436688" y="4429125"/>
            <a:ext cx="2206625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6929438" y="3500438"/>
            <a:ext cx="1943100" cy="5048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гесаедр</a:t>
            </a: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785813" y="0"/>
            <a:ext cx="6858000" cy="142875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Тест№5</a:t>
            </a:r>
          </a:p>
          <a:p>
            <a:pPr algn="ctr"/>
            <a:r>
              <a:rPr lang="ru-RU" sz="2400" b="1"/>
              <a:t>Знайдіть малюнок, який не відповідає назві</a:t>
            </a:r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3643313" y="3500438"/>
            <a:ext cx="1943100" cy="5048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додекаедр</a:t>
            </a:r>
          </a:p>
        </p:txBody>
      </p:sp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142875" y="3429000"/>
            <a:ext cx="1943100" cy="5048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тетраедр</a:t>
            </a:r>
          </a:p>
        </p:txBody>
      </p:sp>
      <p:sp>
        <p:nvSpPr>
          <p:cNvPr id="13" name="AutoShape 9"/>
          <p:cNvSpPr>
            <a:spLocks noChangeArrowheads="1"/>
          </p:cNvSpPr>
          <p:nvPr/>
        </p:nvSpPr>
        <p:spPr bwMode="auto">
          <a:xfrm>
            <a:off x="1714500" y="6072188"/>
            <a:ext cx="1943100" cy="5048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Наклонна призма</a:t>
            </a:r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5357813" y="6072188"/>
            <a:ext cx="1943100" cy="5048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FF0000"/>
                </a:solidFill>
              </a:rPr>
              <a:t>куб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13"/>
            <a:ext cx="8229600" cy="4379912"/>
          </a:xfrm>
        </p:spPr>
        <p:txBody>
          <a:bodyPr>
            <a:normAutofit fontScale="92500" lnSpcReduction="10000"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sz="9600" dirty="0" smtClean="0">
                <a:solidFill>
                  <a:srgbClr val="00FF00"/>
                </a:solidFill>
              </a:rPr>
              <a:t>Молодець</a:t>
            </a:r>
            <a:endParaRPr lang="en-US" sz="9600" dirty="0" smtClean="0">
              <a:solidFill>
                <a:srgbClr val="00FF00"/>
              </a:solidFill>
            </a:endParaRP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 smtClean="0">
              <a:solidFill>
                <a:srgbClr val="FFFF00"/>
              </a:solidFill>
            </a:endParaRP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 smtClean="0">
              <a:solidFill>
                <a:srgbClr val="FFFF00"/>
              </a:solidFill>
            </a:endParaRP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 smtClean="0">
              <a:solidFill>
                <a:srgbClr val="FFFF00"/>
              </a:solidFill>
            </a:endParaRP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 smtClean="0">
              <a:solidFill>
                <a:srgbClr val="FFFF00"/>
              </a:solidFill>
            </a:endParaRP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 smtClean="0">
              <a:solidFill>
                <a:srgbClr val="FFFF00"/>
              </a:solidFill>
            </a:endParaRP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 smtClean="0">
              <a:solidFill>
                <a:srgbClr val="FFFF00"/>
              </a:solidFill>
            </a:endParaRP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solidFill>
                  <a:srgbClr val="FFFF00"/>
                </a:solidFill>
                <a:hlinkClick r:id="rId2" action="ppaction://hlinksldjump"/>
              </a:rPr>
              <a:t>тест№1</a:t>
            </a:r>
            <a:r>
              <a:rPr lang="ru-RU" dirty="0" smtClean="0">
                <a:solidFill>
                  <a:srgbClr val="FFFF00"/>
                </a:solidFill>
              </a:rPr>
              <a:t>  </a:t>
            </a:r>
            <a:r>
              <a:rPr lang="ru-RU" dirty="0" smtClean="0">
                <a:solidFill>
                  <a:srgbClr val="FFFF00"/>
                </a:solidFill>
                <a:hlinkClick r:id="rId3" action="ppaction://hlinksldjump"/>
              </a:rPr>
              <a:t>тест№2</a:t>
            </a:r>
            <a:r>
              <a:rPr lang="ru-RU" dirty="0" smtClean="0">
                <a:solidFill>
                  <a:srgbClr val="FFFF00"/>
                </a:solidFill>
              </a:rPr>
              <a:t>  тест№3  </a:t>
            </a:r>
            <a:r>
              <a:rPr lang="ru-RU" dirty="0" smtClean="0">
                <a:solidFill>
                  <a:srgbClr val="FFFF00"/>
                </a:solidFill>
                <a:hlinkClick r:id="rId4" action="ppaction://hlinksldjump"/>
              </a:rPr>
              <a:t>тест№4</a:t>
            </a:r>
            <a:r>
              <a:rPr lang="ru-RU" dirty="0" smtClean="0">
                <a:solidFill>
                  <a:srgbClr val="FFFF00"/>
                </a:solidFill>
              </a:rPr>
              <a:t>  </a:t>
            </a:r>
            <a:r>
              <a:rPr lang="ru-RU" dirty="0" smtClean="0">
                <a:solidFill>
                  <a:srgbClr val="FFFF00"/>
                </a:solidFill>
                <a:hlinkClick r:id="rId5" action="ppaction://hlinksldjump"/>
              </a:rPr>
              <a:t>тест№5</a:t>
            </a:r>
            <a:endParaRPr lang="uk-UA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push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sz="9600" dirty="0" smtClean="0">
                <a:solidFill>
                  <a:srgbClr val="FF0000"/>
                </a:solidFill>
              </a:rPr>
              <a:t>Невдаха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sz="9600" dirty="0" smtClean="0">
                <a:solidFill>
                  <a:srgbClr val="FF0000"/>
                </a:solidFill>
              </a:rPr>
              <a:t>Спробуй ще !!!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 smtClean="0">
              <a:solidFill>
                <a:srgbClr val="FF0000"/>
              </a:solidFill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 smtClean="0">
              <a:solidFill>
                <a:srgbClr val="FF0000"/>
              </a:solidFill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 smtClean="0">
              <a:solidFill>
                <a:srgbClr val="FF0000"/>
              </a:solidFill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solidFill>
                  <a:srgbClr val="FF0000"/>
                </a:solidFill>
                <a:hlinkClick r:id="rId2" action="ppaction://hlinksldjump"/>
              </a:rPr>
              <a:t>Тест№1</a:t>
            </a:r>
            <a:r>
              <a:rPr lang="ru-RU" dirty="0" smtClean="0">
                <a:solidFill>
                  <a:srgbClr val="FF0000"/>
                </a:solidFill>
              </a:rPr>
              <a:t>  </a:t>
            </a:r>
            <a:r>
              <a:rPr lang="ru-RU" dirty="0" smtClean="0">
                <a:solidFill>
                  <a:srgbClr val="FF0000"/>
                </a:solidFill>
                <a:hlinkClick r:id="rId3" action="ppaction://hlinksldjump"/>
              </a:rPr>
              <a:t>тест№2</a:t>
            </a:r>
            <a:r>
              <a:rPr lang="ru-RU" dirty="0" smtClean="0">
                <a:solidFill>
                  <a:srgbClr val="FF0000"/>
                </a:solidFill>
              </a:rPr>
              <a:t>  тест№3  </a:t>
            </a:r>
            <a:r>
              <a:rPr lang="ru-RU" dirty="0" smtClean="0">
                <a:solidFill>
                  <a:srgbClr val="FF0000"/>
                </a:solidFill>
                <a:hlinkClick r:id="rId4" action="ppaction://hlinksldjump"/>
              </a:rPr>
              <a:t>тест№4</a:t>
            </a:r>
            <a:r>
              <a:rPr lang="ru-RU" dirty="0" smtClean="0">
                <a:solidFill>
                  <a:srgbClr val="FF0000"/>
                </a:solidFill>
              </a:rPr>
              <a:t>  </a:t>
            </a:r>
            <a:r>
              <a:rPr lang="ru-RU" dirty="0" smtClean="0">
                <a:solidFill>
                  <a:srgbClr val="FF0000"/>
                </a:solidFill>
                <a:hlinkClick r:id="rId5" action="ppaction://hlinksldjump"/>
              </a:rPr>
              <a:t>тест№5</a:t>
            </a:r>
            <a:endParaRPr lang="uk-UA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chemeClr val="bg1"/>
              </a:gs>
              <a:gs pos="100000">
                <a:srgbClr val="00FFFF"/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ctr"/>
            <a:r>
              <a:rPr lang="ru-RU" smtClean="0">
                <a:solidFill>
                  <a:schemeClr val="hlink"/>
                </a:solidFill>
              </a:rPr>
              <a:t>Поняття многогранника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214313" y="1214438"/>
            <a:ext cx="8320087" cy="3143250"/>
          </a:xfrm>
        </p:spPr>
        <p:txBody>
          <a:bodyPr>
            <a:normAutofit/>
          </a:bodyPr>
          <a:lstStyle/>
          <a:p>
            <a:pPr marL="548640" indent="-411480" algn="ctr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uk-UA" sz="3200" dirty="0" smtClean="0"/>
              <a:t>Тіло</a:t>
            </a:r>
            <a:r>
              <a:rPr lang="ru-RU" sz="3200" dirty="0" smtClean="0"/>
              <a:t>, </a:t>
            </a:r>
            <a:r>
              <a:rPr lang="uk-UA" sz="3200" dirty="0" smtClean="0"/>
              <a:t>поверхня</a:t>
            </a:r>
            <a:r>
              <a:rPr lang="ru-RU" sz="3200" dirty="0" smtClean="0"/>
              <a:t>  </a:t>
            </a:r>
            <a:r>
              <a:rPr lang="uk-UA" sz="3200" dirty="0" smtClean="0"/>
              <a:t>якого  складається  зі  скінченної кількості плоских многокутників, тобто з їх внутрішніми областями, називають </a:t>
            </a:r>
            <a:r>
              <a:rPr lang="ru-RU" sz="3200" dirty="0" smtClean="0">
                <a:solidFill>
                  <a:srgbClr val="0033CC"/>
                </a:solidFill>
              </a:rPr>
              <a:t>многогранником.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endParaRPr lang="en-US" dirty="0" smtClean="0">
              <a:solidFill>
                <a:srgbClr val="990099"/>
              </a:solidFill>
            </a:endParaRPr>
          </a:p>
          <a:p>
            <a:pPr marL="548640" indent="-411480" algn="ctr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ru-RU" dirty="0" err="1" smtClean="0">
                <a:solidFill>
                  <a:schemeClr val="accent2"/>
                </a:solidFill>
              </a:rPr>
              <a:t>Приклади</a:t>
            </a:r>
            <a:r>
              <a:rPr lang="ru-RU" dirty="0" smtClean="0">
                <a:solidFill>
                  <a:schemeClr val="accent2"/>
                </a:solidFill>
              </a:rPr>
              <a:t> </a:t>
            </a:r>
            <a:r>
              <a:rPr lang="ru-RU" dirty="0" err="1" smtClean="0">
                <a:solidFill>
                  <a:schemeClr val="accent2"/>
                </a:solidFill>
              </a:rPr>
              <a:t>многогранників</a:t>
            </a:r>
            <a:endParaRPr lang="ru-RU" dirty="0" smtClean="0">
              <a:solidFill>
                <a:schemeClr val="accent2"/>
              </a:solidFill>
            </a:endParaRPr>
          </a:p>
        </p:txBody>
      </p:sp>
      <p:pic>
        <p:nvPicPr>
          <p:cNvPr id="17424" name="Picture 16" descr="o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84213" y="4652963"/>
            <a:ext cx="2405062" cy="1897062"/>
          </a:xfrm>
        </p:spPr>
      </p:pic>
      <p:pic>
        <p:nvPicPr>
          <p:cNvPr id="22532" name="Picture 3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43663" y="4652963"/>
            <a:ext cx="2081212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3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19475" y="4652963"/>
            <a:ext cx="2435225" cy="189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2124075" y="404813"/>
            <a:ext cx="4968875" cy="792162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7F98E7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E12F14"/>
                </a:solidFill>
              </a:rPr>
              <a:t>Види многогранників</a:t>
            </a:r>
          </a:p>
        </p:txBody>
      </p:sp>
      <p:sp>
        <p:nvSpPr>
          <p:cNvPr id="19473" name="Oval 17"/>
          <p:cNvSpPr>
            <a:spLocks noChangeArrowheads="1"/>
          </p:cNvSpPr>
          <p:nvPr/>
        </p:nvSpPr>
        <p:spPr bwMode="auto">
          <a:xfrm>
            <a:off x="900113" y="1989138"/>
            <a:ext cx="2592387" cy="1008062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7F98E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rgbClr val="F23010"/>
                </a:solidFill>
              </a:rPr>
              <a:t>Випуклі</a:t>
            </a:r>
          </a:p>
        </p:txBody>
      </p:sp>
      <p:sp>
        <p:nvSpPr>
          <p:cNvPr id="19474" name="Oval 18"/>
          <p:cNvSpPr>
            <a:spLocks noChangeArrowheads="1"/>
          </p:cNvSpPr>
          <p:nvPr/>
        </p:nvSpPr>
        <p:spPr bwMode="auto">
          <a:xfrm>
            <a:off x="5580063" y="2060575"/>
            <a:ext cx="2447925" cy="93662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7F98E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rgbClr val="E1410F"/>
                </a:solidFill>
              </a:rPr>
              <a:t>Невипуклі</a:t>
            </a:r>
          </a:p>
        </p:txBody>
      </p:sp>
      <p:sp>
        <p:nvSpPr>
          <p:cNvPr id="23556" name="Line 20"/>
          <p:cNvSpPr>
            <a:spLocks noChangeShapeType="1"/>
          </p:cNvSpPr>
          <p:nvPr/>
        </p:nvSpPr>
        <p:spPr bwMode="auto">
          <a:xfrm flipH="1">
            <a:off x="2484438" y="1196975"/>
            <a:ext cx="1582737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3557" name="Line 21"/>
          <p:cNvSpPr>
            <a:spLocks noChangeShapeType="1"/>
          </p:cNvSpPr>
          <p:nvPr/>
        </p:nvSpPr>
        <p:spPr bwMode="auto">
          <a:xfrm>
            <a:off x="4787900" y="1196975"/>
            <a:ext cx="1728788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3558" name="Line 25"/>
          <p:cNvSpPr>
            <a:spLocks noChangeShapeType="1"/>
          </p:cNvSpPr>
          <p:nvPr/>
        </p:nvSpPr>
        <p:spPr bwMode="auto">
          <a:xfrm>
            <a:off x="6877050" y="2997200"/>
            <a:ext cx="86360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3559" name="Line 30"/>
          <p:cNvSpPr>
            <a:spLocks noChangeShapeType="1"/>
          </p:cNvSpPr>
          <p:nvPr/>
        </p:nvSpPr>
        <p:spPr bwMode="auto">
          <a:xfrm flipH="1">
            <a:off x="1116013" y="2924175"/>
            <a:ext cx="287337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3560" name="Line 32"/>
          <p:cNvSpPr>
            <a:spLocks noChangeShapeType="1"/>
          </p:cNvSpPr>
          <p:nvPr/>
        </p:nvSpPr>
        <p:spPr bwMode="auto">
          <a:xfrm>
            <a:off x="2700338" y="2924175"/>
            <a:ext cx="1008062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3561" name="Line 37"/>
          <p:cNvSpPr>
            <a:spLocks noChangeShapeType="1"/>
          </p:cNvSpPr>
          <p:nvPr/>
        </p:nvSpPr>
        <p:spPr bwMode="auto">
          <a:xfrm flipH="1">
            <a:off x="5292725" y="2852738"/>
            <a:ext cx="86360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pic>
        <p:nvPicPr>
          <p:cNvPr id="23562" name="Picture 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1413" y="4724400"/>
            <a:ext cx="1944687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3" name="Picture 3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27875" y="3573463"/>
            <a:ext cx="2016125" cy="175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4" name="Picture 4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4213" y="3141663"/>
            <a:ext cx="17272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5" name="Picture 4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16463" y="3860800"/>
            <a:ext cx="2087562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2" grpId="0" animBg="1" autoUpdateAnimBg="0"/>
      <p:bldP spid="19473" grpId="0" animBg="1" autoUpdateAnimBg="0"/>
      <p:bldP spid="19474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500188"/>
          </a:xfr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ctr"/>
            <a:r>
              <a:rPr lang="ru-RU" smtClean="0">
                <a:solidFill>
                  <a:schemeClr val="accent2"/>
                </a:solidFill>
              </a:rPr>
              <a:t>Випуклі многогранники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 flipH="1">
            <a:off x="0" y="1500188"/>
            <a:ext cx="9144000" cy="5357812"/>
          </a:xfr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path path="rect">
              <a:fillToRect l="100000" b="100000"/>
            </a:path>
          </a:gra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3200" smtClean="0"/>
              <a:t>Многогранник називаеться </a:t>
            </a:r>
            <a:r>
              <a:rPr lang="ru-RU" sz="3200" smtClean="0">
                <a:solidFill>
                  <a:schemeClr val="accent2"/>
                </a:solidFill>
              </a:rPr>
              <a:t>випуклим</a:t>
            </a:r>
            <a:r>
              <a:rPr lang="ru-RU" sz="3200" smtClean="0"/>
              <a:t>, якщо він розташований по одну сторону від площини кожної його грані.</a:t>
            </a:r>
          </a:p>
          <a:p>
            <a:pPr>
              <a:lnSpc>
                <a:spcPct val="90000"/>
              </a:lnSpc>
            </a:pPr>
            <a:r>
              <a:rPr lang="ru-RU" sz="3200" smtClean="0"/>
              <a:t>Всі грані випуклого многогранника є </a:t>
            </a:r>
            <a:r>
              <a:rPr lang="ru-RU" sz="3200" smtClean="0">
                <a:solidFill>
                  <a:schemeClr val="accent2"/>
                </a:solidFill>
              </a:rPr>
              <a:t>выпуклими многокутниками </a:t>
            </a:r>
          </a:p>
          <a:p>
            <a:pPr>
              <a:lnSpc>
                <a:spcPct val="90000"/>
              </a:lnSpc>
            </a:pPr>
            <a:r>
              <a:rPr lang="ru-RU" sz="3200" smtClean="0"/>
              <a:t>У випуклому многограннику </a:t>
            </a:r>
            <a:r>
              <a:rPr lang="ru-RU" sz="3200" smtClean="0">
                <a:solidFill>
                  <a:schemeClr val="accent2"/>
                </a:solidFill>
              </a:rPr>
              <a:t>сума всіх</a:t>
            </a:r>
            <a:r>
              <a:rPr lang="ru-RU" sz="3200" smtClean="0"/>
              <a:t> </a:t>
            </a:r>
            <a:r>
              <a:rPr lang="ru-RU" sz="3200" smtClean="0">
                <a:solidFill>
                  <a:schemeClr val="accent2"/>
                </a:solidFill>
              </a:rPr>
              <a:t>плоских кутів </a:t>
            </a:r>
            <a:r>
              <a:rPr lang="ru-RU" sz="3200" smtClean="0"/>
              <a:t> при кожній  його вершині меньше 360 градусів.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3200" smtClean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14438"/>
          </a:xfrm>
          <a:gradFill rotWithShape="1">
            <a:gsLst>
              <a:gs pos="0">
                <a:schemeClr val="bg1"/>
              </a:gs>
              <a:gs pos="100000">
                <a:srgbClr val="BBA7E9"/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ctr"/>
            <a:r>
              <a:rPr lang="ru-RU" smtClean="0">
                <a:solidFill>
                  <a:schemeClr val="hlink"/>
                </a:solidFill>
              </a:rPr>
              <a:t>Элементи многогранника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356100" y="1143000"/>
            <a:ext cx="4787900" cy="5715000"/>
          </a:xfrm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dirty="0" err="1" smtClean="0"/>
              <a:t>Многокутники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з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яких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складається</a:t>
            </a:r>
            <a:r>
              <a:rPr lang="ru-RU" sz="3200" b="1" dirty="0" smtClean="0"/>
              <a:t> многогранник, </a:t>
            </a:r>
            <a:r>
              <a:rPr lang="ru-RU" sz="3200" b="1" dirty="0" err="1" smtClean="0"/>
              <a:t>називаються</a:t>
            </a:r>
            <a:r>
              <a:rPr lang="ru-RU" sz="3200" b="1" dirty="0" smtClean="0"/>
              <a:t>  </a:t>
            </a:r>
            <a:r>
              <a:rPr lang="ru-RU" sz="3200" b="1" dirty="0" err="1" smtClean="0"/>
              <a:t>його</a:t>
            </a:r>
            <a:r>
              <a:rPr lang="ru-RU" sz="3200" b="1" dirty="0" smtClean="0"/>
              <a:t> </a:t>
            </a:r>
            <a:r>
              <a:rPr lang="ru-RU" sz="3200" b="1" i="1" dirty="0" smtClean="0">
                <a:solidFill>
                  <a:schemeClr val="hlink"/>
                </a:solidFill>
              </a:rPr>
              <a:t>гранями.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dirty="0" err="1" smtClean="0"/>
              <a:t>Сторони</a:t>
            </a:r>
            <a:r>
              <a:rPr lang="ru-RU" sz="3200" b="1" dirty="0" smtClean="0"/>
              <a:t> граней </a:t>
            </a:r>
            <a:r>
              <a:rPr lang="ru-RU" sz="3200" b="1" dirty="0" err="1" smtClean="0"/>
              <a:t>называються</a:t>
            </a:r>
            <a:r>
              <a:rPr lang="ru-RU" sz="3200" b="1" dirty="0" smtClean="0"/>
              <a:t> </a:t>
            </a:r>
            <a:r>
              <a:rPr lang="ru-RU" sz="3200" b="1" dirty="0" smtClean="0">
                <a:solidFill>
                  <a:srgbClr val="EB77B4"/>
                </a:solidFill>
              </a:rPr>
              <a:t>ребрами</a:t>
            </a:r>
            <a:r>
              <a:rPr lang="ru-RU" sz="3200" b="1" dirty="0" smtClean="0"/>
              <a:t>,  а </a:t>
            </a:r>
            <a:r>
              <a:rPr lang="ru-RU" sz="3200" b="1" dirty="0" err="1" smtClean="0"/>
              <a:t>вершини</a:t>
            </a:r>
            <a:r>
              <a:rPr lang="ru-RU" sz="3200" b="1" dirty="0" smtClean="0"/>
              <a:t> ребер – </a:t>
            </a:r>
            <a:r>
              <a:rPr lang="ru-RU" sz="3200" b="1" i="1" dirty="0" smtClean="0">
                <a:solidFill>
                  <a:srgbClr val="CE54AE"/>
                </a:solidFill>
              </a:rPr>
              <a:t>вершинами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dirty="0" err="1" smtClean="0"/>
              <a:t>Відрізок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що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сполучає</a:t>
            </a:r>
            <a:r>
              <a:rPr lang="ru-RU" sz="3200" b="1" dirty="0" smtClean="0"/>
              <a:t>  </a:t>
            </a:r>
            <a:r>
              <a:rPr lang="ru-RU" sz="3200" b="1" dirty="0" err="1" smtClean="0"/>
              <a:t>дві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вершини</a:t>
            </a:r>
            <a:r>
              <a:rPr lang="ru-RU" sz="3200" b="1" dirty="0" smtClean="0"/>
              <a:t>,  </a:t>
            </a:r>
            <a:r>
              <a:rPr lang="ru-RU" sz="3200" b="1" dirty="0" err="1" smtClean="0"/>
              <a:t>які</a:t>
            </a:r>
            <a:r>
              <a:rPr lang="ru-RU" sz="3200" b="1" dirty="0" smtClean="0"/>
              <a:t> не належать </a:t>
            </a:r>
            <a:r>
              <a:rPr lang="ru-RU" sz="3200" b="1" dirty="0" err="1" smtClean="0"/>
              <a:t>одній</a:t>
            </a:r>
            <a:r>
              <a:rPr lang="ru-RU" sz="3200" b="1" dirty="0" smtClean="0"/>
              <a:t>  </a:t>
            </a:r>
            <a:r>
              <a:rPr lang="ru-RU" sz="3200" b="1" dirty="0" err="1" smtClean="0"/>
              <a:t>грані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називаеться</a:t>
            </a:r>
            <a:r>
              <a:rPr lang="ru-RU" sz="3200" b="1" dirty="0" smtClean="0"/>
              <a:t> </a:t>
            </a:r>
            <a:r>
              <a:rPr lang="ru-RU" sz="3200" b="1" dirty="0" err="1" smtClean="0">
                <a:solidFill>
                  <a:srgbClr val="9933FF"/>
                </a:solidFill>
              </a:rPr>
              <a:t>діагональю</a:t>
            </a:r>
            <a:r>
              <a:rPr lang="ru-RU" sz="3200" b="1" dirty="0" smtClean="0">
                <a:solidFill>
                  <a:srgbClr val="9933FF"/>
                </a:solidFill>
              </a:rPr>
              <a:t>.</a:t>
            </a:r>
            <a:r>
              <a:rPr lang="ru-RU" sz="3200" b="1" dirty="0" smtClean="0"/>
              <a:t> 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2400" b="1" dirty="0" smtClean="0"/>
          </a:p>
        </p:txBody>
      </p:sp>
      <p:pic>
        <p:nvPicPr>
          <p:cNvPr id="25603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71625"/>
            <a:ext cx="4316413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5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5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4" grpId="0" build="p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00125"/>
          </a:xfrm>
          <a:gradFill rotWithShape="1">
            <a:gsLst>
              <a:gs pos="0">
                <a:srgbClr val="C9F6A8"/>
              </a:gs>
              <a:gs pos="100000">
                <a:srgbClr val="5D724E"/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ctr"/>
            <a:r>
              <a:rPr lang="ru-RU" i="1" smtClean="0">
                <a:solidFill>
                  <a:srgbClr val="993300"/>
                </a:solidFill>
              </a:rPr>
              <a:t>Призма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929063" y="1214438"/>
            <a:ext cx="5214937" cy="5643562"/>
          </a:xfrm>
          <a:solidFill>
            <a:schemeClr val="bg1"/>
          </a:solidFill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200" b="1" i="1" smtClean="0">
                <a:solidFill>
                  <a:srgbClr val="FF0000"/>
                </a:solidFill>
              </a:rPr>
              <a:t>Призмою </a:t>
            </a:r>
            <a:r>
              <a:rPr lang="ru-RU" sz="3200" smtClean="0"/>
              <a:t> </a:t>
            </a:r>
            <a:r>
              <a:rPr lang="ru-RU" sz="3200" smtClean="0">
                <a:solidFill>
                  <a:srgbClr val="0000FF"/>
                </a:solidFill>
              </a:rPr>
              <a:t>називаеться </a:t>
            </a:r>
            <a:r>
              <a:rPr lang="ru-RU" sz="3200" i="1" smtClean="0">
                <a:solidFill>
                  <a:srgbClr val="0000FF"/>
                </a:solidFill>
              </a:rPr>
              <a:t>многогранник</a:t>
            </a:r>
            <a:r>
              <a:rPr lang="ru-RU" sz="3200" smtClean="0">
                <a:solidFill>
                  <a:srgbClr val="993300"/>
                </a:solidFill>
              </a:rPr>
              <a:t>, </a:t>
            </a:r>
            <a:r>
              <a:rPr lang="ru-RU" sz="3200" smtClean="0">
                <a:solidFill>
                  <a:schemeClr val="accent2"/>
                </a:solidFill>
              </a:rPr>
              <a:t>який складається  з </a:t>
            </a:r>
            <a:r>
              <a:rPr lang="ru-RU" sz="3200" smtClean="0">
                <a:solidFill>
                  <a:srgbClr val="0000FF"/>
                </a:solidFill>
              </a:rPr>
              <a:t>двох плоских многокутників, що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200" smtClean="0">
                <a:solidFill>
                  <a:srgbClr val="993300"/>
                </a:solidFill>
              </a:rPr>
              <a:t>    </a:t>
            </a:r>
            <a:r>
              <a:rPr lang="ru-RU" sz="3200" smtClean="0">
                <a:solidFill>
                  <a:schemeClr val="accent2"/>
                </a:solidFill>
              </a:rPr>
              <a:t>лежать у різних площинах і суміщаються </a:t>
            </a:r>
            <a:r>
              <a:rPr lang="ru-RU" sz="3200" smtClean="0">
                <a:solidFill>
                  <a:srgbClr val="0000FF"/>
                </a:solidFill>
              </a:rPr>
              <a:t>паралельним перенесенням,</a:t>
            </a:r>
            <a:r>
              <a:rPr lang="ru-RU" sz="3200" smtClean="0">
                <a:solidFill>
                  <a:schemeClr val="accent2"/>
                </a:solidFill>
              </a:rPr>
              <a:t> і всіх </a:t>
            </a:r>
            <a:r>
              <a:rPr lang="ru-RU" sz="3200" smtClean="0">
                <a:solidFill>
                  <a:srgbClr val="0000FF"/>
                </a:solidFill>
              </a:rPr>
              <a:t>відрізків, що сполучають відповідні</a:t>
            </a:r>
            <a:r>
              <a:rPr lang="ru-RU" sz="3200" smtClean="0">
                <a:solidFill>
                  <a:schemeClr val="accent2"/>
                </a:solidFill>
              </a:rPr>
              <a:t> точки цих многокутників</a:t>
            </a:r>
            <a:r>
              <a:rPr lang="ru-RU" sz="3200" smtClean="0"/>
              <a:t>.</a:t>
            </a:r>
          </a:p>
        </p:txBody>
      </p:sp>
      <p:cxnSp>
        <p:nvCxnSpPr>
          <p:cNvPr id="26627" name="AutoShape 4"/>
          <p:cNvCxnSpPr>
            <a:cxnSpLocks noChangeShapeType="1"/>
          </p:cNvCxnSpPr>
          <p:nvPr/>
        </p:nvCxnSpPr>
        <p:spPr bwMode="auto">
          <a:xfrm>
            <a:off x="2735263" y="6178550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pic>
        <p:nvPicPr>
          <p:cNvPr id="2662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57313"/>
            <a:ext cx="3857625" cy="550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44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6" dur="500" fill="hold"/>
                                        <p:tgtEl>
                                          <p:spTgt spid="61443">
                                            <p:bg/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0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4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 animBg="1"/>
      <p:bldP spid="61443" grpI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71563"/>
          </a:xfr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rect">
              <a:fillToRect r="100000" b="100000"/>
            </a:path>
          </a:gra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err="1" smtClean="0">
                <a:solidFill>
                  <a:srgbClr val="FF0000"/>
                </a:solidFill>
              </a:rPr>
              <a:t>Види</a:t>
            </a:r>
            <a:r>
              <a:rPr lang="ru-RU" dirty="0" smtClean="0">
                <a:solidFill>
                  <a:srgbClr val="FF0000"/>
                </a:solidFill>
              </a:rPr>
              <a:t> призм</a:t>
            </a:r>
          </a:p>
        </p:txBody>
      </p:sp>
      <p:pic>
        <p:nvPicPr>
          <p:cNvPr id="62468" name="Picture 4" descr="Ваня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 l="20866" t="14256" r="18517" b="14413"/>
          <a:stretch>
            <a:fillRect/>
          </a:stretch>
        </p:blipFill>
        <p:spPr>
          <a:xfrm>
            <a:off x="0" y="1143000"/>
            <a:ext cx="3228975" cy="3195638"/>
          </a:xfrm>
        </p:spPr>
      </p:pic>
      <p:pic>
        <p:nvPicPr>
          <p:cNvPr id="62469" name="Picture 5" descr="Ваня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492750" y="1600200"/>
            <a:ext cx="2197100" cy="2133600"/>
          </a:xfrm>
        </p:spPr>
      </p:pic>
      <p:sp>
        <p:nvSpPr>
          <p:cNvPr id="62467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395288" y="4581525"/>
            <a:ext cx="8291512" cy="1544638"/>
          </a:xfrm>
        </p:spPr>
        <p:txBody>
          <a:bodyPr/>
          <a:lstStyle/>
          <a:p>
            <a:pPr algn="ctr"/>
            <a:r>
              <a:rPr lang="ru-RU" sz="4000" smtClean="0">
                <a:solidFill>
                  <a:srgbClr val="0066FF"/>
                </a:solidFill>
              </a:rPr>
              <a:t>Пряма призма</a:t>
            </a:r>
            <a:r>
              <a:rPr lang="ru-RU" sz="4000" smtClean="0">
                <a:solidFill>
                  <a:schemeClr val="accent2"/>
                </a:solidFill>
              </a:rPr>
              <a:t>   </a:t>
            </a:r>
          </a:p>
          <a:p>
            <a:pPr algn="ctr"/>
            <a:r>
              <a:rPr lang="ru-RU" sz="4000" smtClean="0">
                <a:solidFill>
                  <a:srgbClr val="CC00CC"/>
                </a:solidFill>
              </a:rPr>
              <a:t>Наклонна призма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8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6246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66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16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660"/>
                            </p:stCondLst>
                            <p:childTnLst>
                              <p:par>
                                <p:cTn id="2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660"/>
                            </p:stCondLst>
                            <p:childTnLst>
                              <p:par>
                                <p:cTn id="2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 animBg="1"/>
      <p:bldP spid="62466" grpId="1"/>
      <p:bldP spid="6246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28750"/>
          </a:xfr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rect">
              <a:fillToRect r="100000" b="100000"/>
            </a:path>
          </a:gra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5300" dirty="0" smtClean="0">
                <a:solidFill>
                  <a:srgbClr val="FF0000"/>
                </a:solidFill>
              </a:rPr>
              <a:t>ВИЗНАЧЕННЯ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600" dirty="0" err="1" smtClean="0"/>
              <a:t>Якщо</a:t>
            </a:r>
            <a:r>
              <a:rPr lang="ru-RU" sz="3600" dirty="0" smtClean="0"/>
              <a:t> </a:t>
            </a:r>
            <a:r>
              <a:rPr lang="ru-RU" sz="3600" dirty="0" err="1" smtClean="0"/>
              <a:t>бічні</a:t>
            </a:r>
            <a:r>
              <a:rPr lang="ru-RU" sz="3600" dirty="0" smtClean="0"/>
              <a:t> ребра </a:t>
            </a:r>
            <a:r>
              <a:rPr lang="ru-RU" sz="3600" dirty="0" err="1" smtClean="0"/>
              <a:t>призми</a:t>
            </a:r>
            <a:r>
              <a:rPr lang="ru-RU" sz="3600" dirty="0" smtClean="0"/>
              <a:t> </a:t>
            </a:r>
            <a:r>
              <a:rPr lang="ru-RU" sz="3600" dirty="0" err="1" smtClean="0"/>
              <a:t>перпендикулярні</a:t>
            </a:r>
            <a:r>
              <a:rPr lang="ru-RU" sz="3600" dirty="0" smtClean="0"/>
              <a:t> до основ, то призма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ru-RU" sz="3600" dirty="0" smtClean="0"/>
              <a:t>    </a:t>
            </a:r>
            <a:r>
              <a:rPr lang="ru-RU" sz="3600" dirty="0" err="1" smtClean="0"/>
              <a:t>называеться</a:t>
            </a:r>
            <a:r>
              <a:rPr lang="ru-RU" sz="3600" dirty="0" smtClean="0"/>
              <a:t> прямою, </a:t>
            </a:r>
            <a:r>
              <a:rPr lang="ru-RU" sz="3600" dirty="0" err="1" smtClean="0"/>
              <a:t>інакше</a:t>
            </a:r>
            <a:r>
              <a:rPr lang="ru-RU" sz="3600" dirty="0" smtClean="0"/>
              <a:t>– наклонною.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600" dirty="0" err="1" smtClean="0"/>
              <a:t>Висота</a:t>
            </a:r>
            <a:r>
              <a:rPr lang="ru-RU" sz="3600" dirty="0" smtClean="0"/>
              <a:t> </a:t>
            </a:r>
            <a:r>
              <a:rPr lang="ru-RU" sz="3600" dirty="0" err="1" smtClean="0"/>
              <a:t>прямої</a:t>
            </a:r>
            <a:r>
              <a:rPr lang="ru-RU" sz="3600" dirty="0" smtClean="0"/>
              <a:t> </a:t>
            </a:r>
            <a:r>
              <a:rPr lang="ru-RU" sz="3600" dirty="0" err="1" smtClean="0"/>
              <a:t>призми</a:t>
            </a:r>
            <a:r>
              <a:rPr lang="ru-RU" sz="3600" dirty="0" smtClean="0"/>
              <a:t> </a:t>
            </a:r>
            <a:r>
              <a:rPr lang="ru-RU" sz="3600" dirty="0" err="1" smtClean="0"/>
              <a:t>дорівню</a:t>
            </a:r>
            <a:r>
              <a:rPr lang="ru-RU" sz="3600" dirty="0" smtClean="0"/>
              <a:t> </a:t>
            </a:r>
            <a:r>
              <a:rPr lang="ru-RU" sz="3600" dirty="0" err="1" smtClean="0"/>
              <a:t>її</a:t>
            </a:r>
            <a:r>
              <a:rPr lang="ru-RU" sz="3600" dirty="0" smtClean="0"/>
              <a:t>  </a:t>
            </a:r>
            <a:r>
              <a:rPr lang="ru-RU" sz="3600" dirty="0" err="1" smtClean="0"/>
              <a:t>бічному</a:t>
            </a:r>
            <a:r>
              <a:rPr lang="ru-RU" sz="3600" dirty="0" smtClean="0"/>
              <a:t> ребру</a:t>
            </a:r>
            <a:r>
              <a:rPr lang="ru-RU" dirty="0" smtClean="0"/>
              <a:t>. 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63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 animBg="1"/>
      <p:bldP spid="63491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1557</TotalTime>
  <Words>589</Words>
  <Application>Microsoft PowerPoint</Application>
  <PresentationFormat>Экран (4:3)</PresentationFormat>
  <Paragraphs>147</Paragraphs>
  <Slides>26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5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26</vt:i4>
      </vt:variant>
    </vt:vector>
  </HeadingPairs>
  <TitlesOfParts>
    <vt:vector size="38" baseType="lpstr">
      <vt:lpstr>Arial</vt:lpstr>
      <vt:lpstr>Calibri</vt:lpstr>
      <vt:lpstr>Constantia</vt:lpstr>
      <vt:lpstr>Wingdings 2</vt:lpstr>
      <vt:lpstr>Wingdings</vt:lpstr>
      <vt:lpstr>Поток</vt:lpstr>
      <vt:lpstr>Поток</vt:lpstr>
      <vt:lpstr>Поток</vt:lpstr>
      <vt:lpstr>Поток</vt:lpstr>
      <vt:lpstr>Поток</vt:lpstr>
      <vt:lpstr>Equation</vt:lpstr>
      <vt:lpstr>Формула</vt:lpstr>
      <vt:lpstr>Слайд 1</vt:lpstr>
      <vt:lpstr> Класифікація </vt:lpstr>
      <vt:lpstr>Поняття многогранника</vt:lpstr>
      <vt:lpstr>Слайд 4</vt:lpstr>
      <vt:lpstr>Випуклі многогранники</vt:lpstr>
      <vt:lpstr>Элементи многогранника</vt:lpstr>
      <vt:lpstr>Призма</vt:lpstr>
      <vt:lpstr>Види призм</vt:lpstr>
      <vt:lpstr>ВИЗНАЧЕННЯ</vt:lpstr>
      <vt:lpstr>Формула знаходження S призми</vt:lpstr>
      <vt:lpstr>Піраміда</vt:lpstr>
      <vt:lpstr>Элементи піраміди</vt:lpstr>
      <vt:lpstr>Правильні многогранники</vt:lpstr>
      <vt:lpstr>Гексаедр</vt:lpstr>
      <vt:lpstr>Основні формули для гексаедра</vt:lpstr>
      <vt:lpstr>Тетраедр</vt:lpstr>
      <vt:lpstr>Основні формули для тетраедра</vt:lpstr>
      <vt:lpstr>Додекаедр</vt:lpstr>
      <vt:lpstr>Основні формули для додекаедра</vt:lpstr>
      <vt:lpstr>Слайд 20</vt:lpstr>
      <vt:lpstr>Слайд 21</vt:lpstr>
      <vt:lpstr>Тест№3 Виберіть ознаку, яка не відноситься до випуклих многогранників</vt:lpstr>
      <vt:lpstr>Тест№4 Що називається висотою піраміди?</vt:lpstr>
      <vt:lpstr> </vt:lpstr>
      <vt:lpstr>Слайд 25</vt:lpstr>
      <vt:lpstr>Слайд 26</vt:lpstr>
    </vt:vector>
  </TitlesOfParts>
  <Company>SURCIE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cloun</dc:creator>
  <cp:lastModifiedBy>User</cp:lastModifiedBy>
  <cp:revision>91</cp:revision>
  <dcterms:created xsi:type="dcterms:W3CDTF">2004-03-16T09:40:41Z</dcterms:created>
  <dcterms:modified xsi:type="dcterms:W3CDTF">2013-11-21T17:20:13Z</dcterms:modified>
</cp:coreProperties>
</file>