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3"/>
  </p:notesMasterIdLst>
  <p:sldIdLst>
    <p:sldId id="256" r:id="rId2"/>
    <p:sldId id="258" r:id="rId3"/>
    <p:sldId id="268" r:id="rId4"/>
    <p:sldId id="259" r:id="rId5"/>
    <p:sldId id="263" r:id="rId6"/>
    <p:sldId id="265" r:id="rId7"/>
    <p:sldId id="261" r:id="rId8"/>
    <p:sldId id="262" r:id="rId9"/>
    <p:sldId id="266" r:id="rId10"/>
    <p:sldId id="267" r:id="rId11"/>
    <p:sldId id="270" r:id="rId12"/>
  </p:sldIdLst>
  <p:sldSz cx="9144000" cy="6858000" type="screen4x3"/>
  <p:notesSz cx="6834188" cy="99790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71125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1873E1-1061-4DEA-BFA0-0309AA4C88FF}" type="datetimeFigureOut">
              <a:rPr lang="uk-UA" smtClean="0"/>
              <a:pPr/>
              <a:t>06.06.2013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7713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3419" y="4740037"/>
            <a:ext cx="5467350" cy="44905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71125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2EC2E4-003A-4BED-8FAD-5FE8CB0802B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45169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556792"/>
            <a:ext cx="7543800" cy="1524000"/>
          </a:xfrm>
        </p:spPr>
        <p:txBody>
          <a:bodyPr>
            <a:noAutofit/>
          </a:bodyPr>
          <a:lstStyle/>
          <a:p>
            <a:pPr algn="ctr"/>
            <a:r>
              <a:rPr lang="uk-UA" sz="6000" dirty="0"/>
              <a:t>Розв'язування рівнянь з модулями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32040" y="5013176"/>
            <a:ext cx="3960440" cy="1778496"/>
          </a:xfrm>
        </p:spPr>
        <p:txBody>
          <a:bodyPr>
            <a:normAutofit fontScale="55000" lnSpcReduction="20000"/>
          </a:bodyPr>
          <a:lstStyle/>
          <a:p>
            <a:r>
              <a:rPr lang="ru-RU" dirty="0" err="1" smtClean="0"/>
              <a:t>Підготував</a:t>
            </a:r>
            <a:endParaRPr lang="ru-RU" dirty="0"/>
          </a:p>
          <a:p>
            <a:r>
              <a:rPr lang="ru-RU" dirty="0" err="1" smtClean="0"/>
              <a:t>учень</a:t>
            </a:r>
            <a:r>
              <a:rPr lang="ru-RU" dirty="0" smtClean="0"/>
              <a:t> </a:t>
            </a:r>
            <a:r>
              <a:rPr lang="ru-RU" dirty="0"/>
              <a:t>4(8)-Б </a:t>
            </a:r>
            <a:r>
              <a:rPr lang="ru-RU" dirty="0" err="1"/>
              <a:t>класу</a:t>
            </a:r>
            <a:endParaRPr lang="uk-UA" dirty="0"/>
          </a:p>
          <a:p>
            <a:r>
              <a:rPr lang="ru-RU" dirty="0"/>
              <a:t>                                                                                           </a:t>
            </a:r>
            <a:r>
              <a:rPr lang="ru-RU" dirty="0" err="1" smtClean="0"/>
              <a:t>Дем'янович</a:t>
            </a:r>
            <a:r>
              <a:rPr lang="ru-RU" dirty="0" smtClean="0"/>
              <a:t> </a:t>
            </a:r>
            <a:r>
              <a:rPr lang="ru-RU" dirty="0" err="1" smtClean="0"/>
              <a:t>Юрій</a:t>
            </a:r>
            <a:endParaRPr lang="uk-UA" dirty="0"/>
          </a:p>
          <a:p>
            <a:r>
              <a:rPr lang="ru-RU" dirty="0"/>
              <a:t>                                                                                           </a:t>
            </a:r>
            <a:r>
              <a:rPr lang="ru-RU" dirty="0" err="1"/>
              <a:t>Вчитель</a:t>
            </a:r>
            <a:r>
              <a:rPr lang="ru-RU" dirty="0"/>
              <a:t>-консультант</a:t>
            </a:r>
            <a:endParaRPr lang="uk-UA" dirty="0"/>
          </a:p>
          <a:p>
            <a:r>
              <a:rPr lang="ru-RU" dirty="0"/>
              <a:t>                                                                                           </a:t>
            </a:r>
            <a:r>
              <a:rPr lang="ru-RU" dirty="0" err="1"/>
              <a:t>Гуз</a:t>
            </a:r>
            <a:r>
              <a:rPr lang="ru-RU" dirty="0"/>
              <a:t> Неля </a:t>
            </a:r>
            <a:r>
              <a:rPr lang="ru-RU" dirty="0" err="1"/>
              <a:t>Федорівна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6615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uk-UA" sz="1050" dirty="0"/>
              <a:t/>
            </a:r>
            <a:br>
              <a:rPr lang="uk-UA" sz="1050" dirty="0"/>
            </a:br>
            <a:r>
              <a:rPr lang="uk-UA" sz="1050" dirty="0"/>
              <a:t>   </a:t>
            </a:r>
            <a:br>
              <a:rPr lang="uk-UA" sz="1050" dirty="0"/>
            </a:br>
            <a:endParaRPr lang="uk-UA" sz="105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2564904"/>
            <a:ext cx="7772400" cy="3528392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uk-UA" sz="1800" dirty="0"/>
              <a:t/>
            </a:r>
            <a:br>
              <a:rPr lang="uk-UA" sz="1800" dirty="0"/>
            </a:br>
            <a:r>
              <a:rPr lang="uk-UA" sz="1800" dirty="0" smtClean="0"/>
              <a:t>В </a:t>
            </a:r>
            <a:r>
              <a:rPr lang="uk-UA" sz="1800" dirty="0"/>
              <a:t>своїй науково-дослідницькій роботі я приділив увагу Кусково-лінійним рівнянням з модулями. На мій погляд вони здаються найскладнішими, а тому </a:t>
            </a:r>
            <a:r>
              <a:rPr lang="uk-UA" sz="1800" dirty="0" smtClean="0"/>
              <a:t>їх </a:t>
            </a:r>
            <a:r>
              <a:rPr lang="uk-UA" sz="1800" dirty="0"/>
              <a:t>цікавіше досліджувати. </a:t>
            </a:r>
            <a:br>
              <a:rPr lang="uk-UA" sz="1800" dirty="0"/>
            </a:br>
            <a:r>
              <a:rPr lang="uk-UA" sz="1800" dirty="0"/>
              <a:t>   Отже знання теоретичного матеріалу і вивчення основних методів розв’язання задач з модулями допомагає виробити навики розв’язування рівнянь будь-якої складності.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43808" y="513546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Висновок</a:t>
            </a:r>
            <a:endParaRPr lang="uk-UA" sz="3600" b="1" dirty="0"/>
          </a:p>
        </p:txBody>
      </p:sp>
    </p:spTree>
    <p:extLst>
      <p:ext uri="{BB962C8B-B14F-4D97-AF65-F5344CB8AC3E}">
        <p14:creationId xmlns:p14="http://schemas.microsoft.com/office/powerpoint/2010/main" val="236786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204864"/>
            <a:ext cx="7128792" cy="1371600"/>
          </a:xfrm>
        </p:spPr>
        <p:txBody>
          <a:bodyPr>
            <a:normAutofit/>
          </a:bodyPr>
          <a:lstStyle/>
          <a:p>
            <a:r>
              <a:rPr lang="uk-UA" sz="5400" i="1" u="sng" dirty="0" smtClean="0"/>
              <a:t>Дякую за увагу</a:t>
            </a:r>
            <a:endParaRPr lang="uk-UA" sz="5400" i="1" u="sng" dirty="0"/>
          </a:p>
        </p:txBody>
      </p:sp>
    </p:spTree>
    <p:extLst>
      <p:ext uri="{BB962C8B-B14F-4D97-AF65-F5344CB8AC3E}">
        <p14:creationId xmlns:p14="http://schemas.microsoft.com/office/powerpoint/2010/main" val="290034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725144"/>
            <a:ext cx="6781800" cy="159107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uk-UA" sz="1800" dirty="0"/>
              <a:t>Рівняння — аналітичний запис задачі знаходження аргументів, при яких дві задані функції рівні між собою.</a:t>
            </a:r>
            <a:br>
              <a:rPr lang="uk-UA" sz="1800" dirty="0"/>
            </a:br>
            <a:r>
              <a:rPr lang="uk-UA" sz="1800" dirty="0"/>
              <a:t>Методи розв'язання рівнянь були відомі ще у </a:t>
            </a:r>
            <a:r>
              <a:rPr lang="en-US" sz="1800" dirty="0"/>
              <a:t>II </a:t>
            </a:r>
            <a:r>
              <a:rPr lang="uk-UA" sz="1800" dirty="0"/>
              <a:t>тисячолітті до н. е. переписувачам стародавнього Єгипту (проте вони не застосовували буквеної символіки). У збережених до наших днів математичних папірусах є не тільки задачі, що приводять до рівнянь першої степені з одним невідомим, а й задачі, що приводять до рівнянь виду </a:t>
            </a:r>
            <a:r>
              <a:rPr lang="en-US" sz="1800" dirty="0"/>
              <a:t>a</a:t>
            </a:r>
            <a:r>
              <a:rPr lang="uk-UA" sz="1800" dirty="0"/>
              <a:t>х2 = </a:t>
            </a:r>
            <a:r>
              <a:rPr lang="en-US" sz="1800" dirty="0"/>
              <a:t>b (</a:t>
            </a:r>
            <a:r>
              <a:rPr lang="uk-UA" sz="1800" dirty="0"/>
              <a:t>квадратне рівняння).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39752" y="521316"/>
            <a:ext cx="42322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/>
              <a:t>Що таке рівняння</a:t>
            </a:r>
            <a:endParaRPr lang="uk-UA" sz="3600" b="1" dirty="0"/>
          </a:p>
        </p:txBody>
      </p:sp>
    </p:spTree>
    <p:extLst>
      <p:ext uri="{BB962C8B-B14F-4D97-AF65-F5344CB8AC3E}">
        <p14:creationId xmlns:p14="http://schemas.microsoft.com/office/powerpoint/2010/main" val="380441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3933056"/>
            <a:ext cx="7772400" cy="151216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uk-UA" sz="1800" dirty="0"/>
              <a:t>Одним із типів рівнянь є рівняння з модулями це – абсолютна величина в математиці, значення або число незалежно від знака. Абсолютна величина числа записується |</a:t>
            </a:r>
            <a:r>
              <a:rPr lang="en-US" sz="1800" dirty="0"/>
              <a:t>x| (</a:t>
            </a:r>
            <a:r>
              <a:rPr lang="uk-UA" sz="1800" dirty="0"/>
              <a:t>іноді </a:t>
            </a:r>
            <a:r>
              <a:rPr lang="en-US" sz="1800" dirty="0"/>
              <a:t>mod x) </a:t>
            </a:r>
            <a:r>
              <a:rPr lang="uk-UA" sz="1800" dirty="0"/>
              <a:t>і визначається як додатній квадратний корінь з </a:t>
            </a:r>
            <a:r>
              <a:rPr lang="en-US" sz="1800" dirty="0"/>
              <a:t>x². </a:t>
            </a:r>
            <a:r>
              <a:rPr lang="uk-UA" sz="1800" dirty="0"/>
              <a:t>Наприклад, числа -5 і 5 мають однакову абсолютну величину: |5| = |-5| = 5. Такі рівняння і стали об’єктом мого дослідження.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79712" y="692696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Що таке модуль</a:t>
            </a:r>
            <a:endParaRPr lang="uk-UA" sz="3600" b="1" dirty="0"/>
          </a:p>
        </p:txBody>
      </p:sp>
    </p:spTree>
    <p:extLst>
      <p:ext uri="{BB962C8B-B14F-4D97-AF65-F5344CB8AC3E}">
        <p14:creationId xmlns:p14="http://schemas.microsoft.com/office/powerpoint/2010/main" val="378175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941168"/>
            <a:ext cx="7776864" cy="1371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uk-UA" sz="1800" dirty="0">
                <a:solidFill>
                  <a:schemeClr val="tx1"/>
                </a:solidFill>
              </a:rPr>
              <a:t>Мета роботи </a:t>
            </a:r>
            <a:r>
              <a:rPr lang="uk-UA" sz="1800" dirty="0"/>
              <a:t>– дослідити рівняння з модулями  і систематизувати способи їх </a:t>
            </a:r>
            <a:r>
              <a:rPr lang="uk-UA" sz="1800" dirty="0" smtClean="0"/>
              <a:t>розв’язання</a:t>
            </a:r>
            <a:br>
              <a:rPr lang="uk-UA" sz="1800" dirty="0" smtClean="0"/>
            </a:br>
            <a:r>
              <a:rPr lang="uk-UA" sz="1800" dirty="0"/>
              <a:t/>
            </a:r>
            <a:br>
              <a:rPr lang="uk-UA" sz="1800" dirty="0"/>
            </a:br>
            <a:r>
              <a:rPr lang="uk-UA" sz="1800" dirty="0"/>
              <a:t> </a:t>
            </a:r>
            <a:r>
              <a:rPr lang="uk-UA" sz="1800" dirty="0">
                <a:solidFill>
                  <a:schemeClr val="tx1"/>
                </a:solidFill>
              </a:rPr>
              <a:t>Завдання, які ставимо перед собою</a:t>
            </a:r>
            <a:r>
              <a:rPr lang="uk-UA" sz="1800" dirty="0"/>
              <a:t>:</a:t>
            </a:r>
            <a:br>
              <a:rPr lang="uk-UA" sz="1800" dirty="0"/>
            </a:br>
            <a:r>
              <a:rPr lang="uk-UA" sz="1800" dirty="0"/>
              <a:t>-	Зібрати рівняння з модулями різної складності</a:t>
            </a:r>
            <a:br>
              <a:rPr lang="uk-UA" sz="1800" dirty="0"/>
            </a:br>
            <a:r>
              <a:rPr lang="uk-UA" sz="1800" dirty="0"/>
              <a:t>-	Дослідити різні способи розв’язання рівнянь </a:t>
            </a:r>
            <a:br>
              <a:rPr lang="uk-UA" sz="1800" dirty="0"/>
            </a:br>
            <a:r>
              <a:rPr lang="uk-UA" sz="1800" dirty="0"/>
              <a:t>-	Показати практичне застосування </a:t>
            </a:r>
            <a:r>
              <a:rPr lang="uk-UA" sz="1800" dirty="0" smtClean="0"/>
              <a:t>модуля</a:t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/>
              <a:t/>
            </a:r>
            <a:br>
              <a:rPr lang="uk-UA" sz="1800" dirty="0"/>
            </a:br>
            <a:r>
              <a:rPr lang="uk-UA" sz="1800" dirty="0"/>
              <a:t>Запропонована науково-дослідницька робота надзвичайно </a:t>
            </a:r>
            <a:r>
              <a:rPr lang="uk-UA" sz="1800" dirty="0">
                <a:solidFill>
                  <a:schemeClr val="tx1"/>
                </a:solidFill>
              </a:rPr>
              <a:t>актуальна</a:t>
            </a:r>
            <a:r>
              <a:rPr lang="uk-UA" sz="1800" dirty="0"/>
              <a:t>, оскільки </a:t>
            </a:r>
            <a:br>
              <a:rPr lang="uk-UA" sz="1800" dirty="0"/>
            </a:br>
            <a:r>
              <a:rPr lang="uk-UA" sz="1800" dirty="0"/>
              <a:t>розв’язування рівнянь з модулями є проблемної темою для вивчення учнями</a:t>
            </a:r>
            <a:r>
              <a:rPr lang="uk-UA" sz="1800" dirty="0" smtClean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94131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052736"/>
            <a:ext cx="7543800" cy="1676400"/>
          </a:xfrm>
        </p:spPr>
        <p:txBody>
          <a:bodyPr>
            <a:noAutofit/>
          </a:bodyPr>
          <a:lstStyle/>
          <a:p>
            <a:r>
              <a:rPr lang="uk-UA" sz="5400" dirty="0" smtClean="0"/>
              <a:t>ВИДИ РІВНЯНЬ З МОДУЛЯМИ:</a:t>
            </a:r>
            <a:endParaRPr lang="uk-UA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4293096"/>
            <a:ext cx="6858000" cy="1562472"/>
          </a:xfrm>
        </p:spPr>
        <p:txBody>
          <a:bodyPr>
            <a:normAutofit fontScale="25000" lnSpcReduction="20000"/>
          </a:bodyPr>
          <a:lstStyle/>
          <a:p>
            <a:pPr marL="457200" indent="-457200">
              <a:buFont typeface="Arial" pitchFamily="34" charset="0"/>
              <a:buChar char="•"/>
            </a:pPr>
            <a:endParaRPr lang="uk-UA" dirty="0" smtClean="0"/>
          </a:p>
          <a:p>
            <a:pPr marL="457200" indent="-457200">
              <a:buFont typeface="Arial" pitchFamily="34" charset="0"/>
              <a:buChar char="•"/>
            </a:pPr>
            <a:endParaRPr lang="uk-UA" dirty="0"/>
          </a:p>
          <a:p>
            <a:pPr marL="457200" indent="-457200">
              <a:buFont typeface="Arial" pitchFamily="34" charset="0"/>
              <a:buChar char="•"/>
            </a:pPr>
            <a:endParaRPr lang="uk-UA" dirty="0" smtClean="0"/>
          </a:p>
          <a:p>
            <a:pPr marL="457200" indent="-457200">
              <a:buFont typeface="Arial" pitchFamily="34" charset="0"/>
              <a:buChar char="•"/>
            </a:pPr>
            <a:endParaRPr lang="uk-UA" dirty="0"/>
          </a:p>
          <a:p>
            <a:pPr marL="457200" indent="-457200">
              <a:buFont typeface="Arial" pitchFamily="34" charset="0"/>
              <a:buChar char="•"/>
            </a:pPr>
            <a:endParaRPr lang="uk-UA" dirty="0" smtClean="0"/>
          </a:p>
          <a:p>
            <a:pPr marL="457200" indent="-457200">
              <a:buFont typeface="Arial" pitchFamily="34" charset="0"/>
              <a:buChar char="•"/>
            </a:pPr>
            <a:endParaRPr lang="uk-UA" dirty="0"/>
          </a:p>
          <a:p>
            <a:pPr marL="457200" indent="-457200">
              <a:buFont typeface="Arial" pitchFamily="34" charset="0"/>
              <a:buChar char="•"/>
            </a:pPr>
            <a:endParaRPr lang="uk-UA" dirty="0" smtClean="0"/>
          </a:p>
          <a:p>
            <a:pPr marL="457200" indent="-457200">
              <a:buFont typeface="Arial" pitchFamily="34" charset="0"/>
              <a:buChar char="•"/>
            </a:pPr>
            <a:endParaRPr lang="uk-UA" dirty="0"/>
          </a:p>
          <a:p>
            <a:pPr marL="457200" indent="-457200">
              <a:buFont typeface="Arial" pitchFamily="34" charset="0"/>
              <a:buChar char="•"/>
            </a:pPr>
            <a:endParaRPr lang="uk-UA" dirty="0" smtClean="0"/>
          </a:p>
          <a:p>
            <a:pPr marL="457200" indent="-457200">
              <a:buFont typeface="Arial" pitchFamily="34" charset="0"/>
              <a:buChar char="•"/>
            </a:pPr>
            <a:endParaRPr lang="uk-UA" dirty="0"/>
          </a:p>
          <a:p>
            <a:pPr marL="457200" indent="-457200">
              <a:buFont typeface="Arial" pitchFamily="34" charset="0"/>
              <a:buChar char="•"/>
            </a:pPr>
            <a:endParaRPr lang="uk-UA" dirty="0" smtClean="0"/>
          </a:p>
          <a:p>
            <a:pPr marL="457200" indent="-457200">
              <a:buFont typeface="Arial" pitchFamily="34" charset="0"/>
              <a:buChar char="•"/>
            </a:pPr>
            <a:endParaRPr lang="uk-UA" dirty="0"/>
          </a:p>
          <a:p>
            <a:pPr marL="457200" indent="-457200">
              <a:buFont typeface="Arial" pitchFamily="34" charset="0"/>
              <a:buChar char="•"/>
            </a:pPr>
            <a:endParaRPr lang="uk-UA" dirty="0" smtClean="0"/>
          </a:p>
          <a:p>
            <a:pPr marL="457200" indent="-457200">
              <a:buFont typeface="Arial" pitchFamily="34" charset="0"/>
              <a:buChar char="•"/>
            </a:pPr>
            <a:endParaRPr lang="uk-UA" dirty="0"/>
          </a:p>
          <a:p>
            <a:pPr marL="457200" indent="-457200">
              <a:buFont typeface="Arial" pitchFamily="34" charset="0"/>
              <a:buChar char="•"/>
            </a:pPr>
            <a:endParaRPr lang="uk-UA" dirty="0" smtClean="0"/>
          </a:p>
          <a:p>
            <a:pPr marL="457200" indent="-457200">
              <a:buFont typeface="Arial" pitchFamily="34" charset="0"/>
              <a:buChar char="•"/>
            </a:pPr>
            <a:endParaRPr lang="uk-UA" dirty="0"/>
          </a:p>
          <a:p>
            <a:pPr marL="457200" indent="-457200">
              <a:buFont typeface="Arial" pitchFamily="34" charset="0"/>
              <a:buChar char="•"/>
            </a:pPr>
            <a:endParaRPr lang="uk-UA" dirty="0" smtClean="0"/>
          </a:p>
          <a:p>
            <a:pPr marL="457200" indent="-457200">
              <a:buFont typeface="Arial" pitchFamily="34" charset="0"/>
              <a:buChar char="•"/>
            </a:pPr>
            <a:endParaRPr lang="uk-UA" dirty="0"/>
          </a:p>
          <a:p>
            <a:pPr marL="457200" indent="-457200">
              <a:buFont typeface="Arial" pitchFamily="34" charset="0"/>
              <a:buChar char="•"/>
            </a:pPr>
            <a:endParaRPr lang="uk-UA" dirty="0" smtClean="0"/>
          </a:p>
          <a:p>
            <a:pPr marL="457200" indent="-457200">
              <a:buFont typeface="Arial" pitchFamily="34" charset="0"/>
              <a:buChar char="•"/>
            </a:pPr>
            <a:endParaRPr lang="uk-UA" dirty="0"/>
          </a:p>
          <a:p>
            <a:pPr marL="457200" indent="-457200">
              <a:buFont typeface="Arial" pitchFamily="34" charset="0"/>
              <a:buChar char="•"/>
            </a:pPr>
            <a:endParaRPr lang="uk-UA" dirty="0" smtClean="0"/>
          </a:p>
          <a:p>
            <a:pPr marL="457200" indent="-457200">
              <a:buFont typeface="Arial" pitchFamily="34" charset="0"/>
              <a:buChar char="•"/>
            </a:pPr>
            <a:endParaRPr lang="uk-UA" dirty="0"/>
          </a:p>
          <a:p>
            <a:pPr marL="457200" indent="-457200">
              <a:buFont typeface="Arial" pitchFamily="34" charset="0"/>
              <a:buChar char="•"/>
            </a:pPr>
            <a:endParaRPr lang="uk-UA" dirty="0" smtClean="0"/>
          </a:p>
          <a:p>
            <a:pPr marL="457200" indent="-457200">
              <a:buFont typeface="Arial" pitchFamily="34" charset="0"/>
              <a:buChar char="•"/>
            </a:pPr>
            <a:endParaRPr lang="uk-UA" dirty="0"/>
          </a:p>
          <a:p>
            <a:pPr marL="457200" indent="-457200">
              <a:buFont typeface="Arial" pitchFamily="34" charset="0"/>
              <a:buChar char="•"/>
            </a:pPr>
            <a:endParaRPr lang="uk-UA" dirty="0" smtClean="0"/>
          </a:p>
          <a:p>
            <a:pPr marL="457200" indent="-457200">
              <a:buFont typeface="Arial" pitchFamily="34" charset="0"/>
              <a:buChar char="•"/>
            </a:pPr>
            <a:endParaRPr lang="uk-UA" dirty="0"/>
          </a:p>
          <a:p>
            <a:pPr marL="457200" indent="-457200">
              <a:buFont typeface="Arial" pitchFamily="34" charset="0"/>
              <a:buChar char="•"/>
            </a:pPr>
            <a:endParaRPr lang="uk-UA" dirty="0" smtClean="0"/>
          </a:p>
          <a:p>
            <a:pPr marL="457200" indent="-457200">
              <a:buFont typeface="Arial" pitchFamily="34" charset="0"/>
              <a:buChar char="•"/>
            </a:pPr>
            <a:endParaRPr lang="uk-UA" dirty="0"/>
          </a:p>
          <a:p>
            <a:pPr marL="457200" indent="-457200">
              <a:buFont typeface="Arial" pitchFamily="34" charset="0"/>
              <a:buChar char="•"/>
            </a:pPr>
            <a:endParaRPr lang="uk-UA" dirty="0" smtClean="0"/>
          </a:p>
          <a:p>
            <a:pPr marL="457200" indent="-457200">
              <a:buFont typeface="Arial" pitchFamily="34" charset="0"/>
              <a:buChar char="•"/>
            </a:pPr>
            <a:endParaRPr lang="uk-UA" sz="6400" dirty="0"/>
          </a:p>
          <a:p>
            <a:pPr marL="457200" indent="-457200">
              <a:buFont typeface="Arial" pitchFamily="34" charset="0"/>
              <a:buChar char="•"/>
            </a:pPr>
            <a:r>
              <a:rPr lang="uk-UA" sz="6400" dirty="0" smtClean="0"/>
              <a:t>Рівняння з модулем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uk-UA" sz="6400" dirty="0" smtClean="0"/>
              <a:t>Рівняння з двома модулями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uk-UA" sz="6400" dirty="0" smtClean="0"/>
              <a:t>Рівняння з трьома модулями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uk-UA" sz="6400" dirty="0" smtClean="0"/>
              <a:t>Рівняння з параметром</a:t>
            </a:r>
            <a:endParaRPr lang="uk-UA" sz="6400" dirty="0"/>
          </a:p>
          <a:p>
            <a:endParaRPr lang="uk-UA" sz="2600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2667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4336" y="5085184"/>
            <a:ext cx="5791200" cy="1371600"/>
          </a:xfrm>
        </p:spPr>
        <p:txBody>
          <a:bodyPr>
            <a:noAutofit/>
          </a:bodyPr>
          <a:lstStyle/>
          <a:p>
            <a:r>
              <a:rPr lang="ru-RU" sz="1050" dirty="0"/>
              <a:t>1.3  |5х+2|=3-3х</a:t>
            </a:r>
            <a:br>
              <a:rPr lang="ru-RU" sz="1050" dirty="0"/>
            </a:br>
            <a:r>
              <a:rPr lang="ru-RU" sz="1050" dirty="0" err="1"/>
              <a:t>Прирівнюємо</a:t>
            </a:r>
            <a:r>
              <a:rPr lang="ru-RU" sz="1050" dirty="0"/>
              <a:t> </a:t>
            </a:r>
            <a:r>
              <a:rPr lang="ru-RU" sz="1050" dirty="0" err="1"/>
              <a:t>під</a:t>
            </a:r>
            <a:r>
              <a:rPr lang="ru-RU" sz="1050" dirty="0"/>
              <a:t> </a:t>
            </a:r>
            <a:r>
              <a:rPr lang="ru-RU" sz="1050" dirty="0" err="1"/>
              <a:t>модульний</a:t>
            </a:r>
            <a:r>
              <a:rPr lang="ru-RU" sz="1050" dirty="0"/>
              <a:t> </a:t>
            </a:r>
            <a:r>
              <a:rPr lang="ru-RU" sz="1050" dirty="0" err="1"/>
              <a:t>вираз</a:t>
            </a:r>
            <a:r>
              <a:rPr lang="ru-RU" sz="1050" dirty="0"/>
              <a:t> до нуля:</a:t>
            </a:r>
            <a:br>
              <a:rPr lang="ru-RU" sz="1050" dirty="0"/>
            </a:br>
            <a:r>
              <a:rPr lang="ru-RU" sz="1050" dirty="0"/>
              <a:t>                                     </a:t>
            </a:r>
            <a:br>
              <a:rPr lang="ru-RU" sz="1050" dirty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/>
              <a:t>         </a:t>
            </a:r>
            <a:r>
              <a:rPr lang="ru-RU" sz="1050" dirty="0" smtClean="0"/>
              <a:t>              </a:t>
            </a:r>
            <a:r>
              <a:rPr lang="ru-RU" sz="1050" dirty="0"/>
              <a:t>5х+2=0                           </a:t>
            </a:r>
            <a:r>
              <a:rPr lang="ru-RU" sz="1050" dirty="0" smtClean="0"/>
              <a:t>                       </a:t>
            </a:r>
            <a:r>
              <a:rPr lang="ru-RU" sz="1050" dirty="0" smtClean="0"/>
              <a:t>      </a:t>
            </a:r>
            <a:r>
              <a:rPr lang="ru-RU" sz="1050" dirty="0"/>
              <a:t>3-3х=0</a:t>
            </a:r>
            <a:br>
              <a:rPr lang="ru-RU" sz="1050" dirty="0"/>
            </a:br>
            <a:r>
              <a:rPr lang="ru-RU" sz="1050" dirty="0"/>
              <a:t>              </a:t>
            </a:r>
            <a:r>
              <a:rPr lang="ru-RU" sz="1050" dirty="0" smtClean="0"/>
              <a:t>          </a:t>
            </a:r>
            <a:r>
              <a:rPr lang="ru-RU" sz="1050" dirty="0"/>
              <a:t>х=-2/5                           </a:t>
            </a:r>
            <a:r>
              <a:rPr lang="ru-RU" sz="1050" dirty="0" smtClean="0"/>
              <a:t>                    </a:t>
            </a:r>
            <a:r>
              <a:rPr lang="ru-RU" sz="1050" dirty="0" smtClean="0"/>
              <a:t>           </a:t>
            </a:r>
            <a:r>
              <a:rPr lang="ru-RU" sz="1050" dirty="0" smtClean="0"/>
              <a:t>х=1</a:t>
            </a:r>
            <a:br>
              <a:rPr lang="ru-RU" sz="1050" dirty="0" smtClean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/>
              <a:t>                                    </a:t>
            </a:r>
            <a:br>
              <a:rPr lang="ru-RU" sz="1050" dirty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 err="1"/>
              <a:t>Отже</a:t>
            </a:r>
            <a:r>
              <a:rPr lang="ru-RU" sz="1050" dirty="0"/>
              <a:t> </a:t>
            </a:r>
            <a:r>
              <a:rPr lang="ru-RU" sz="1050" dirty="0" err="1"/>
              <a:t>розглянемо</a:t>
            </a:r>
            <a:r>
              <a:rPr lang="ru-RU" sz="1050" dirty="0"/>
              <a:t> </a:t>
            </a:r>
            <a:r>
              <a:rPr lang="ru-RU" sz="1050" dirty="0" err="1"/>
              <a:t>такі</a:t>
            </a:r>
            <a:r>
              <a:rPr lang="ru-RU" sz="1050" dirty="0"/>
              <a:t> </a:t>
            </a:r>
            <a:r>
              <a:rPr lang="ru-RU" sz="1050" dirty="0" err="1"/>
              <a:t>сукупності</a:t>
            </a:r>
            <a:r>
              <a:rPr lang="ru-RU" sz="1050" dirty="0"/>
              <a:t> систем:</a:t>
            </a:r>
            <a:br>
              <a:rPr lang="ru-RU" sz="1050" dirty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/>
              <a:t>х&lt;-2/5</a:t>
            </a:r>
            <a:br>
              <a:rPr lang="ru-RU" sz="1050" dirty="0"/>
            </a:br>
            <a:r>
              <a:rPr lang="ru-RU" sz="1050" dirty="0"/>
              <a:t>-</a:t>
            </a:r>
            <a:r>
              <a:rPr lang="ru-RU" sz="1050" dirty="0" smtClean="0"/>
              <a:t>5х-2=3-3х</a:t>
            </a:r>
            <a:br>
              <a:rPr lang="ru-RU" sz="1050" dirty="0" smtClean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/>
              <a:t>-</a:t>
            </a:r>
            <a:r>
              <a:rPr lang="ru-RU" sz="1050" dirty="0" smtClean="0"/>
              <a:t>2/5</a:t>
            </a:r>
            <a:r>
              <a:rPr lang="ru-RU" sz="1050" dirty="0" smtClean="0">
                <a:cs typeface="Andalus"/>
              </a:rPr>
              <a:t>&lt;</a:t>
            </a:r>
            <a:r>
              <a:rPr lang="ru-RU" sz="1050" dirty="0" smtClean="0"/>
              <a:t>х&lt;1</a:t>
            </a: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/>
              <a:t>5х+2=3-3х</a:t>
            </a:r>
            <a:br>
              <a:rPr lang="ru-RU" sz="1050" dirty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/>
              <a:t>х&lt;-2/5</a:t>
            </a:r>
            <a:br>
              <a:rPr lang="ru-RU" sz="1050" dirty="0"/>
            </a:br>
            <a:r>
              <a:rPr lang="ru-RU" sz="1050" dirty="0"/>
              <a:t>х=-5/2</a:t>
            </a:r>
            <a:br>
              <a:rPr lang="ru-RU" sz="1050" dirty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/>
              <a:t>-2/5&lt;х&lt;1</a:t>
            </a:r>
            <a:br>
              <a:rPr lang="ru-RU" sz="1050" dirty="0"/>
            </a:br>
            <a:r>
              <a:rPr lang="ru-RU" sz="1050" dirty="0" smtClean="0"/>
              <a:t>х=1/8</a:t>
            </a:r>
            <a:br>
              <a:rPr lang="ru-RU" sz="1050" dirty="0" smtClean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 err="1"/>
              <a:t>Відповідь</a:t>
            </a:r>
            <a:r>
              <a:rPr lang="ru-RU" sz="1050" dirty="0"/>
              <a:t>: 5/4; 1/8</a:t>
            </a:r>
            <a:br>
              <a:rPr lang="ru-RU" sz="1050" dirty="0"/>
            </a:br>
            <a:r>
              <a:rPr lang="ru-RU" sz="1050" dirty="0"/>
              <a:t/>
            </a:r>
            <a:br>
              <a:rPr lang="ru-RU" sz="1050" dirty="0"/>
            </a:br>
            <a:endParaRPr lang="uk-UA" sz="105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973" y="2276872"/>
            <a:ext cx="3905250" cy="790575"/>
          </a:xfr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861" y="4623817"/>
            <a:ext cx="244475" cy="126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23" y="3356992"/>
            <a:ext cx="285750" cy="1266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123728" y="476672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РІВНЯННЯ З МОДУЛЕМ</a:t>
            </a:r>
            <a:endParaRPr lang="uk-UA" sz="2400" b="1" dirty="0"/>
          </a:p>
        </p:txBody>
      </p:sp>
    </p:spTree>
    <p:extLst>
      <p:ext uri="{BB962C8B-B14F-4D97-AF65-F5344CB8AC3E}">
        <p14:creationId xmlns:p14="http://schemas.microsoft.com/office/powerpoint/2010/main" val="98321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626424" cy="1600200"/>
          </a:xfrm>
        </p:spPr>
        <p:txBody>
          <a:bodyPr>
            <a:noAutofit/>
          </a:bodyPr>
          <a:lstStyle/>
          <a:p>
            <a:r>
              <a:rPr lang="uk-UA" sz="1050" dirty="0"/>
              <a:t>1.7  |х-3|+2|х+1|=4   </a:t>
            </a:r>
            <a:br>
              <a:rPr lang="uk-UA" sz="1050" dirty="0"/>
            </a:br>
            <a:r>
              <a:rPr lang="uk-UA" sz="1050" dirty="0"/>
              <a:t>Прирівнюємо під модульні вирази до нуля:</a:t>
            </a:r>
            <a:br>
              <a:rPr lang="uk-UA" sz="1050" dirty="0"/>
            </a:br>
            <a:r>
              <a:rPr lang="uk-UA" sz="1050" dirty="0"/>
              <a:t/>
            </a:r>
            <a:br>
              <a:rPr lang="uk-UA" sz="1050" dirty="0"/>
            </a:br>
            <a:r>
              <a:rPr lang="uk-UA" sz="1050" dirty="0"/>
              <a:t>                   </a:t>
            </a:r>
            <a:r>
              <a:rPr lang="uk-UA" sz="1050" dirty="0" smtClean="0"/>
              <a:t>    </a:t>
            </a:r>
            <a:r>
              <a:rPr lang="en-US" sz="1050" dirty="0"/>
              <a:t>y= x+1                         </a:t>
            </a:r>
            <a:r>
              <a:rPr lang="en-US" sz="1050" dirty="0" smtClean="0"/>
              <a:t>     </a:t>
            </a:r>
            <a:r>
              <a:rPr lang="en-US" sz="1050" dirty="0"/>
              <a:t>y= x-3                                   </a:t>
            </a:r>
            <a:br>
              <a:rPr lang="en-US" sz="1050" dirty="0"/>
            </a:br>
            <a:r>
              <a:rPr lang="en-US" sz="1050" dirty="0"/>
              <a:t>                </a:t>
            </a:r>
            <a:r>
              <a:rPr lang="uk-UA" sz="1050" dirty="0" smtClean="0"/>
              <a:t>    </a:t>
            </a:r>
            <a:r>
              <a:rPr lang="en-US" sz="1050" dirty="0" smtClean="0"/>
              <a:t>   </a:t>
            </a:r>
            <a:r>
              <a:rPr lang="en-US" sz="1050" dirty="0"/>
              <a:t>x= -1                    </a:t>
            </a:r>
            <a:r>
              <a:rPr lang="uk-UA" sz="1050" dirty="0" smtClean="0"/>
              <a:t>      </a:t>
            </a:r>
            <a:r>
              <a:rPr lang="en-US" sz="1050" dirty="0" smtClean="0"/>
              <a:t>         </a:t>
            </a:r>
            <a:r>
              <a:rPr lang="en-US" sz="1050" dirty="0" smtClean="0"/>
              <a:t>x=3</a:t>
            </a:r>
            <a:r>
              <a:rPr lang="uk-UA" sz="1050" dirty="0" smtClean="0"/>
              <a:t/>
            </a:r>
            <a:br>
              <a:rPr lang="uk-UA" sz="1050" dirty="0" smtClean="0"/>
            </a:br>
            <a:r>
              <a:rPr lang="uk-UA" sz="1050" dirty="0"/>
              <a:t/>
            </a:r>
            <a:br>
              <a:rPr lang="uk-UA" sz="1050" dirty="0"/>
            </a:br>
            <a:r>
              <a:rPr lang="uk-UA" sz="1050" dirty="0" smtClean="0"/>
              <a:t/>
            </a:r>
            <a:br>
              <a:rPr lang="uk-UA" sz="1050" dirty="0" smtClean="0"/>
            </a:br>
            <a:r>
              <a:rPr lang="uk-UA" sz="1050" dirty="0"/>
              <a:t/>
            </a:r>
            <a:br>
              <a:rPr lang="uk-UA" sz="1050" dirty="0"/>
            </a:br>
            <a:r>
              <a:rPr lang="uk-UA" sz="1050" dirty="0" smtClean="0"/>
              <a:t/>
            </a:r>
            <a:br>
              <a:rPr lang="uk-UA" sz="1050" dirty="0" smtClean="0"/>
            </a:br>
            <a:r>
              <a:rPr lang="uk-UA" sz="1050" dirty="0"/>
              <a:t/>
            </a:r>
            <a:br>
              <a:rPr lang="uk-UA" sz="1050" dirty="0"/>
            </a:br>
            <a:r>
              <a:rPr lang="en-US" sz="1050" dirty="0"/>
              <a:t/>
            </a:r>
            <a:br>
              <a:rPr lang="en-US" sz="1050" dirty="0"/>
            </a:br>
            <a:r>
              <a:rPr lang="en-US" sz="1050" dirty="0"/>
              <a:t>                                      </a:t>
            </a:r>
            <a:br>
              <a:rPr lang="en-US" sz="1050" dirty="0"/>
            </a:br>
            <a:r>
              <a:rPr lang="uk-UA" sz="1050" dirty="0"/>
              <a:t>Отже розглянемо три випадки:</a:t>
            </a:r>
            <a:br>
              <a:rPr lang="uk-UA" sz="1050" dirty="0"/>
            </a:br>
            <a:r>
              <a:rPr lang="uk-UA" sz="1050" dirty="0"/>
              <a:t/>
            </a:r>
            <a:br>
              <a:rPr lang="uk-UA" sz="1050" dirty="0"/>
            </a:br>
            <a:r>
              <a:rPr lang="en-US" sz="1050" dirty="0"/>
              <a:t>I.   x&lt; -1</a:t>
            </a:r>
            <a:br>
              <a:rPr lang="en-US" sz="1050" dirty="0"/>
            </a:br>
            <a:r>
              <a:rPr lang="en-US" sz="1050" dirty="0"/>
              <a:t>      -x+3-2x-2= 4</a:t>
            </a:r>
            <a:br>
              <a:rPr lang="en-US" sz="1050" dirty="0"/>
            </a:br>
            <a:r>
              <a:rPr lang="en-US" sz="1050" dirty="0"/>
              <a:t>      -3x= 3</a:t>
            </a:r>
            <a:br>
              <a:rPr lang="en-US" sz="1050" dirty="0"/>
            </a:br>
            <a:r>
              <a:rPr lang="en-US" sz="1050" dirty="0"/>
              <a:t>     x= -1   - </a:t>
            </a:r>
            <a:r>
              <a:rPr lang="uk-UA" sz="1050" dirty="0"/>
              <a:t>сторонній корінь</a:t>
            </a:r>
            <a:br>
              <a:rPr lang="uk-UA" sz="1050" dirty="0"/>
            </a:br>
            <a:r>
              <a:rPr lang="uk-UA" sz="1050" dirty="0"/>
              <a:t/>
            </a:r>
            <a:br>
              <a:rPr lang="uk-UA" sz="1050" dirty="0"/>
            </a:br>
            <a:r>
              <a:rPr lang="uk-UA" sz="1050" dirty="0"/>
              <a:t>ІІ.  -1 х&lt;3</a:t>
            </a:r>
            <a:br>
              <a:rPr lang="uk-UA" sz="1050" dirty="0"/>
            </a:br>
            <a:r>
              <a:rPr lang="uk-UA" sz="1050" dirty="0"/>
              <a:t>      -х+3+2х+2= 4</a:t>
            </a:r>
            <a:br>
              <a:rPr lang="uk-UA" sz="1050" dirty="0"/>
            </a:br>
            <a:r>
              <a:rPr lang="uk-UA" sz="1050" dirty="0"/>
              <a:t>       х= -1</a:t>
            </a:r>
            <a:br>
              <a:rPr lang="uk-UA" sz="1050" dirty="0"/>
            </a:br>
            <a:r>
              <a:rPr lang="uk-UA" sz="1050" dirty="0"/>
              <a:t/>
            </a:r>
            <a:br>
              <a:rPr lang="uk-UA" sz="1050" dirty="0"/>
            </a:br>
            <a:r>
              <a:rPr lang="uk-UA" sz="1050" dirty="0"/>
              <a:t>ІІІ   х≥</a:t>
            </a:r>
            <a:r>
              <a:rPr lang="uk-UA" sz="1050" dirty="0" smtClean="0"/>
              <a:t>3</a:t>
            </a:r>
            <a:br>
              <a:rPr lang="uk-UA" sz="1050" dirty="0" smtClean="0"/>
            </a:br>
            <a:r>
              <a:rPr lang="uk-UA" sz="1050" dirty="0" smtClean="0"/>
              <a:t>        3х</a:t>
            </a:r>
            <a:r>
              <a:rPr lang="uk-UA" sz="1050" dirty="0"/>
              <a:t>= 5</a:t>
            </a:r>
            <a:br>
              <a:rPr lang="uk-UA" sz="1050" dirty="0"/>
            </a:br>
            <a:r>
              <a:rPr lang="uk-UA" sz="1050" dirty="0"/>
              <a:t>        х= 5/3  – сторонній </a:t>
            </a:r>
            <a:r>
              <a:rPr lang="uk-UA" sz="1050" dirty="0" smtClean="0"/>
              <a:t>корінь                                              </a:t>
            </a:r>
            <a:r>
              <a:rPr lang="uk-UA" sz="1050" dirty="0"/>
              <a:t/>
            </a:r>
            <a:br>
              <a:rPr lang="uk-UA" sz="1050" dirty="0"/>
            </a:br>
            <a:r>
              <a:rPr lang="uk-UA" sz="1050" dirty="0"/>
              <a:t/>
            </a:r>
            <a:br>
              <a:rPr lang="uk-UA" sz="1050" dirty="0"/>
            </a:br>
            <a:r>
              <a:rPr lang="uk-UA" sz="1050" dirty="0"/>
              <a:t>     </a:t>
            </a:r>
            <a:r>
              <a:rPr lang="uk-UA" sz="1050" dirty="0" smtClean="0"/>
              <a:t>Відповідь</a:t>
            </a:r>
            <a:r>
              <a:rPr lang="uk-UA" sz="1050" dirty="0"/>
              <a:t>: -</a:t>
            </a:r>
            <a:r>
              <a:rPr lang="uk-UA" sz="1050" dirty="0" smtClean="0"/>
              <a:t>1</a:t>
            </a:r>
            <a:endParaRPr lang="uk-UA" sz="199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564904"/>
            <a:ext cx="3857625" cy="733425"/>
          </a:xfrm>
        </p:spPr>
      </p:pic>
      <p:sp>
        <p:nvSpPr>
          <p:cNvPr id="5" name="TextBox 4"/>
          <p:cNvSpPr txBox="1"/>
          <p:nvPr/>
        </p:nvSpPr>
        <p:spPr>
          <a:xfrm>
            <a:off x="1741158" y="620688"/>
            <a:ext cx="405497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/>
              <a:t>РІВНЯННЯ З ДВОМА МОДУЛЯМИ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0739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986464" cy="1600200"/>
          </a:xfrm>
        </p:spPr>
        <p:txBody>
          <a:bodyPr>
            <a:noAutofit/>
          </a:bodyPr>
          <a:lstStyle/>
          <a:p>
            <a:r>
              <a:rPr lang="ru-RU" sz="1050" dirty="0"/>
              <a:t>2.0  |х-1|+|х-2|= |х-3|+4</a:t>
            </a:r>
            <a:br>
              <a:rPr lang="ru-RU" sz="1050" dirty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/>
              <a:t>Переносимо </a:t>
            </a:r>
            <a:r>
              <a:rPr lang="ru-RU" sz="1050" dirty="0" err="1"/>
              <a:t>усі</a:t>
            </a:r>
            <a:r>
              <a:rPr lang="ru-RU" sz="1050" dirty="0"/>
              <a:t> </a:t>
            </a:r>
            <a:r>
              <a:rPr lang="ru-RU" sz="1050" dirty="0" err="1"/>
              <a:t>модулі</a:t>
            </a:r>
            <a:r>
              <a:rPr lang="ru-RU" sz="1050" dirty="0"/>
              <a:t> в </a:t>
            </a:r>
            <a:r>
              <a:rPr lang="ru-RU" sz="1050" dirty="0" err="1"/>
              <a:t>ліву</a:t>
            </a:r>
            <a:r>
              <a:rPr lang="ru-RU" sz="1050" dirty="0"/>
              <a:t> </a:t>
            </a:r>
            <a:r>
              <a:rPr lang="ru-RU" sz="1050" dirty="0" err="1"/>
              <a:t>частину</a:t>
            </a:r>
            <a:r>
              <a:rPr lang="ru-RU" sz="1050" dirty="0"/>
              <a:t>:</a:t>
            </a:r>
            <a:br>
              <a:rPr lang="ru-RU" sz="1050" dirty="0"/>
            </a:br>
            <a:r>
              <a:rPr lang="ru-RU" sz="1050" dirty="0"/>
              <a:t>        |х-1|+|х-2|-|х-3|= 4</a:t>
            </a:r>
            <a:br>
              <a:rPr lang="ru-RU" sz="1050" dirty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 err="1"/>
              <a:t>Прирівнюємо</a:t>
            </a:r>
            <a:r>
              <a:rPr lang="ru-RU" sz="1050" dirty="0"/>
              <a:t> </a:t>
            </a:r>
            <a:r>
              <a:rPr lang="ru-RU" sz="1050" dirty="0" err="1"/>
              <a:t>під</a:t>
            </a:r>
            <a:r>
              <a:rPr lang="ru-RU" sz="1050" dirty="0"/>
              <a:t> </a:t>
            </a:r>
            <a:r>
              <a:rPr lang="ru-RU" sz="1050" dirty="0" err="1"/>
              <a:t>модульні</a:t>
            </a:r>
            <a:r>
              <a:rPr lang="ru-RU" sz="1050" dirty="0"/>
              <a:t> </a:t>
            </a:r>
            <a:r>
              <a:rPr lang="ru-RU" sz="1050" dirty="0" err="1"/>
              <a:t>вирази</a:t>
            </a:r>
            <a:r>
              <a:rPr lang="ru-RU" sz="1050" dirty="0"/>
              <a:t> до нуля:</a:t>
            </a:r>
            <a:br>
              <a:rPr lang="ru-RU" sz="1050" dirty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/>
              <a:t>                        </a:t>
            </a:r>
            <a:r>
              <a:rPr lang="ru-RU" sz="1050" dirty="0" smtClean="0"/>
              <a:t>  </a:t>
            </a:r>
            <a:r>
              <a:rPr lang="ru-RU" sz="1050" dirty="0"/>
              <a:t>у= х-1                 </a:t>
            </a:r>
            <a:r>
              <a:rPr lang="ru-RU" sz="1050" dirty="0" smtClean="0"/>
              <a:t>           </a:t>
            </a:r>
            <a:r>
              <a:rPr lang="ru-RU" sz="1050" dirty="0"/>
              <a:t>у= х-2                      </a:t>
            </a:r>
            <a:r>
              <a:rPr lang="ru-RU" sz="1050" dirty="0" smtClean="0"/>
              <a:t>       </a:t>
            </a:r>
            <a:r>
              <a:rPr lang="ru-RU" sz="1050" dirty="0"/>
              <a:t>у= х-3</a:t>
            </a:r>
            <a:br>
              <a:rPr lang="ru-RU" sz="1050" dirty="0"/>
            </a:br>
            <a:r>
              <a:rPr lang="ru-RU" sz="1050" dirty="0"/>
              <a:t>                 </a:t>
            </a:r>
            <a:r>
              <a:rPr lang="ru-RU" sz="1050" dirty="0" smtClean="0"/>
              <a:t>         </a:t>
            </a:r>
            <a:r>
              <a:rPr lang="ru-RU" sz="1050" dirty="0"/>
              <a:t>х= 1                           </a:t>
            </a:r>
            <a:r>
              <a:rPr lang="ru-RU" sz="1050" dirty="0" smtClean="0"/>
              <a:t>     </a:t>
            </a:r>
            <a:r>
              <a:rPr lang="ru-RU" sz="1050" dirty="0"/>
              <a:t>х= 2                    </a:t>
            </a:r>
            <a:r>
              <a:rPr lang="ru-RU" sz="1050" dirty="0" smtClean="0"/>
              <a:t>            </a:t>
            </a:r>
            <a:r>
              <a:rPr lang="ru-RU" sz="1050" dirty="0"/>
              <a:t>х= </a:t>
            </a:r>
            <a:r>
              <a:rPr lang="ru-RU" sz="1050" dirty="0" smtClean="0"/>
              <a:t>3</a:t>
            </a:r>
            <a:br>
              <a:rPr lang="ru-RU" sz="1050" dirty="0" smtClean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/>
              <a:t>                </a:t>
            </a:r>
            <a:br>
              <a:rPr lang="ru-RU" sz="1050" dirty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 err="1" smtClean="0"/>
              <a:t>Отже</a:t>
            </a:r>
            <a:r>
              <a:rPr lang="ru-RU" sz="1050" dirty="0" smtClean="0"/>
              <a:t> </a:t>
            </a:r>
            <a:r>
              <a:rPr lang="ru-RU" sz="1050" dirty="0" err="1"/>
              <a:t>розглянемо</a:t>
            </a:r>
            <a:r>
              <a:rPr lang="ru-RU" sz="1050" dirty="0"/>
              <a:t> </a:t>
            </a:r>
            <a:r>
              <a:rPr lang="ru-RU" sz="1050" dirty="0" err="1"/>
              <a:t>чотири</a:t>
            </a:r>
            <a:r>
              <a:rPr lang="ru-RU" sz="1050" dirty="0"/>
              <a:t> </a:t>
            </a:r>
            <a:r>
              <a:rPr lang="ru-RU" sz="1050" dirty="0" err="1"/>
              <a:t>випадки</a:t>
            </a:r>
            <a:r>
              <a:rPr lang="ru-RU" sz="1050" dirty="0" smtClean="0"/>
              <a:t>:</a:t>
            </a: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/>
              <a:t>I.   x&lt; 1</a:t>
            </a:r>
            <a:br>
              <a:rPr lang="ru-RU" sz="1050" dirty="0"/>
            </a:br>
            <a:r>
              <a:rPr lang="ru-RU" sz="1050" dirty="0"/>
              <a:t>     -x+1-х+2+х-3= 4   </a:t>
            </a:r>
            <a:br>
              <a:rPr lang="ru-RU" sz="1050" dirty="0"/>
            </a:br>
            <a:r>
              <a:rPr lang="ru-RU" sz="1050" dirty="0"/>
              <a:t>     x= -4</a:t>
            </a:r>
            <a:br>
              <a:rPr lang="ru-RU" sz="1050" dirty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/>
              <a:t>ІІ.  1 х&lt;2</a:t>
            </a:r>
            <a:br>
              <a:rPr lang="ru-RU" sz="1050" dirty="0"/>
            </a:br>
            <a:r>
              <a:rPr lang="ru-RU" sz="1050" dirty="0"/>
              <a:t>       х-1-х+2+х-3= 4</a:t>
            </a:r>
            <a:br>
              <a:rPr lang="ru-RU" sz="1050" dirty="0"/>
            </a:br>
            <a:r>
              <a:rPr lang="ru-RU" sz="1050" dirty="0"/>
              <a:t>       х= 6 – </a:t>
            </a:r>
            <a:r>
              <a:rPr lang="ru-RU" sz="1050" dirty="0" err="1"/>
              <a:t>сторонній</a:t>
            </a:r>
            <a:r>
              <a:rPr lang="ru-RU" sz="1050" dirty="0"/>
              <a:t> </a:t>
            </a:r>
            <a:r>
              <a:rPr lang="ru-RU" sz="1050" dirty="0" err="1"/>
              <a:t>корінь</a:t>
            </a: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/>
              <a:t>ІІІ    2 х&lt;3</a:t>
            </a:r>
            <a:br>
              <a:rPr lang="ru-RU" sz="1050" dirty="0"/>
            </a:br>
            <a:r>
              <a:rPr lang="ru-RU" sz="1050" dirty="0"/>
              <a:t>        х-1+х-2+х-3= 4</a:t>
            </a:r>
            <a:br>
              <a:rPr lang="ru-RU" sz="1050" dirty="0"/>
            </a:br>
            <a:r>
              <a:rPr lang="ru-RU" sz="1050" dirty="0"/>
              <a:t>        3х= 10</a:t>
            </a:r>
            <a:br>
              <a:rPr lang="ru-RU" sz="1050" dirty="0"/>
            </a:br>
            <a:r>
              <a:rPr lang="ru-RU" sz="1050" dirty="0"/>
              <a:t>        х= 10/3  – </a:t>
            </a:r>
            <a:r>
              <a:rPr lang="ru-RU" sz="1050" dirty="0" err="1"/>
              <a:t>сторонній</a:t>
            </a:r>
            <a:r>
              <a:rPr lang="ru-RU" sz="1050" dirty="0"/>
              <a:t> </a:t>
            </a:r>
            <a:r>
              <a:rPr lang="ru-RU" sz="1050" dirty="0" err="1"/>
              <a:t>корінь</a:t>
            </a: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/>
              <a:t>IV   х≥</a:t>
            </a:r>
            <a:r>
              <a:rPr lang="ru-RU" sz="1050" dirty="0" smtClean="0"/>
              <a:t>3</a:t>
            </a: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/>
              <a:t>       х-1+х-2-х+3= 4</a:t>
            </a:r>
            <a:br>
              <a:rPr lang="ru-RU" sz="1050" dirty="0"/>
            </a:br>
            <a:r>
              <a:rPr lang="ru-RU" sz="1050" dirty="0"/>
              <a:t>       х= </a:t>
            </a:r>
            <a:r>
              <a:rPr lang="ru-RU" sz="1050" dirty="0" smtClean="0"/>
              <a:t>4</a:t>
            </a:r>
            <a:br>
              <a:rPr lang="ru-RU" sz="1050" dirty="0" smtClean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/>
              <a:t>     </a:t>
            </a:r>
            <a:r>
              <a:rPr lang="ru-RU" sz="1050" dirty="0" err="1"/>
              <a:t>Відповідь</a:t>
            </a:r>
            <a:r>
              <a:rPr lang="ru-RU" sz="1050" dirty="0"/>
              <a:t>: -4; </a:t>
            </a:r>
            <a:r>
              <a:rPr lang="ru-RU" sz="1050" dirty="0" smtClean="0"/>
              <a:t>4</a:t>
            </a:r>
            <a:endParaRPr lang="uk-UA" sz="105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060848"/>
            <a:ext cx="5112568" cy="828675"/>
          </a:xfrm>
        </p:spPr>
      </p:pic>
      <p:sp>
        <p:nvSpPr>
          <p:cNvPr id="5" name="TextBox 4"/>
          <p:cNvSpPr txBox="1"/>
          <p:nvPr/>
        </p:nvSpPr>
        <p:spPr>
          <a:xfrm>
            <a:off x="4211960" y="3861048"/>
            <a:ext cx="4464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/>
              <a:t>РІВНЯННЯ З ТРЬОМА МОДУЛЯМИ</a:t>
            </a:r>
          </a:p>
        </p:txBody>
      </p:sp>
    </p:spTree>
    <p:extLst>
      <p:ext uri="{BB962C8B-B14F-4D97-AF65-F5344CB8AC3E}">
        <p14:creationId xmlns:p14="http://schemas.microsoft.com/office/powerpoint/2010/main" val="158753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013176"/>
            <a:ext cx="5791200" cy="1371600"/>
          </a:xfrm>
        </p:spPr>
        <p:txBody>
          <a:bodyPr>
            <a:noAutofit/>
          </a:bodyPr>
          <a:lstStyle/>
          <a:p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/>
              <a:t>1.4   |х-а|=3х-1 </a:t>
            </a:r>
            <a:br>
              <a:rPr lang="ru-RU" sz="1050" dirty="0"/>
            </a:br>
            <a:r>
              <a:rPr lang="ru-RU" sz="1050" dirty="0" err="1"/>
              <a:t>Прирівнюємо</a:t>
            </a:r>
            <a:r>
              <a:rPr lang="ru-RU" sz="1050" dirty="0"/>
              <a:t> </a:t>
            </a:r>
            <a:r>
              <a:rPr lang="ru-RU" sz="1050" dirty="0" err="1"/>
              <a:t>під</a:t>
            </a:r>
            <a:r>
              <a:rPr lang="ru-RU" sz="1050" dirty="0"/>
              <a:t> </a:t>
            </a:r>
            <a:r>
              <a:rPr lang="ru-RU" sz="1050" dirty="0" err="1"/>
              <a:t>модульний</a:t>
            </a:r>
            <a:r>
              <a:rPr lang="ru-RU" sz="1050" dirty="0"/>
              <a:t> </a:t>
            </a:r>
            <a:r>
              <a:rPr lang="ru-RU" sz="1050" dirty="0" err="1"/>
              <a:t>вираз</a:t>
            </a:r>
            <a:r>
              <a:rPr lang="ru-RU" sz="1050" dirty="0"/>
              <a:t> до нуля</a:t>
            </a:r>
            <a:r>
              <a:rPr lang="ru-RU" sz="1050" dirty="0" smtClean="0"/>
              <a:t>:</a:t>
            </a:r>
            <a:br>
              <a:rPr lang="ru-RU" sz="1050" dirty="0" smtClean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 smtClean="0"/>
              <a:t>                                                                     </a:t>
            </a:r>
            <a:r>
              <a:rPr lang="ru-RU" sz="1050" dirty="0"/>
              <a:t>х≥1/3 </a:t>
            </a: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/>
              <a:t>                                                                                               </a:t>
            </a:r>
            <a:br>
              <a:rPr lang="ru-RU" sz="1050" dirty="0"/>
            </a:br>
            <a:r>
              <a:rPr lang="ru-RU" sz="1050" dirty="0"/>
              <a:t>     а - параметр                         </a:t>
            </a:r>
            <a:br>
              <a:rPr lang="ru-RU" sz="1050" dirty="0"/>
            </a:br>
            <a:r>
              <a:rPr lang="ru-RU" sz="1050" dirty="0" err="1"/>
              <a:t>Розглянемо</a:t>
            </a:r>
            <a:r>
              <a:rPr lang="ru-RU" sz="1050" dirty="0"/>
              <a:t> </a:t>
            </a:r>
            <a:r>
              <a:rPr lang="ru-RU" sz="1050" dirty="0" err="1"/>
              <a:t>дві</a:t>
            </a:r>
            <a:r>
              <a:rPr lang="ru-RU" sz="1050" dirty="0"/>
              <a:t> </a:t>
            </a:r>
            <a:r>
              <a:rPr lang="ru-RU" sz="1050" dirty="0" err="1"/>
              <a:t>системи</a:t>
            </a:r>
            <a:r>
              <a:rPr lang="ru-RU" sz="1050" dirty="0"/>
              <a:t> </a:t>
            </a:r>
            <a:r>
              <a:rPr lang="ru-RU" sz="1050" dirty="0" err="1"/>
              <a:t>рівнянь</a:t>
            </a:r>
            <a:r>
              <a:rPr lang="ru-RU" sz="1050" dirty="0"/>
              <a:t>:</a:t>
            </a:r>
            <a:br>
              <a:rPr lang="ru-RU" sz="1050" dirty="0"/>
            </a:br>
            <a:r>
              <a:rPr lang="ru-RU" sz="1050" dirty="0"/>
              <a:t>                1</a:t>
            </a:r>
            <a:br>
              <a:rPr lang="ru-RU" sz="1050" dirty="0"/>
            </a:br>
            <a:r>
              <a:rPr lang="ru-RU" sz="1050" dirty="0"/>
              <a:t>х-а=3х-1                               </a:t>
            </a:r>
            <a:br>
              <a:rPr lang="ru-RU" sz="1050" dirty="0"/>
            </a:br>
            <a:r>
              <a:rPr lang="ru-RU" sz="1050" dirty="0"/>
              <a:t>3х-1≥0      </a:t>
            </a:r>
            <a:br>
              <a:rPr lang="ru-RU" sz="1050" dirty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/>
              <a:t>х=(1-а)/2</a:t>
            </a:r>
            <a:br>
              <a:rPr lang="ru-RU" sz="1050" dirty="0"/>
            </a:br>
            <a:r>
              <a:rPr lang="ru-RU" sz="1050" dirty="0"/>
              <a:t>3х-1≥0</a:t>
            </a:r>
            <a:br>
              <a:rPr lang="ru-RU" sz="1050" dirty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/>
              <a:t>(1-а)/2≥1/3</a:t>
            </a:r>
            <a:br>
              <a:rPr lang="ru-RU" sz="1050" dirty="0"/>
            </a:br>
            <a:r>
              <a:rPr lang="ru-RU" sz="1050" dirty="0"/>
              <a:t>3-3а≥2</a:t>
            </a:r>
            <a:br>
              <a:rPr lang="ru-RU" sz="1050" dirty="0"/>
            </a:br>
            <a:r>
              <a:rPr lang="ru-RU" sz="1050" dirty="0"/>
              <a:t>-3а≥-1</a:t>
            </a:r>
            <a:br>
              <a:rPr lang="ru-RU" sz="1050" dirty="0"/>
            </a:br>
            <a:r>
              <a:rPr lang="ru-RU" sz="1050" dirty="0"/>
              <a:t>а </a:t>
            </a:r>
            <a:r>
              <a:rPr lang="ru-RU" sz="1050" dirty="0" smtClean="0"/>
              <a:t>1/3</a:t>
            </a:r>
            <a:br>
              <a:rPr lang="ru-RU" sz="1050" dirty="0" smtClean="0"/>
            </a:br>
            <a:r>
              <a:rPr lang="ru-RU" sz="1050" dirty="0" smtClean="0"/>
              <a:t>                               2</a:t>
            </a: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/>
              <a:t>-</a:t>
            </a:r>
            <a:r>
              <a:rPr lang="ru-RU" sz="1050" dirty="0" err="1"/>
              <a:t>х+а</a:t>
            </a:r>
            <a:r>
              <a:rPr lang="ru-RU" sz="1050" dirty="0"/>
              <a:t>=3х-1</a:t>
            </a:r>
            <a:br>
              <a:rPr lang="ru-RU" sz="1050" dirty="0"/>
            </a:br>
            <a:r>
              <a:rPr lang="ru-RU" sz="1050" dirty="0"/>
              <a:t>3х-1≥0</a:t>
            </a:r>
            <a:br>
              <a:rPr lang="ru-RU" sz="1050" dirty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/>
              <a:t>х=(а+1)/4</a:t>
            </a:r>
            <a:br>
              <a:rPr lang="ru-RU" sz="1050" dirty="0"/>
            </a:br>
            <a:r>
              <a:rPr lang="ru-RU" sz="1050" dirty="0"/>
              <a:t>3х-1≥0</a:t>
            </a:r>
            <a:br>
              <a:rPr lang="ru-RU" sz="1050" dirty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/>
              <a:t>(а+1)/4=1/3</a:t>
            </a:r>
            <a:br>
              <a:rPr lang="ru-RU" sz="1050" dirty="0"/>
            </a:br>
            <a:r>
              <a:rPr lang="ru-RU" sz="1050" dirty="0"/>
              <a:t>3а+3≥4</a:t>
            </a:r>
            <a:br>
              <a:rPr lang="ru-RU" sz="1050" dirty="0"/>
            </a:br>
            <a:r>
              <a:rPr lang="ru-RU" sz="1050" dirty="0"/>
              <a:t>3а≥1</a:t>
            </a:r>
            <a:br>
              <a:rPr lang="ru-RU" sz="1050" dirty="0"/>
            </a:br>
            <a:r>
              <a:rPr lang="ru-RU" sz="1050" dirty="0"/>
              <a:t>а≥</a:t>
            </a:r>
            <a:r>
              <a:rPr lang="ru-RU" sz="1050" dirty="0" smtClean="0"/>
              <a:t>1/3</a:t>
            </a: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 err="1"/>
              <a:t>Відповідь</a:t>
            </a:r>
            <a:r>
              <a:rPr lang="ru-RU" sz="1050" dirty="0"/>
              <a:t>: (1-а)/2, </a:t>
            </a:r>
            <a:r>
              <a:rPr lang="ru-RU" sz="1050" dirty="0" err="1"/>
              <a:t>якщо</a:t>
            </a:r>
            <a:r>
              <a:rPr lang="ru-RU" sz="1050" dirty="0"/>
              <a:t> а   1/3; (а+1)/4, </a:t>
            </a:r>
            <a:r>
              <a:rPr lang="ru-RU" sz="1050" dirty="0" err="1"/>
              <a:t>якщо</a:t>
            </a:r>
            <a:r>
              <a:rPr lang="ru-RU" sz="1050" dirty="0"/>
              <a:t> а&gt;1/3</a:t>
            </a:r>
            <a:r>
              <a:rPr lang="ru-RU" sz="800" dirty="0"/>
              <a:t/>
            </a:r>
            <a:br>
              <a:rPr lang="ru-RU" sz="800" dirty="0"/>
            </a:br>
            <a:endParaRPr lang="uk-UA" sz="8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16832"/>
            <a:ext cx="247685" cy="1267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664" y="4005064"/>
            <a:ext cx="244475" cy="126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764704"/>
            <a:ext cx="2672297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51920" y="4005064"/>
            <a:ext cx="43614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РІВНЯННЯ З ПАРАМЕТРОМ</a:t>
            </a:r>
            <a:endParaRPr lang="uk-UA" sz="2400" b="1" dirty="0"/>
          </a:p>
        </p:txBody>
      </p:sp>
    </p:spTree>
    <p:extLst>
      <p:ext uri="{BB962C8B-B14F-4D97-AF65-F5344CB8AC3E}">
        <p14:creationId xmlns:p14="http://schemas.microsoft.com/office/powerpoint/2010/main" val="166677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TC101790492[[fn=Тетрадь для рисования]]</Template>
  <TotalTime>294</TotalTime>
  <Words>186</Words>
  <Application>Microsoft Office PowerPoint</Application>
  <PresentationFormat>Экран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Главная</vt:lpstr>
      <vt:lpstr>Розв'язування рівнянь з модулями</vt:lpstr>
      <vt:lpstr>Рівняння — аналітичний запис задачі знаходження аргументів, при яких дві задані функції рівні між собою. Методи розв'язання рівнянь були відомі ще у II тисячолітті до н. е. переписувачам стародавнього Єгипту (проте вони не застосовували буквеної символіки). У збережених до наших днів математичних папірусах є не тільки задачі, що приводять до рівнянь першої степені з одним невідомим, а й задачі, що приводять до рівнянь виду aх2 = b (квадратне рівняння). </vt:lpstr>
      <vt:lpstr>Презентация PowerPoint</vt:lpstr>
      <vt:lpstr>Мета роботи – дослідити рівняння з модулями  і систематизувати способи їх розв’язання   Завдання, які ставимо перед собою: - Зібрати рівняння з модулями різної складності - Дослідити різні способи розв’язання рівнянь  - Показати практичне застосування модуля   Запропонована науково-дослідницька робота надзвичайно актуальна, оскільки  розв’язування рівнянь з модулями є проблемної темою для вивчення учнями.</vt:lpstr>
      <vt:lpstr>ВИДИ РІВНЯНЬ З МОДУЛЯМИ:</vt:lpstr>
      <vt:lpstr>1.3  |5х+2|=3-3х Прирівнюємо під модульний вираз до нуля:                                                               5х+2=0                                                        3-3х=0                         х=-2/5                                                          х=1                                           Отже розглянемо такі сукупності систем:  х&lt;-2/5 -5х-2=3-3х   -2/5&lt;х&lt;1 5х+2=3-3х   х&lt;-2/5 х=-5/2   -2/5&lt;х&lt;1 х=1/8  Відповідь: 5/4; 1/8  </vt:lpstr>
      <vt:lpstr>1.7  |х-3|+2|х+1|=4    Прирівнюємо під модульні вирази до нуля:                         y= x+1                              y= x-3                                                           x= -1                                   x=3                                              Отже розглянемо три випадки:  I.   x&lt; -1       -x+3-2x-2= 4       -3x= 3      x= -1   - сторонній корінь  ІІ.  -1 х&lt;3       -х+3+2х+2= 4        х= -1  ІІІ   х≥3         3х= 5         х= 5/3  – сторонній корінь                                                     Відповідь: -1</vt:lpstr>
      <vt:lpstr>2.0  |х-1|+|х-2|= |х-3|+4  Переносимо усі модулі в ліву частину:         |х-1|+|х-2|-|х-3|= 4  Прирівнюємо під модульні вирази до нуля:                            у= х-1                            у= х-2                             у= х-3                           х= 1                                х= 2                                х= 3                       Отже розглянемо чотири випадки:  I.   x&lt; 1      -x+1-х+2+х-3= 4         x= -4  ІІ.  1 х&lt;2        х-1-х+2+х-3= 4        х= 6 – сторонній корінь  ІІІ    2 х&lt;3         х-1+х-2+х-3= 4         3х= 10         х= 10/3  – сторонній корінь  IV   х≥3        х-1+х-2-х+3= 4        х= 4       Відповідь: -4; 4</vt:lpstr>
      <vt:lpstr> 1.4   |х-а|=3х-1  Прирівнюємо під модульний вираз до нуля:                                                                       х≥1/3                                                                                                           а - параметр                          Розглянемо дві системи рівнянь:                 1 х-а=3х-1                                3х-1≥0         х=(1-а)/2 3х-1≥0   (1-а)/2≥1/3 3-3а≥2 -3а≥-1 а 1/3                                2 -х+а=3х-1 3х-1≥0   х=(а+1)/4 3х-1≥0   (а+1)/4=1/3 3а+3≥4 3а≥1 а≥1/3 Відповідь: (1-а)/2, якщо а   1/3; (а+1)/4, якщо а&gt;1/3 </vt:lpstr>
      <vt:lpstr>     </vt:lpstr>
      <vt:lpstr>Дякую за увагу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Розв'язування рівнянь з модулями</dc:title>
  <dc:creator>Computer</dc:creator>
  <cp:lastModifiedBy>Computer</cp:lastModifiedBy>
  <cp:revision>18</cp:revision>
  <cp:lastPrinted>2013-06-05T17:11:14Z</cp:lastPrinted>
  <dcterms:created xsi:type="dcterms:W3CDTF">2013-06-03T17:15:45Z</dcterms:created>
  <dcterms:modified xsi:type="dcterms:W3CDTF">2013-06-06T04:42:56Z</dcterms:modified>
</cp:coreProperties>
</file>