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9" r:id="rId6"/>
    <p:sldId id="258" r:id="rId7"/>
    <p:sldId id="261" r:id="rId8"/>
    <p:sldId id="260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A42640-6F14-4B93-8FFF-93AEA66879B1}" type="datetimeFigureOut">
              <a:rPr lang="ru-RU" smtClean="0"/>
              <a:pPr/>
              <a:t>10.01.2012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71E655-3454-41EE-ACDC-D1E95658C9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Квадратичні нерівност</a:t>
            </a:r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643314"/>
            <a:ext cx="8458200" cy="1157286"/>
          </a:xfrm>
        </p:spPr>
        <p:txBody>
          <a:bodyPr>
            <a:normAutofit fontScale="55000" lnSpcReduction="20000"/>
          </a:bodyPr>
          <a:lstStyle/>
          <a:p>
            <a:r>
              <a:rPr lang="uk-UA" sz="1800" dirty="0" smtClean="0"/>
              <a:t>                                                                                                                                                                                                           </a:t>
            </a:r>
            <a:r>
              <a:rPr lang="uk-UA" sz="1900" dirty="0" smtClean="0">
                <a:solidFill>
                  <a:srgbClr val="002060"/>
                </a:solidFill>
              </a:rPr>
              <a:t>Виконала:</a:t>
            </a:r>
          </a:p>
          <a:p>
            <a:r>
              <a:rPr lang="uk-UA" sz="1900" dirty="0">
                <a:solidFill>
                  <a:srgbClr val="002060"/>
                </a:solidFill>
              </a:rPr>
              <a:t> </a:t>
            </a:r>
            <a:r>
              <a:rPr lang="uk-UA" sz="19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учениця 9-А класу</a:t>
            </a:r>
          </a:p>
          <a:p>
            <a:r>
              <a:rPr lang="uk-UA" sz="1900" dirty="0">
                <a:solidFill>
                  <a:srgbClr val="002060"/>
                </a:solidFill>
              </a:rPr>
              <a:t> </a:t>
            </a:r>
            <a:r>
              <a:rPr lang="uk-UA" sz="19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КЗО ДСЗШ №147</a:t>
            </a:r>
          </a:p>
          <a:p>
            <a:r>
              <a:rPr lang="uk-UA" sz="1900" dirty="0">
                <a:solidFill>
                  <a:srgbClr val="002060"/>
                </a:solidFill>
              </a:rPr>
              <a:t> </a:t>
            </a:r>
            <a:r>
              <a:rPr lang="uk-UA" sz="19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ім. В. Чорновола </a:t>
            </a:r>
          </a:p>
          <a:p>
            <a:r>
              <a:rPr lang="uk-UA" sz="1900" dirty="0">
                <a:solidFill>
                  <a:srgbClr val="002060"/>
                </a:solidFill>
              </a:rPr>
              <a:t> </a:t>
            </a:r>
            <a:r>
              <a:rPr lang="uk-UA" sz="1900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Іващенко Ірина</a:t>
            </a:r>
            <a:endParaRPr lang="uk-UA" sz="1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Рівняння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зводяться</a:t>
            </a:r>
            <a:r>
              <a:rPr lang="ru-RU" dirty="0" smtClean="0"/>
              <a:t> до </a:t>
            </a:r>
            <a:r>
              <a:rPr lang="ru-RU" dirty="0" err="1" smtClean="0"/>
              <a:t>квадратних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Рівняння виду ах</a:t>
            </a:r>
            <a:r>
              <a:rPr lang="uk-UA" sz="2000" baseline="30000" dirty="0" smtClean="0"/>
              <a:t>4</a:t>
            </a:r>
            <a:r>
              <a:rPr lang="uk-UA" sz="2000" dirty="0" smtClean="0"/>
              <a:t>+</a:t>
            </a:r>
            <a:r>
              <a:rPr lang="en-US" sz="2000" dirty="0" err="1" smtClean="0"/>
              <a:t>bx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+с=0,де а не дорівнює 0, називається </a:t>
            </a:r>
            <a:r>
              <a:rPr lang="uk-UA" sz="2000" b="1" dirty="0" smtClean="0"/>
              <a:t>біквадратним.</a:t>
            </a:r>
          </a:p>
          <a:p>
            <a:pPr>
              <a:buNone/>
            </a:pPr>
            <a:r>
              <a:rPr lang="ru-RU" sz="2000" dirty="0" smtClean="0"/>
              <a:t>Для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розв’язання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вводять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змінну</a:t>
            </a:r>
            <a:r>
              <a:rPr lang="ru-RU" sz="2000" dirty="0" smtClean="0"/>
              <a:t>: 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=у, у≥0.Приклад:</a:t>
            </a:r>
          </a:p>
          <a:p>
            <a:pPr>
              <a:buNone/>
            </a:pPr>
            <a:r>
              <a:rPr lang="uk-UA" sz="2000" dirty="0" smtClean="0"/>
              <a:t>   4х</a:t>
            </a:r>
            <a:r>
              <a:rPr lang="uk-UA" sz="2000" baseline="30000" dirty="0" smtClean="0"/>
              <a:t>4</a:t>
            </a:r>
            <a:r>
              <a:rPr lang="uk-UA" sz="2000" dirty="0" smtClean="0"/>
              <a:t>-25х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+144=0;Нехай  </a:t>
            </a:r>
            <a:r>
              <a:rPr lang="ru-RU" sz="2000" dirty="0" smtClean="0"/>
              <a:t>х</a:t>
            </a:r>
            <a:r>
              <a:rPr lang="ru-RU" sz="2000" baseline="30000" dirty="0" smtClean="0"/>
              <a:t>2</a:t>
            </a:r>
            <a:r>
              <a:rPr lang="ru-RU" sz="2000" dirty="0" smtClean="0"/>
              <a:t>=у, у≥0;</a:t>
            </a:r>
          </a:p>
          <a:p>
            <a:pPr>
              <a:buNone/>
            </a:pPr>
            <a:r>
              <a:rPr lang="uk-UA" sz="2000" dirty="0" smtClean="0"/>
              <a:t>    у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-25у+144=0;</a:t>
            </a:r>
            <a:r>
              <a:rPr lang="ru-RU" sz="2000" dirty="0" err="1" smtClean="0"/>
              <a:t>Розв’язавши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квадратне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знайдемо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uk-UA" sz="2000" dirty="0" smtClean="0"/>
              <a:t>   у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=9;    у=16;</a:t>
            </a:r>
          </a:p>
          <a:p>
            <a:pPr>
              <a:buNone/>
            </a:pPr>
            <a:r>
              <a:rPr lang="uk-UA" sz="2000" dirty="0" smtClean="0"/>
              <a:t>   у=9;      у=16;</a:t>
            </a:r>
          </a:p>
          <a:p>
            <a:pPr>
              <a:buNone/>
            </a:pPr>
            <a:r>
              <a:rPr lang="uk-UA" sz="2000" dirty="0" smtClean="0"/>
              <a:t>   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=9;    х</a:t>
            </a:r>
            <a:r>
              <a:rPr lang="uk-UA" sz="2000" baseline="30000" dirty="0" smtClean="0"/>
              <a:t>2</a:t>
            </a:r>
            <a:r>
              <a:rPr lang="uk-UA" sz="2000" dirty="0" smtClean="0"/>
              <a:t>=16;</a:t>
            </a:r>
          </a:p>
          <a:p>
            <a:pPr>
              <a:buNone/>
            </a:pPr>
            <a:r>
              <a:rPr lang="uk-UA" sz="2000" dirty="0" smtClean="0"/>
              <a:t>   х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=3,   х</a:t>
            </a:r>
            <a:r>
              <a:rPr lang="uk-UA" sz="2000" baseline="-25000" dirty="0" smtClean="0"/>
              <a:t>2</a:t>
            </a:r>
            <a:r>
              <a:rPr lang="uk-UA" sz="2000" dirty="0" smtClean="0"/>
              <a:t>=-3,  х</a:t>
            </a:r>
            <a:r>
              <a:rPr lang="uk-UA" sz="2000" baseline="-25000" dirty="0" smtClean="0"/>
              <a:t>3</a:t>
            </a:r>
            <a:r>
              <a:rPr lang="uk-UA" sz="2000" dirty="0" smtClean="0"/>
              <a:t>=4,  х</a:t>
            </a:r>
            <a:r>
              <a:rPr lang="uk-UA" sz="2000" baseline="-25000" dirty="0" smtClean="0"/>
              <a:t>4</a:t>
            </a:r>
            <a:r>
              <a:rPr lang="uk-UA" sz="2000" dirty="0" smtClean="0"/>
              <a:t>=-4;</a:t>
            </a:r>
          </a:p>
          <a:p>
            <a:pPr>
              <a:buNone/>
            </a:pPr>
            <a:r>
              <a:rPr lang="uk-UA" sz="2000" dirty="0" smtClean="0"/>
              <a:t>Відповідь: х</a:t>
            </a:r>
            <a:r>
              <a:rPr lang="uk-UA" sz="2000" baseline="-25000" dirty="0" smtClean="0"/>
              <a:t>1</a:t>
            </a:r>
            <a:r>
              <a:rPr lang="uk-UA" sz="2000" dirty="0" smtClean="0"/>
              <a:t>=3,   х</a:t>
            </a:r>
            <a:r>
              <a:rPr lang="uk-UA" sz="2000" baseline="-25000" dirty="0" smtClean="0"/>
              <a:t>2</a:t>
            </a:r>
            <a:r>
              <a:rPr lang="uk-UA" sz="2000" dirty="0" smtClean="0"/>
              <a:t>=-3,  х</a:t>
            </a:r>
            <a:r>
              <a:rPr lang="uk-UA" sz="2000" baseline="-25000" dirty="0" smtClean="0"/>
              <a:t>3</a:t>
            </a:r>
            <a:r>
              <a:rPr lang="uk-UA" sz="2000" dirty="0" smtClean="0"/>
              <a:t>=4,  х</a:t>
            </a:r>
            <a:r>
              <a:rPr lang="uk-UA" sz="2000" baseline="-25000" dirty="0" smtClean="0"/>
              <a:t>4</a:t>
            </a:r>
            <a:r>
              <a:rPr lang="uk-UA" sz="2000" dirty="0" smtClean="0"/>
              <a:t>=-4;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Розв’язування</a:t>
            </a:r>
            <a:r>
              <a:rPr lang="ru-RU" dirty="0" smtClean="0"/>
              <a:t> систем </a:t>
            </a:r>
            <a:r>
              <a:rPr lang="ru-RU" dirty="0" err="1" smtClean="0"/>
              <a:t>рівнянь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err="1" smtClean="0"/>
              <a:t>Розглянемо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рівнянь</a:t>
            </a:r>
            <a:r>
              <a:rPr lang="ru-RU" sz="1800" dirty="0" smtClean="0"/>
              <a:t>, в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обидва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рівняння</a:t>
            </a:r>
            <a:r>
              <a:rPr lang="ru-RU" sz="1800" dirty="0" smtClean="0"/>
              <a:t> другого </a:t>
            </a:r>
            <a:r>
              <a:rPr lang="ru-RU" sz="1800" dirty="0" err="1" smtClean="0"/>
              <a:t>степеня</a:t>
            </a:r>
            <a:r>
              <a:rPr lang="ru-RU" sz="1800" dirty="0" smtClean="0"/>
              <a:t>.</a:t>
            </a:r>
          </a:p>
          <a:p>
            <a:pPr>
              <a:buAutoNum type="arabicPeriod"/>
            </a:pP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розв’язати</a:t>
            </a:r>
            <a:r>
              <a:rPr lang="ru-RU" sz="1600" dirty="0" smtClean="0"/>
              <a:t> систему </a:t>
            </a:r>
            <a:r>
              <a:rPr lang="ru-RU" sz="1600" dirty="0" err="1" smtClean="0"/>
              <a:t>рівнянь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графічним</a:t>
            </a:r>
            <a:r>
              <a:rPr lang="ru-RU" sz="1600" dirty="0" smtClean="0"/>
              <a:t> способом, треба </a:t>
            </a:r>
            <a:r>
              <a:rPr lang="ru-RU" sz="1600" dirty="0" err="1" smtClean="0"/>
              <a:t>побудувати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 координат </a:t>
            </a:r>
            <a:r>
              <a:rPr lang="ru-RU" sz="1600" dirty="0" err="1" smtClean="0"/>
              <a:t>графіки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обох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рівнянь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координати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точок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графіків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точки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розв’язками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рівнянь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:</a:t>
            </a:r>
          </a:p>
          <a:p>
            <a:pPr>
              <a:buAutoNum type="arabicPeriod"/>
            </a:pPr>
            <a:endParaRPr lang="uk-UA" sz="1800" dirty="0" smtClean="0"/>
          </a:p>
          <a:p>
            <a:pPr>
              <a:buNone/>
            </a:pPr>
            <a:r>
              <a:rPr lang="ru-RU" sz="1800" dirty="0" err="1" smtClean="0"/>
              <a:t>Графіком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першого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коло </a:t>
            </a:r>
            <a:r>
              <a:rPr lang="ru-RU" sz="1800" dirty="0" err="1" smtClean="0"/>
              <a:t>з</a:t>
            </a:r>
            <a:r>
              <a:rPr lang="ru-RU" sz="1800" dirty="0" smtClean="0"/>
              <a:t> центром в </a:t>
            </a:r>
            <a:r>
              <a:rPr lang="ru-RU" sz="1800" dirty="0" err="1" smtClean="0"/>
              <a:t>точці</a:t>
            </a:r>
            <a:r>
              <a:rPr lang="ru-RU" sz="1800" dirty="0" smtClean="0"/>
              <a:t>  О(0;0)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радіусом</a:t>
            </a:r>
            <a:r>
              <a:rPr lang="ru-RU" sz="1800" dirty="0" smtClean="0"/>
              <a:t> 5 </a:t>
            </a:r>
            <a:r>
              <a:rPr lang="ru-RU" sz="1800" dirty="0" err="1" smtClean="0"/>
              <a:t>одиничних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відрізків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err="1" smtClean="0"/>
              <a:t>Графік</a:t>
            </a:r>
            <a:r>
              <a:rPr lang="ru-RU" sz="1800" dirty="0" smtClean="0"/>
              <a:t> другого </a:t>
            </a:r>
            <a:r>
              <a:rPr lang="ru-RU" sz="1800" dirty="0" err="1" smtClean="0"/>
              <a:t>рівняння</a:t>
            </a:r>
            <a:r>
              <a:rPr lang="ru-RU" sz="1800" dirty="0" smtClean="0"/>
              <a:t> — парабола, </a:t>
            </a:r>
            <a:r>
              <a:rPr lang="ru-RU" sz="1800" dirty="0" err="1" smtClean="0"/>
              <a:t>вітки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напрямлені</a:t>
            </a:r>
            <a:r>
              <a:rPr lang="ru-RU" sz="1800" dirty="0" smtClean="0"/>
              <a:t> вниз.</a:t>
            </a:r>
          </a:p>
          <a:p>
            <a:pPr>
              <a:buNone/>
            </a:pPr>
            <a:r>
              <a:rPr lang="uk-UA" sz="1800" dirty="0" smtClean="0"/>
              <a:t>                              </a:t>
            </a:r>
            <a:r>
              <a:rPr lang="ru-RU" sz="1800" dirty="0" smtClean="0"/>
              <a:t>Точки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осями координат: (0; 5)</a:t>
            </a:r>
            <a:r>
              <a:rPr lang="uk-UA" sz="1800" dirty="0" smtClean="0"/>
              <a:t>;</a:t>
            </a:r>
          </a:p>
          <a:p>
            <a:pPr>
              <a:buNone/>
            </a:pPr>
            <a:r>
              <a:rPr lang="uk-UA" sz="1800" dirty="0" smtClean="0"/>
              <a:t>                              Система має чотири розв’язки:</a:t>
            </a:r>
          </a:p>
          <a:p>
            <a:pPr>
              <a:buNone/>
            </a:pPr>
            <a:r>
              <a:rPr lang="uk-UA" sz="1800" dirty="0" smtClean="0"/>
              <a:t>                       </a:t>
            </a:r>
            <a:r>
              <a:rPr lang="ru-RU" sz="1600" dirty="0" err="1" smtClean="0"/>
              <a:t>Перевірка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показує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третій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четвертий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розв’язки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точні</a:t>
            </a:r>
            <a:r>
              <a:rPr lang="ru-RU" sz="1600" dirty="0" smtClean="0"/>
              <a:t>, а не </a:t>
            </a:r>
            <a:r>
              <a:rPr lang="ru-RU" sz="1600" dirty="0" err="1" smtClean="0"/>
              <a:t>наближені</a:t>
            </a:r>
            <a:r>
              <a:rPr lang="ru-RU" sz="1600" dirty="0" smtClean="0"/>
              <a:t>.</a:t>
            </a:r>
            <a:endParaRPr lang="uk-UA" sz="1600" dirty="0" smtClean="0"/>
          </a:p>
          <a:p>
            <a:pPr>
              <a:buNone/>
            </a:pPr>
            <a:r>
              <a:rPr lang="uk-UA" sz="1800" dirty="0" smtClean="0"/>
              <a:t> </a:t>
            </a:r>
            <a:endParaRPr lang="ru-RU" sz="1800" dirty="0"/>
          </a:p>
        </p:txBody>
      </p:sp>
      <p:pic>
        <p:nvPicPr>
          <p:cNvPr id="22530" name="Picture 2" descr="C:\Documents and Settings\Администратор\Рабочий стол\систем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939800" cy="406400"/>
          </a:xfrm>
          <a:prstGeom prst="rect">
            <a:avLst/>
          </a:prstGeom>
          <a:noFill/>
        </p:spPr>
      </p:pic>
      <p:pic>
        <p:nvPicPr>
          <p:cNvPr id="22531" name="Picture 3" descr="C:\Documents and Settings\Администратор\Рабочий стол\система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143380"/>
            <a:ext cx="609600" cy="330200"/>
          </a:xfrm>
          <a:prstGeom prst="rect">
            <a:avLst/>
          </a:prstGeom>
          <a:noFill/>
        </p:spPr>
      </p:pic>
      <p:pic>
        <p:nvPicPr>
          <p:cNvPr id="22532" name="Picture 4" descr="C:\Documents and Settings\Администратор\Рабочий стол\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500570"/>
            <a:ext cx="1270000" cy="190500"/>
          </a:xfrm>
          <a:prstGeom prst="rect">
            <a:avLst/>
          </a:prstGeom>
          <a:noFill/>
        </p:spPr>
      </p:pic>
      <p:pic>
        <p:nvPicPr>
          <p:cNvPr id="22533" name="Picture 5" descr="C:\Documents and Settings\Администратор\Рабочий стол\4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714884"/>
            <a:ext cx="457200" cy="190500"/>
          </a:xfrm>
          <a:prstGeom prst="rect">
            <a:avLst/>
          </a:prstGeom>
          <a:noFill/>
        </p:spPr>
      </p:pic>
      <p:pic>
        <p:nvPicPr>
          <p:cNvPr id="22534" name="Picture 6" descr="C:\Documents and Settings\Администратор\Рабочий стол\5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5072074"/>
            <a:ext cx="838200" cy="185754"/>
          </a:xfrm>
          <a:prstGeom prst="rect">
            <a:avLst/>
          </a:prstGeom>
          <a:noFill/>
        </p:spPr>
      </p:pic>
      <p:pic>
        <p:nvPicPr>
          <p:cNvPr id="22535" name="Picture 7" descr="C:\Documents and Settings\Администратор\Рабочий стол\6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4929198"/>
            <a:ext cx="825500" cy="190500"/>
          </a:xfrm>
          <a:prstGeom prst="rect">
            <a:avLst/>
          </a:prstGeom>
          <a:noFill/>
        </p:spPr>
      </p:pic>
      <p:pic>
        <p:nvPicPr>
          <p:cNvPr id="22536" name="Picture 8" descr="C:\Documents and Settings\Администратор\Рабочий стол\7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5214950"/>
            <a:ext cx="1841500" cy="342900"/>
          </a:xfrm>
          <a:prstGeom prst="rect">
            <a:avLst/>
          </a:prstGeom>
          <a:noFill/>
        </p:spPr>
      </p:pic>
      <p:pic>
        <p:nvPicPr>
          <p:cNvPr id="22537" name="Picture 9" descr="C:\Documents and Settings\Администратор\Рабочий стол\11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15074" y="4000504"/>
            <a:ext cx="609600" cy="254000"/>
          </a:xfrm>
          <a:prstGeom prst="rect">
            <a:avLst/>
          </a:prstGeom>
          <a:noFill/>
        </p:spPr>
      </p:pic>
      <p:pic>
        <p:nvPicPr>
          <p:cNvPr id="22538" name="Picture 10" descr="C:\Documents and Settings\Администратор\Рабочий стол\12.jpe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929454" y="4000504"/>
            <a:ext cx="609600" cy="254000"/>
          </a:xfrm>
          <a:prstGeom prst="rect">
            <a:avLst/>
          </a:prstGeom>
          <a:noFill/>
        </p:spPr>
      </p:pic>
      <p:pic>
        <p:nvPicPr>
          <p:cNvPr id="22539" name="Picture 11" descr="C:\Documents and Settings\Администратор\Рабочий стол\21.jpe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286380" y="4357694"/>
            <a:ext cx="901700" cy="190500"/>
          </a:xfrm>
          <a:prstGeom prst="rect">
            <a:avLst/>
          </a:prstGeom>
          <a:noFill/>
        </p:spPr>
      </p:pic>
      <p:pic>
        <p:nvPicPr>
          <p:cNvPr id="22540" name="Picture 12" descr="C:\Documents and Settings\Администратор\Рабочий стол\22.jpe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15074" y="4357694"/>
            <a:ext cx="736600" cy="190500"/>
          </a:xfrm>
          <a:prstGeom prst="rect">
            <a:avLst/>
          </a:prstGeom>
          <a:noFill/>
        </p:spPr>
      </p:pic>
      <p:pic>
        <p:nvPicPr>
          <p:cNvPr id="22541" name="Picture 13" descr="C:\Documents and Settings\Администратор\Рабочий стол\23.jpe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00892" y="4357694"/>
            <a:ext cx="533400" cy="190500"/>
          </a:xfrm>
          <a:prstGeom prst="rect">
            <a:avLst/>
          </a:prstGeom>
          <a:noFill/>
        </p:spPr>
      </p:pic>
      <p:pic>
        <p:nvPicPr>
          <p:cNvPr id="22542" name="Picture 14" descr="C:\Documents and Settings\Администратор\Рабочий стол\24.jpe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72396" y="4357694"/>
            <a:ext cx="609600" cy="190500"/>
          </a:xfrm>
          <a:prstGeom prst="rect">
            <a:avLst/>
          </a:prstGeom>
          <a:noFill/>
        </p:spPr>
      </p:pic>
      <p:pic>
        <p:nvPicPr>
          <p:cNvPr id="22543" name="Picture 15" descr="C:\Documents and Settings\Администратор\Рабочий стол\31.jpe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143636" y="5000636"/>
            <a:ext cx="1500198" cy="138479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1.Що таке квадратна нерівність?</a:t>
            </a:r>
          </a:p>
          <a:p>
            <a:pPr>
              <a:buNone/>
            </a:pPr>
            <a:r>
              <a:rPr lang="uk-UA" sz="2400" dirty="0" smtClean="0"/>
              <a:t>2.Приклад квадратної нерівності</a:t>
            </a:r>
          </a:p>
          <a:p>
            <a:pPr>
              <a:buNone/>
            </a:pPr>
            <a:r>
              <a:rPr lang="uk-UA" sz="2400" dirty="0" smtClean="0"/>
              <a:t>3. Що таке квадратний тричлен?</a:t>
            </a:r>
          </a:p>
          <a:p>
            <a:pPr>
              <a:buNone/>
            </a:pPr>
            <a:r>
              <a:rPr lang="uk-UA" sz="2400" dirty="0" smtClean="0"/>
              <a:t>4.Що таке квадратична функція?</a:t>
            </a:r>
          </a:p>
          <a:p>
            <a:pPr>
              <a:buNone/>
            </a:pPr>
            <a:r>
              <a:rPr lang="uk-UA" sz="2400" dirty="0" smtClean="0"/>
              <a:t>5.Схема побудови квадратичної функції.</a:t>
            </a:r>
          </a:p>
          <a:p>
            <a:pPr>
              <a:buNone/>
            </a:pPr>
            <a:r>
              <a:rPr lang="uk-UA" sz="2400" dirty="0" smtClean="0"/>
              <a:t>6.Приклад квадратичної функції.</a:t>
            </a:r>
          </a:p>
          <a:p>
            <a:pPr>
              <a:buNone/>
            </a:pPr>
            <a:r>
              <a:rPr lang="uk-UA" sz="2400" dirty="0" smtClean="0"/>
              <a:t>7.Метод Інтервалів.</a:t>
            </a:r>
          </a:p>
          <a:p>
            <a:pPr>
              <a:buNone/>
            </a:pPr>
            <a:r>
              <a:rPr lang="uk-UA" sz="2400" dirty="0" smtClean="0"/>
              <a:t>8.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Рівняння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зводяться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квадратних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uk-UA" sz="2400" dirty="0" smtClean="0"/>
              <a:t>9.Розв</a:t>
            </a:r>
            <a:r>
              <a:rPr lang="en-US" sz="2400" dirty="0" smtClean="0"/>
              <a:t>`</a:t>
            </a:r>
            <a:r>
              <a:rPr lang="uk-UA" sz="2400" dirty="0" err="1" smtClean="0"/>
              <a:t>язування</a:t>
            </a:r>
            <a:r>
              <a:rPr lang="uk-UA" sz="2400" dirty="0" smtClean="0"/>
              <a:t> систем </a:t>
            </a:r>
            <a:r>
              <a:rPr lang="uk-UA" sz="2400" dirty="0" err="1" smtClean="0"/>
              <a:t>рівняннь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квадратна нерівність?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лівою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нерівності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вираз</a:t>
            </a:r>
            <a:r>
              <a:rPr lang="ru-RU" sz="1800" dirty="0" smtClean="0"/>
              <a:t> виду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 , де </a:t>
            </a:r>
            <a:r>
              <a:rPr lang="ru-RU" sz="1800" b="1" dirty="0" smtClean="0"/>
              <a:t>а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</a:t>
            </a:r>
            <a:r>
              <a:rPr lang="ru-RU" sz="1800" b="1" dirty="0" smtClean="0"/>
              <a:t>0</a:t>
            </a:r>
            <a:r>
              <a:rPr lang="ru-RU" sz="1800" dirty="0" smtClean="0"/>
              <a:t> , </a:t>
            </a:r>
            <a:r>
              <a:rPr lang="ru-RU" sz="1800" dirty="0" err="1" smtClean="0"/>
              <a:t>b</a:t>
            </a:r>
            <a:r>
              <a:rPr lang="ru-RU" sz="1800" dirty="0" smtClean="0"/>
              <a:t>, </a:t>
            </a:r>
            <a:r>
              <a:rPr lang="ru-RU" sz="1800" dirty="0" err="1" smtClean="0"/>
              <a:t>c</a:t>
            </a:r>
            <a:r>
              <a:rPr lang="ru-RU" sz="1800" dirty="0" smtClean="0"/>
              <a:t> — </a:t>
            </a:r>
            <a:r>
              <a:rPr lang="ru-RU" sz="1800" dirty="0" err="1" smtClean="0"/>
              <a:t>дані</a:t>
            </a:r>
            <a:r>
              <a:rPr lang="ru-RU" sz="1800" dirty="0" smtClean="0"/>
              <a:t> числа, а правою — нуль, то </a:t>
            </a:r>
            <a:r>
              <a:rPr lang="ru-RU" sz="1800" dirty="0" err="1" smtClean="0"/>
              <a:t>таку</a:t>
            </a:r>
            <a:r>
              <a:rPr lang="ru-RU" sz="1800" dirty="0" smtClean="0"/>
              <a:t> </a:t>
            </a:r>
            <a:r>
              <a:rPr lang="ru-RU" sz="1800" dirty="0" err="1" smtClean="0"/>
              <a:t>нерівність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 </a:t>
            </a:r>
            <a:r>
              <a:rPr lang="ru-RU" sz="1800" b="1" dirty="0" smtClean="0"/>
              <a:t>квадратною </a:t>
            </a:r>
            <a:r>
              <a:rPr lang="ru-RU" sz="1800" b="1" dirty="0" err="1" smtClean="0"/>
              <a:t>нерівністю</a:t>
            </a:r>
            <a:r>
              <a:rPr lang="ru-RU" sz="1800" b="1" dirty="0" smtClean="0"/>
              <a:t>.</a:t>
            </a:r>
          </a:p>
          <a:p>
            <a:pPr>
              <a:buNone/>
            </a:pPr>
            <a:r>
              <a:rPr lang="ru-RU" sz="1800" dirty="0" err="1" smtClean="0"/>
              <a:t>Квадратні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нерівності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зручно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розв’язувати</a:t>
            </a:r>
            <a:r>
              <a:rPr lang="ru-RU" sz="1800" dirty="0" smtClean="0"/>
              <a:t>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графіків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квадратичних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Для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треба:</a:t>
            </a:r>
          </a:p>
          <a:p>
            <a:pPr>
              <a:buNone/>
            </a:pPr>
            <a:r>
              <a:rPr lang="ru-RU" sz="1800" dirty="0" smtClean="0"/>
              <a:t>1) </a:t>
            </a:r>
            <a:r>
              <a:rPr lang="ru-RU" sz="1800" dirty="0" err="1" smtClean="0"/>
              <a:t>знайти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тричлена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 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з’ясувати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немає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smtClean="0"/>
              <a:t>2) </a:t>
            </a:r>
            <a:r>
              <a:rPr lang="ru-RU" sz="1800" dirty="0" err="1" smtClean="0"/>
              <a:t>зобразити</a:t>
            </a:r>
            <a:r>
              <a:rPr lang="ru-RU" sz="1800" dirty="0" smtClean="0"/>
              <a:t> схематично </a:t>
            </a:r>
            <a:r>
              <a:rPr lang="ru-RU" sz="1800" dirty="0" err="1" smtClean="0"/>
              <a:t>графік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у=ах²+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 , </a:t>
            </a:r>
            <a:r>
              <a:rPr lang="ru-RU" sz="1800" dirty="0" err="1" smtClean="0"/>
              <a:t>звертаючи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увагу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на точки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віссю</a:t>
            </a:r>
            <a:r>
              <a:rPr lang="ru-RU" sz="1800" dirty="0" smtClean="0"/>
              <a:t> </a:t>
            </a:r>
            <a:r>
              <a:rPr lang="en-GB" sz="1800" dirty="0" smtClean="0"/>
              <a:t>Ox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</a:t>
            </a:r>
            <a:r>
              <a:rPr lang="ru-RU" sz="1800" dirty="0" smtClean="0"/>
              <a:t> </a:t>
            </a:r>
            <a:r>
              <a:rPr lang="ru-RU" sz="1800" dirty="0" err="1" smtClean="0"/>
              <a:t>віток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залежно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знака </a:t>
            </a:r>
            <a:r>
              <a:rPr lang="ru-RU" sz="1800" dirty="0" err="1" smtClean="0"/>
              <a:t>коефіцієнта</a:t>
            </a:r>
            <a:r>
              <a:rPr lang="ru-RU" sz="1800" dirty="0" smtClean="0"/>
              <a:t> а;</a:t>
            </a:r>
          </a:p>
          <a:p>
            <a:pPr>
              <a:buNone/>
            </a:pPr>
            <a:r>
              <a:rPr lang="ru-RU" sz="1800" dirty="0" smtClean="0"/>
              <a:t>3) </a:t>
            </a:r>
            <a:r>
              <a:rPr lang="ru-RU" sz="1800" dirty="0" err="1" smtClean="0"/>
              <a:t>знайти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осі</a:t>
            </a:r>
            <a:r>
              <a:rPr lang="ru-RU" sz="1800" dirty="0" smtClean="0"/>
              <a:t> </a:t>
            </a:r>
            <a:r>
              <a:rPr lang="en-GB" sz="1800" dirty="0" smtClean="0"/>
              <a:t>Ox </a:t>
            </a:r>
            <a:r>
              <a:rPr lang="ru-RU" sz="1800" dirty="0" err="1" smtClean="0"/>
              <a:t>проміжки</a:t>
            </a:r>
            <a:r>
              <a:rPr lang="ru-RU" sz="1800" dirty="0" smtClean="0"/>
              <a:t>, для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виконується</a:t>
            </a:r>
            <a:r>
              <a:rPr lang="ru-RU" sz="1800" dirty="0" smtClean="0"/>
              <a:t> дана </a:t>
            </a:r>
            <a:r>
              <a:rPr lang="ru-RU" sz="1800" dirty="0" err="1" smtClean="0"/>
              <a:t>нерівність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Приклад квадратної нерівності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sz="2400" dirty="0" smtClean="0"/>
              <a:t>На </a:t>
            </a:r>
            <a:r>
              <a:rPr lang="ru-RU" sz="2400" dirty="0" err="1" smtClean="0"/>
              <a:t>ескізі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графіка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функції</a:t>
            </a:r>
            <a:r>
              <a:rPr lang="ru-RU" sz="2400" dirty="0" smtClean="0"/>
              <a:t>  у=2х²-7х+6(див. рисунок) </a:t>
            </a:r>
            <a:r>
              <a:rPr lang="ru-RU" sz="2400" dirty="0" err="1" smtClean="0"/>
              <a:t>знайдемо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проміжки</a:t>
            </a:r>
            <a:r>
              <a:rPr lang="ru-RU" sz="2400" dirty="0" smtClean="0"/>
              <a:t>, на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у&gt;0.</a:t>
            </a:r>
          </a:p>
          <a:p>
            <a:pPr>
              <a:buNone/>
            </a:pPr>
            <a:r>
              <a:rPr lang="ru-RU" sz="2200" dirty="0" err="1" smtClean="0"/>
              <a:t>Відповідь</a:t>
            </a:r>
            <a:r>
              <a:rPr lang="ru-RU" sz="2200" dirty="0" smtClean="0"/>
              <a:t>: (-∞;1,5)</a:t>
            </a:r>
            <a:r>
              <a:rPr lang="en-GB" sz="2200" dirty="0" smtClean="0"/>
              <a:t>U</a:t>
            </a:r>
            <a:r>
              <a:rPr lang="ru-RU" sz="2200" dirty="0" smtClean="0"/>
              <a:t>(2;+∞).</a:t>
            </a:r>
            <a:endParaRPr lang="en-US" sz="2200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8" name="Picture 6" descr="C:\Documents and Settings\Администратор\Рабочий стол\image8756image_81_fmt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643050"/>
            <a:ext cx="2214578" cy="2638646"/>
          </a:xfrm>
          <a:prstGeom prst="rect">
            <a:avLst/>
          </a:prstGeom>
          <a:noFill/>
        </p:spPr>
      </p:pic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" name="Рисунок 31" descr="C:\Documents and Settings\Администратор\Рабочий стол\sprav-ukr1585_fmt2.jp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714488"/>
            <a:ext cx="2214578" cy="442916"/>
          </a:xfrm>
          <a:prstGeom prst="rect">
            <a:avLst/>
          </a:prstGeom>
          <a:noFill/>
        </p:spPr>
      </p:pic>
      <p:pic>
        <p:nvPicPr>
          <p:cNvPr id="33" name="Рисунок 32" descr="C:\Documents and Settings\Администратор\Рабочий стол\sprav-ukr1468_fmt2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143116"/>
            <a:ext cx="2214578" cy="469759"/>
          </a:xfrm>
          <a:prstGeom prst="rect">
            <a:avLst/>
          </a:prstGeom>
          <a:noFill/>
        </p:spPr>
      </p:pic>
      <p:pic>
        <p:nvPicPr>
          <p:cNvPr id="34" name="Рисунок 33" descr="C:\Documents and Settings\Администратор\Рабочий стол\sprav-ukr1587_fmt2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2571744"/>
            <a:ext cx="2214578" cy="603976"/>
          </a:xfrm>
          <a:prstGeom prst="rect">
            <a:avLst/>
          </a:prstGeom>
          <a:noFill/>
        </p:spPr>
      </p:pic>
      <p:pic>
        <p:nvPicPr>
          <p:cNvPr id="35" name="Рисунок 34" descr="C:\Documents and Settings\Администратор\Рабочий стол\sprav-ukr1588_fmt2.jpe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3143248"/>
            <a:ext cx="796023" cy="412753"/>
          </a:xfrm>
          <a:prstGeom prst="rect">
            <a:avLst/>
          </a:prstGeom>
          <a:noFill/>
        </p:spPr>
      </p:pic>
      <p:pic>
        <p:nvPicPr>
          <p:cNvPr id="36" name="Рисунок 35" descr="C:\Documents and Settings\Администратор\Рабочий стол\sprav-ukr1589_fmt2.jpe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2" y="3143248"/>
            <a:ext cx="857256" cy="42862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квадратний тричлен?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/>
              <a:t>Квадратним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тричленом</a:t>
            </a:r>
            <a:r>
              <a:rPr lang="ru-RU" sz="1800" b="1" dirty="0" smtClean="0"/>
              <a:t> </a:t>
            </a:r>
            <a:r>
              <a:rPr lang="ru-RU" sz="1800" dirty="0" err="1" smtClean="0"/>
              <a:t>називається</a:t>
            </a:r>
            <a:r>
              <a:rPr lang="ru-RU" sz="1800" dirty="0" smtClean="0"/>
              <a:t> многочлен виду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 , де </a:t>
            </a:r>
            <a:r>
              <a:rPr lang="ru-RU" sz="1800" b="1" dirty="0" err="1" smtClean="0"/>
              <a:t>x</a:t>
            </a:r>
            <a:r>
              <a:rPr lang="ru-RU" sz="1800" dirty="0" smtClean="0"/>
              <a:t> — </a:t>
            </a:r>
            <a:r>
              <a:rPr lang="ru-RU" sz="1800" dirty="0" err="1" smtClean="0"/>
              <a:t>змінна</a:t>
            </a:r>
            <a:r>
              <a:rPr lang="ru-RU" sz="1800" dirty="0" smtClean="0"/>
              <a:t>, </a:t>
            </a:r>
            <a:r>
              <a:rPr lang="ru-RU" sz="1800" b="1" dirty="0" err="1" smtClean="0"/>
              <a:t>a</a:t>
            </a:r>
            <a:r>
              <a:rPr lang="ru-RU" sz="1800" dirty="0" smtClean="0"/>
              <a:t>, </a:t>
            </a:r>
            <a:r>
              <a:rPr lang="ru-RU" sz="1800" b="1" dirty="0" err="1" smtClean="0"/>
              <a:t>b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b="1" dirty="0" err="1" smtClean="0"/>
              <a:t>c</a:t>
            </a:r>
            <a:r>
              <a:rPr lang="ru-RU" sz="1800" dirty="0" smtClean="0"/>
              <a:t> — </a:t>
            </a:r>
            <a:r>
              <a:rPr lang="ru-RU" sz="1800" dirty="0" err="1" smtClean="0"/>
              <a:t>деякі</a:t>
            </a:r>
            <a:r>
              <a:rPr lang="ru-RU" sz="1800" dirty="0" smtClean="0"/>
              <a:t> числа, </a:t>
            </a:r>
            <a:r>
              <a:rPr lang="ru-RU" sz="1800" dirty="0" err="1" smtClean="0"/>
              <a:t>причому</a:t>
            </a:r>
            <a:r>
              <a:rPr lang="ru-RU" sz="1800" dirty="0" smtClean="0"/>
              <a:t> </a:t>
            </a:r>
            <a:r>
              <a:rPr lang="ru-RU" sz="1800" b="1" dirty="0" smtClean="0"/>
              <a:t>а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</a:t>
            </a:r>
            <a:r>
              <a:rPr lang="ru-RU" sz="1800" b="1" dirty="0" smtClean="0"/>
              <a:t>0</a:t>
            </a:r>
            <a:r>
              <a:rPr lang="ru-RU" sz="1800" dirty="0" smtClean="0"/>
              <a:t> .</a:t>
            </a:r>
          </a:p>
          <a:p>
            <a:pPr>
              <a:buNone/>
            </a:pPr>
            <a:r>
              <a:rPr lang="uk-UA" sz="1800" dirty="0" smtClean="0"/>
              <a:t>      </a:t>
            </a:r>
            <a:r>
              <a:rPr lang="ru-RU" sz="1800" b="1" dirty="0" err="1" smtClean="0"/>
              <a:t>Коренем</a:t>
            </a:r>
            <a:r>
              <a:rPr lang="ru-RU" sz="1800" b="1" dirty="0" smtClean="0"/>
              <a:t> квадратного </a:t>
            </a:r>
            <a:r>
              <a:rPr lang="ru-RU" sz="1800" b="1" dirty="0" err="1" smtClean="0"/>
              <a:t>тричлена</a:t>
            </a:r>
            <a:r>
              <a:rPr lang="ru-RU" sz="1800" b="1" dirty="0" smtClean="0"/>
              <a:t> </a:t>
            </a:r>
            <a:r>
              <a:rPr lang="ru-RU" sz="1800" dirty="0" err="1" smtClean="0"/>
              <a:t>називається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змінної</a:t>
            </a:r>
            <a:r>
              <a:rPr lang="ru-RU" sz="1800" dirty="0" smtClean="0"/>
              <a:t>, яке </a:t>
            </a:r>
            <a:r>
              <a:rPr lang="ru-RU" sz="1800" dirty="0" err="1" smtClean="0"/>
              <a:t>перетворює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квадратний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тричлен</a:t>
            </a:r>
            <a:r>
              <a:rPr lang="ru-RU" sz="1800" dirty="0" smtClean="0"/>
              <a:t> на 0.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знайти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корені</a:t>
            </a:r>
            <a:r>
              <a:rPr lang="ru-RU" sz="1800" dirty="0" smtClean="0"/>
              <a:t> квадратного </a:t>
            </a:r>
            <a:r>
              <a:rPr lang="ru-RU" sz="1800" dirty="0" err="1" smtClean="0"/>
              <a:t>тричлена</a:t>
            </a:r>
            <a:r>
              <a:rPr lang="ru-RU" sz="1800" dirty="0" smtClean="0"/>
              <a:t>, треба </a:t>
            </a:r>
            <a:r>
              <a:rPr lang="ru-RU" sz="1800" dirty="0" err="1" smtClean="0"/>
              <a:t>розв’язати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квадратне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=0.</a:t>
            </a:r>
          </a:p>
          <a:p>
            <a:pPr>
              <a:buNone/>
            </a:pPr>
            <a:r>
              <a:rPr lang="uk-UA" sz="1800" dirty="0" smtClean="0"/>
              <a:t>      </a:t>
            </a:r>
            <a:r>
              <a:rPr lang="uk-UA" sz="1800" dirty="0" err="1" smtClean="0"/>
              <a:t>Теорема.Якщо</a:t>
            </a:r>
            <a:r>
              <a:rPr lang="uk-UA" sz="1800" dirty="0" smtClean="0"/>
              <a:t> х</a:t>
            </a:r>
            <a:r>
              <a:rPr lang="uk-UA" sz="1800" baseline="-25000" dirty="0" smtClean="0"/>
              <a:t>1</a:t>
            </a:r>
            <a:r>
              <a:rPr lang="uk-UA" sz="1800" dirty="0" smtClean="0"/>
              <a:t> і х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- корені квадратного тричлена</a:t>
            </a:r>
            <a:r>
              <a:rPr lang="ru-RU" sz="1800" dirty="0" smtClean="0"/>
              <a:t>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, то         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uk-UA" sz="1800" dirty="0" smtClean="0"/>
              <a:t>=а(х-х</a:t>
            </a:r>
            <a:r>
              <a:rPr lang="uk-UA" sz="1800" baseline="-25000" dirty="0" smtClean="0"/>
              <a:t>1</a:t>
            </a:r>
            <a:r>
              <a:rPr lang="uk-UA" sz="1800" dirty="0" smtClean="0"/>
              <a:t>)(х-х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)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>    Приклад:</a:t>
            </a:r>
          </a:p>
          <a:p>
            <a:pPr>
              <a:buNone/>
            </a:pPr>
            <a:r>
              <a:rPr lang="uk-UA" sz="1800" dirty="0" smtClean="0"/>
              <a:t>     2х</a:t>
            </a:r>
            <a:r>
              <a:rPr lang="uk-UA" sz="1800" baseline="30000" dirty="0" smtClean="0"/>
              <a:t>2</a:t>
            </a:r>
            <a:r>
              <a:rPr lang="uk-UA" sz="1800" dirty="0" smtClean="0"/>
              <a:t>+7х-4=0;</a:t>
            </a:r>
          </a:p>
          <a:p>
            <a:pPr>
              <a:buNone/>
            </a:pPr>
            <a:r>
              <a:rPr lang="uk-UA" sz="1800" dirty="0" smtClean="0"/>
              <a:t>     а=2;</a:t>
            </a:r>
            <a:r>
              <a:rPr lang="en-US" sz="1800" dirty="0" smtClean="0"/>
              <a:t>b</a:t>
            </a:r>
            <a:r>
              <a:rPr lang="uk-UA" sz="1800" dirty="0" smtClean="0"/>
              <a:t>=7; с=-4;</a:t>
            </a:r>
          </a:p>
          <a:p>
            <a:pPr>
              <a:buNone/>
            </a:pPr>
            <a:r>
              <a:rPr lang="uk-UA" sz="1800" dirty="0" smtClean="0"/>
              <a:t>     </a:t>
            </a:r>
            <a:r>
              <a:rPr lang="en-US" sz="1800" dirty="0" smtClean="0"/>
              <a:t>D</a:t>
            </a:r>
            <a:r>
              <a:rPr lang="uk-UA" sz="1800" dirty="0" smtClean="0"/>
              <a:t>=</a:t>
            </a:r>
            <a:r>
              <a:rPr lang="en-US" sz="1800" dirty="0" smtClean="0"/>
              <a:t>b2-4ac=49-4</a:t>
            </a:r>
            <a:r>
              <a:rPr lang="en-US" sz="1800" dirty="0" smtClean="0">
                <a:latin typeface="Algerian"/>
              </a:rPr>
              <a:t>•</a:t>
            </a:r>
            <a:r>
              <a:rPr lang="en-US" sz="1800" dirty="0" smtClean="0"/>
              <a:t>2•-4=49+32=81=9</a:t>
            </a:r>
            <a:r>
              <a:rPr lang="ru-RU" sz="1800" dirty="0" smtClean="0"/>
              <a:t>;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</a:t>
            </a:r>
            <a:r>
              <a:rPr lang="uk-UA" sz="1800" dirty="0" smtClean="0"/>
              <a:t>х</a:t>
            </a:r>
            <a:r>
              <a:rPr lang="uk-UA" sz="1800" baseline="-25000" dirty="0" smtClean="0"/>
              <a:t>1</a:t>
            </a:r>
            <a:r>
              <a:rPr lang="uk-UA" sz="1800" dirty="0" smtClean="0"/>
              <a:t>=0,5;   х</a:t>
            </a:r>
            <a:r>
              <a:rPr lang="uk-UA" sz="1800" baseline="-25000" dirty="0" smtClean="0"/>
              <a:t>2</a:t>
            </a:r>
            <a:r>
              <a:rPr lang="uk-UA" sz="1800" dirty="0" smtClean="0"/>
              <a:t>=-4;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</a:t>
            </a:r>
            <a:r>
              <a:rPr lang="uk-UA" dirty="0"/>
              <a:t>к</a:t>
            </a:r>
            <a:r>
              <a:rPr lang="uk-UA" dirty="0" smtClean="0"/>
              <a:t>вадратична функція?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1800" dirty="0"/>
              <a:t>Квадратичною </a:t>
            </a:r>
            <a:r>
              <a:rPr lang="ru-RU" sz="1800" dirty="0" err="1"/>
              <a:t>функцією</a:t>
            </a:r>
            <a:r>
              <a:rPr lang="ru-RU" sz="1800" dirty="0"/>
              <a:t> </a:t>
            </a:r>
            <a:r>
              <a:rPr lang="ru-RU" sz="1800" dirty="0" err="1"/>
              <a:t>називається</a:t>
            </a:r>
            <a:r>
              <a:rPr lang="ru-RU" sz="1800" dirty="0"/>
              <a:t> </a:t>
            </a:r>
            <a:r>
              <a:rPr lang="ru-RU" sz="1800" dirty="0" err="1"/>
              <a:t>функція</a:t>
            </a:r>
            <a:r>
              <a:rPr lang="ru-RU" sz="1800" dirty="0"/>
              <a:t>, яку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задати</a:t>
            </a:r>
            <a:r>
              <a:rPr lang="ru-RU" sz="1800" dirty="0"/>
              <a:t> формулою виду </a:t>
            </a:r>
            <a:r>
              <a:rPr lang="ru-RU" sz="1800" dirty="0" err="1"/>
              <a:t>ах²+</a:t>
            </a:r>
            <a:r>
              <a:rPr lang="en-US" sz="1800" dirty="0" err="1"/>
              <a:t>bx</a:t>
            </a:r>
            <a:r>
              <a:rPr lang="ru-RU" sz="1800" dirty="0"/>
              <a:t>+</a:t>
            </a:r>
            <a:r>
              <a:rPr lang="en-US" sz="1800" dirty="0"/>
              <a:t>c</a:t>
            </a:r>
            <a:r>
              <a:rPr lang="ru-RU" sz="1800" dirty="0"/>
              <a:t>, де </a:t>
            </a:r>
            <a:r>
              <a:rPr lang="ru-RU" sz="1800" b="1" dirty="0" err="1"/>
              <a:t>x</a:t>
            </a:r>
            <a:r>
              <a:rPr lang="ru-RU" sz="1800" dirty="0"/>
              <a:t> — </a:t>
            </a:r>
            <a:r>
              <a:rPr lang="ru-RU" sz="1800" dirty="0" err="1"/>
              <a:t>незалежна</a:t>
            </a:r>
            <a:r>
              <a:rPr lang="ru-RU" sz="1800" dirty="0"/>
              <a:t> </a:t>
            </a:r>
            <a:r>
              <a:rPr lang="ru-RU" sz="1800" dirty="0" err="1"/>
              <a:t>змінна</a:t>
            </a:r>
            <a:r>
              <a:rPr lang="ru-RU" sz="1800" dirty="0"/>
              <a:t>, </a:t>
            </a:r>
            <a:r>
              <a:rPr lang="ru-RU" sz="1800" b="1" dirty="0" err="1"/>
              <a:t>a</a:t>
            </a:r>
            <a:r>
              <a:rPr lang="ru-RU" sz="1800" dirty="0"/>
              <a:t>, </a:t>
            </a:r>
            <a:r>
              <a:rPr lang="ru-RU" sz="1800" b="1" dirty="0" err="1"/>
              <a:t>b</a:t>
            </a:r>
            <a:r>
              <a:rPr lang="ru-RU" sz="1800" dirty="0"/>
              <a:t>, </a:t>
            </a:r>
            <a:r>
              <a:rPr lang="ru-RU" sz="1800" b="1" dirty="0" err="1"/>
              <a:t>c</a:t>
            </a:r>
            <a:r>
              <a:rPr lang="ru-RU" sz="1800" dirty="0"/>
              <a:t> — </a:t>
            </a:r>
            <a:r>
              <a:rPr lang="ru-RU" sz="1800" dirty="0" err="1"/>
              <a:t>довільні</a:t>
            </a:r>
            <a:r>
              <a:rPr lang="ru-RU" sz="1800" dirty="0"/>
              <a:t> числа, </a:t>
            </a:r>
            <a:r>
              <a:rPr lang="ru-RU" sz="1800" dirty="0" err="1"/>
              <a:t>причому</a:t>
            </a:r>
            <a:r>
              <a:rPr lang="ru-RU" sz="1800" dirty="0"/>
              <a:t>  </a:t>
            </a:r>
            <a:r>
              <a:rPr lang="ru-RU" sz="1800" b="1" dirty="0" smtClean="0"/>
              <a:t>а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</a:t>
            </a:r>
            <a:r>
              <a:rPr lang="ru-RU" sz="1800" b="1" dirty="0" smtClean="0"/>
              <a:t>0</a:t>
            </a:r>
            <a:r>
              <a:rPr lang="ru-RU" sz="1800" dirty="0" smtClean="0"/>
              <a:t>.</a:t>
            </a:r>
            <a:r>
              <a:rPr lang="uk-UA" sz="1800" dirty="0" smtClean="0"/>
              <a:t> </a:t>
            </a:r>
          </a:p>
          <a:p>
            <a:pPr lvl="0">
              <a:buNone/>
            </a:pPr>
            <a:r>
              <a:rPr lang="uk-UA" sz="1800" dirty="0" smtClean="0"/>
              <a:t> </a:t>
            </a:r>
            <a:r>
              <a:rPr lang="ru-RU" sz="1800" dirty="0" err="1" smtClean="0"/>
              <a:t>Графіки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ах² — </a:t>
            </a:r>
            <a:r>
              <a:rPr lang="ru-RU" sz="1800" dirty="0" err="1" smtClean="0"/>
              <a:t>рівні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сумістити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паралельним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перенесенням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lvl="0">
              <a:buNone/>
            </a:pPr>
            <a:r>
              <a:rPr lang="uk-UA" sz="1800" dirty="0"/>
              <a:t> </a:t>
            </a:r>
            <a:r>
              <a:rPr lang="uk-UA" sz="1800" dirty="0" smtClean="0"/>
              <a:t>        Приклад:</a:t>
            </a:r>
            <a:endParaRPr lang="ru-RU" sz="1800" dirty="0"/>
          </a:p>
          <a:p>
            <a:pPr>
              <a:buNone/>
            </a:pPr>
            <a:r>
              <a:rPr lang="uk-UA" sz="1800" dirty="0" smtClean="0"/>
              <a:t>     У=1,9х</a:t>
            </a:r>
            <a:r>
              <a:rPr lang="uk-UA" sz="1800" baseline="30000" dirty="0" smtClean="0"/>
              <a:t>2</a:t>
            </a:r>
            <a:r>
              <a:rPr lang="uk-UA" sz="1800" dirty="0" smtClean="0"/>
              <a:t>-22х-3,1</a:t>
            </a:r>
            <a:r>
              <a:rPr lang="uk-UA" dirty="0" smtClean="0"/>
              <a:t>;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Documents and Settings\Администратор\Рабочий стол\defaul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357562"/>
            <a:ext cx="3500462" cy="262196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Схема побудови квадратичної функції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smtClean="0"/>
              <a:t>При </a:t>
            </a:r>
            <a:r>
              <a:rPr lang="ru-RU" sz="1800" dirty="0" err="1" smtClean="0"/>
              <a:t>побудові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користуються</a:t>
            </a:r>
            <a:r>
              <a:rPr lang="ru-RU" sz="1800" dirty="0" smtClean="0"/>
              <a:t> такими </a:t>
            </a:r>
            <a:r>
              <a:rPr lang="ru-RU" sz="1800" dirty="0" err="1" smtClean="0"/>
              <a:t>загальними</a:t>
            </a:r>
            <a:r>
              <a:rPr lang="ru-RU" sz="1800" dirty="0" smtClean="0"/>
              <a:t> формулами та </a:t>
            </a:r>
            <a:r>
              <a:rPr lang="ru-RU" sz="1800" dirty="0" err="1" smtClean="0"/>
              <a:t>властивостями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квадратичної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функції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1.Напрям </a:t>
            </a:r>
            <a:r>
              <a:rPr lang="ru-RU" sz="1800" dirty="0" err="1" smtClean="0"/>
              <a:t>віток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залежить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знака </a:t>
            </a:r>
            <a:r>
              <a:rPr lang="ru-RU" sz="1800" dirty="0" err="1" smtClean="0"/>
              <a:t>коефіцієнта</a:t>
            </a:r>
            <a:r>
              <a:rPr lang="ru-RU" sz="1800" dirty="0" smtClean="0"/>
              <a:t> </a:t>
            </a:r>
            <a:r>
              <a:rPr lang="ru-RU" sz="1800" dirty="0" err="1" smtClean="0"/>
              <a:t>a</a:t>
            </a:r>
            <a:r>
              <a:rPr lang="ru-RU" sz="1800" dirty="0" smtClean="0"/>
              <a:t> .а&lt;0, </a:t>
            </a:r>
            <a:r>
              <a:rPr lang="ru-RU" sz="1800" dirty="0" err="1" smtClean="0"/>
              <a:t>вітки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вниз.а</a:t>
            </a:r>
            <a:r>
              <a:rPr lang="ru-RU" sz="1800" dirty="0" smtClean="0"/>
              <a:t>&gt;0 </a:t>
            </a:r>
            <a:r>
              <a:rPr lang="ru-RU" sz="1800" dirty="0" err="1" smtClean="0"/>
              <a:t>вітки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вгору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2. Точки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осями координат </a:t>
            </a:r>
            <a:r>
              <a:rPr lang="ru-RU" sz="1800" dirty="0" err="1" smtClean="0"/>
              <a:t>є</a:t>
            </a:r>
            <a:r>
              <a:rPr lang="ru-RU" sz="1800" dirty="0" smtClean="0"/>
              <a:t> такими:</a:t>
            </a:r>
          </a:p>
          <a:p>
            <a:pPr>
              <a:buNone/>
            </a:pPr>
            <a:r>
              <a:rPr lang="ru-RU" sz="1800" dirty="0" err="1" smtClean="0"/>
              <a:t>Абсциса</a:t>
            </a:r>
            <a:r>
              <a:rPr lang="ru-RU" sz="1800" dirty="0" smtClean="0"/>
              <a:t> точки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віссю</a:t>
            </a:r>
            <a:r>
              <a:rPr lang="ru-RU" sz="1800" dirty="0" smtClean="0"/>
              <a:t> </a:t>
            </a:r>
            <a:r>
              <a:rPr lang="en-GB" sz="1800" dirty="0" err="1" smtClean="0"/>
              <a:t>Oy</a:t>
            </a:r>
            <a:r>
              <a:rPr lang="en-GB" sz="1800" dirty="0" smtClean="0"/>
              <a:t>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0,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 ,у(0)</a:t>
            </a:r>
            <a:r>
              <a:rPr lang="ru-RU" sz="1800" dirty="0" err="1" smtClean="0"/>
              <a:t>=с</a:t>
            </a:r>
            <a:r>
              <a:rPr lang="ru-RU" sz="1800" dirty="0" smtClean="0"/>
              <a:t>,(0;с) .</a:t>
            </a:r>
          </a:p>
          <a:p>
            <a:pPr>
              <a:buNone/>
            </a:pPr>
            <a:r>
              <a:rPr lang="ru-RU" sz="1800" dirty="0" smtClean="0"/>
              <a:t>Ордината </a:t>
            </a:r>
            <a:r>
              <a:rPr lang="ru-RU" sz="1800" dirty="0" err="1" smtClean="0"/>
              <a:t>точок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віссю</a:t>
            </a:r>
            <a:r>
              <a:rPr lang="ru-RU" sz="1800" dirty="0" smtClean="0"/>
              <a:t> </a:t>
            </a:r>
            <a:r>
              <a:rPr lang="en-GB" sz="1800" dirty="0" smtClean="0"/>
              <a:t>Ox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0,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знайти</a:t>
            </a:r>
            <a:r>
              <a:rPr lang="ru-RU" sz="1800" dirty="0" smtClean="0"/>
              <a:t> </a:t>
            </a:r>
            <a:r>
              <a:rPr lang="ru-RU" sz="1800" dirty="0" err="1" smtClean="0"/>
              <a:t>абсциси</a:t>
            </a:r>
            <a:r>
              <a:rPr lang="ru-RU" sz="1800" dirty="0" smtClean="0"/>
              <a:t> </a:t>
            </a:r>
            <a:r>
              <a:rPr lang="ru-RU" sz="1800" dirty="0" err="1" smtClean="0"/>
              <a:t>цих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точок</a:t>
            </a:r>
            <a:r>
              <a:rPr lang="ru-RU" sz="1800" dirty="0" smtClean="0"/>
              <a:t>, треба </a:t>
            </a:r>
            <a:r>
              <a:rPr lang="ru-RU" sz="1800" dirty="0" err="1" smtClean="0"/>
              <a:t>розв’язати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квадратне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рівняння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uk-UA" sz="1800" dirty="0" smtClean="0"/>
              <a:t>=0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3.Координати </a:t>
            </a:r>
            <a:r>
              <a:rPr lang="ru-RU" sz="1800" dirty="0" err="1" smtClean="0"/>
              <a:t>вершини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параболи</a:t>
            </a:r>
            <a:r>
              <a:rPr lang="ru-RU" sz="1800" dirty="0" smtClean="0"/>
              <a:t>  </a:t>
            </a:r>
            <a:r>
              <a:rPr lang="ru-RU" sz="1800" dirty="0" err="1" smtClean="0"/>
              <a:t>у=ах²+</a:t>
            </a:r>
            <a:r>
              <a:rPr lang="en-US" sz="1800" dirty="0" err="1" smtClean="0"/>
              <a:t>bx</a:t>
            </a:r>
            <a:r>
              <a:rPr lang="ru-RU" sz="1800" dirty="0" smtClean="0"/>
              <a:t>+</a:t>
            </a:r>
            <a:r>
              <a:rPr lang="en-US" sz="1800" dirty="0" smtClean="0"/>
              <a:t>c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uk-UA" sz="1800" dirty="0" smtClean="0"/>
              <a:t>     Аналізуємо:</a:t>
            </a:r>
          </a:p>
          <a:p>
            <a:pPr>
              <a:buNone/>
            </a:pPr>
            <a:r>
              <a:rPr lang="uk-UA" sz="1800" b="1" dirty="0" smtClean="0"/>
              <a:t>1.)</a:t>
            </a:r>
            <a:r>
              <a:rPr lang="en-US" sz="1800" dirty="0" smtClean="0"/>
              <a:t>D(y)</a:t>
            </a:r>
            <a:r>
              <a:rPr lang="ru-RU" sz="1800" dirty="0" smtClean="0"/>
              <a:t>;</a:t>
            </a:r>
            <a:r>
              <a:rPr lang="uk-UA" sz="1800" dirty="0" smtClean="0"/>
              <a:t> </a:t>
            </a:r>
            <a:r>
              <a:rPr lang="uk-UA" sz="1800" dirty="0" err="1" smtClean="0"/>
              <a:t>хє</a:t>
            </a:r>
            <a:r>
              <a:rPr lang="en-US" sz="1800" dirty="0" smtClean="0"/>
              <a:t>R(-∞</a:t>
            </a:r>
            <a:r>
              <a:rPr lang="ru-RU" sz="1800" dirty="0" smtClean="0"/>
              <a:t>;+</a:t>
            </a:r>
            <a:r>
              <a:rPr lang="en-US" sz="1800" dirty="0" smtClean="0"/>
              <a:t>∞</a:t>
            </a:r>
            <a:r>
              <a:rPr lang="ru-RU" sz="1800" dirty="0" smtClean="0"/>
              <a:t>)   </a:t>
            </a:r>
            <a:r>
              <a:rPr lang="ru-RU" sz="1800" b="1" dirty="0" smtClean="0"/>
              <a:t>2.)</a:t>
            </a:r>
            <a:r>
              <a:rPr lang="ru-RU" sz="1800" dirty="0" smtClean="0"/>
              <a:t>Е(у); </a:t>
            </a:r>
            <a:r>
              <a:rPr lang="ru-RU" sz="1800" dirty="0" err="1" smtClean="0"/>
              <a:t>у</a:t>
            </a:r>
            <a:r>
              <a:rPr lang="uk-UA" sz="1800" dirty="0" smtClean="0"/>
              <a:t>є [0;+∞) а&gt;0 </a:t>
            </a:r>
            <a:r>
              <a:rPr lang="uk-UA" sz="1800" dirty="0" err="1" smtClean="0"/>
              <a:t>ує</a:t>
            </a:r>
            <a:r>
              <a:rPr lang="uk-UA" sz="1800" dirty="0" smtClean="0"/>
              <a:t>(-∞;0] а&lt;0  </a:t>
            </a:r>
            <a:r>
              <a:rPr lang="uk-UA" sz="1800" b="1" dirty="0" smtClean="0"/>
              <a:t>3.)</a:t>
            </a:r>
            <a:r>
              <a:rPr lang="uk-UA" sz="1800" dirty="0" smtClean="0"/>
              <a:t>х=0; у=0 (0;0)-пер.3ох 3оу</a:t>
            </a:r>
          </a:p>
          <a:p>
            <a:pPr>
              <a:buNone/>
            </a:pPr>
            <a:r>
              <a:rPr lang="uk-UA" sz="1800" dirty="0" smtClean="0"/>
              <a:t>4.)</a:t>
            </a:r>
            <a:r>
              <a:rPr lang="ru-RU" sz="1800" dirty="0" smtClean="0"/>
              <a:t> Точки </a:t>
            </a:r>
            <a:r>
              <a:rPr lang="ru-RU" sz="1800" dirty="0" err="1" smtClean="0"/>
              <a:t>перетину</a:t>
            </a:r>
            <a:r>
              <a:rPr lang="ru-RU" sz="1800" dirty="0" smtClean="0"/>
              <a:t> </a:t>
            </a:r>
            <a:r>
              <a:rPr lang="ru-RU" sz="1800" dirty="0" err="1" smtClean="0"/>
              <a:t>графіка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осями координат. 5.)</a:t>
            </a:r>
            <a:r>
              <a:rPr lang="ru-RU" sz="1800" dirty="0" err="1" smtClean="0"/>
              <a:t>Зростання</a:t>
            </a:r>
            <a:r>
              <a:rPr lang="ru-RU" sz="1800" dirty="0" smtClean="0"/>
              <a:t> ;</a:t>
            </a:r>
            <a:r>
              <a:rPr lang="ru-RU" sz="1800" dirty="0" err="1" smtClean="0"/>
              <a:t>спадання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>6.)Найбільше,найменше значення функції </a:t>
            </a:r>
            <a:r>
              <a:rPr lang="en-US" sz="1800" dirty="0" smtClean="0"/>
              <a:t>min</a:t>
            </a:r>
            <a:r>
              <a:rPr lang="uk-UA" sz="1800" dirty="0" smtClean="0"/>
              <a:t>;</a:t>
            </a:r>
            <a:r>
              <a:rPr lang="en-US" sz="1800" dirty="0" smtClean="0"/>
              <a:t>max</a:t>
            </a:r>
            <a:r>
              <a:rPr lang="uk-UA" sz="1800" dirty="0" smtClean="0"/>
              <a:t>.</a:t>
            </a:r>
            <a:endParaRPr lang="ru-RU" sz="1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Приклад квадратичної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/>
              <a:t>Побудувати графік функції у=х</a:t>
            </a:r>
            <a:r>
              <a:rPr lang="uk-UA" sz="1800" baseline="30000" dirty="0" smtClean="0"/>
              <a:t>2</a:t>
            </a:r>
            <a:r>
              <a:rPr lang="uk-UA" sz="1800" dirty="0" smtClean="0"/>
              <a:t>-4х+3;</a:t>
            </a:r>
          </a:p>
          <a:p>
            <a:pPr>
              <a:buNone/>
            </a:pPr>
            <a:r>
              <a:rPr lang="uk-UA" sz="1800" dirty="0" smtClean="0"/>
              <a:t>1.)х&gt;0  вітки параболи напрямлені вгору.</a:t>
            </a:r>
          </a:p>
          <a:p>
            <a:pPr>
              <a:buNone/>
            </a:pPr>
            <a:r>
              <a:rPr lang="uk-UA" sz="1800" dirty="0" smtClean="0"/>
              <a:t>2.)Вершини (-2;-1)</a:t>
            </a:r>
          </a:p>
          <a:p>
            <a:pPr>
              <a:buNone/>
            </a:pPr>
            <a:r>
              <a:rPr lang="uk-UA" sz="1800" dirty="0" smtClean="0"/>
              <a:t>3.)(1;0),(3;0)</a:t>
            </a:r>
          </a:p>
          <a:p>
            <a:pPr>
              <a:buNone/>
            </a:pPr>
            <a:r>
              <a:rPr lang="uk-UA" sz="1800" dirty="0" smtClean="0"/>
              <a:t>Аналізуємо</a:t>
            </a:r>
            <a:r>
              <a:rPr lang="uk-UA" sz="1800" dirty="0" smtClean="0"/>
              <a:t>:                                                                                             у</a:t>
            </a: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1.)</a:t>
            </a:r>
            <a:r>
              <a:rPr lang="en-US" sz="1800" dirty="0" smtClean="0"/>
              <a:t>D(y) </a:t>
            </a:r>
            <a:r>
              <a:rPr lang="uk-UA" sz="1800" dirty="0" err="1" smtClean="0"/>
              <a:t>хє</a:t>
            </a:r>
            <a:r>
              <a:rPr lang="en-US" sz="1800" dirty="0" smtClean="0"/>
              <a:t>R(-∞</a:t>
            </a:r>
            <a:r>
              <a:rPr lang="ru-RU" sz="1800" dirty="0" smtClean="0"/>
              <a:t>;+</a:t>
            </a:r>
            <a:r>
              <a:rPr lang="en-US" sz="1800" dirty="0" smtClean="0"/>
              <a:t>∞</a:t>
            </a:r>
            <a:r>
              <a:rPr lang="ru-RU" sz="1800" dirty="0" smtClean="0"/>
              <a:t>)</a:t>
            </a:r>
          </a:p>
          <a:p>
            <a:pPr>
              <a:buNone/>
            </a:pPr>
            <a:r>
              <a:rPr lang="ru-RU" sz="1800" dirty="0" smtClean="0"/>
              <a:t>2.)Е(</a:t>
            </a:r>
            <a:r>
              <a:rPr lang="ru-RU" sz="1800" dirty="0" err="1" smtClean="0"/>
              <a:t>х</a:t>
            </a:r>
            <a:r>
              <a:rPr lang="ru-RU" sz="1800" dirty="0" smtClean="0"/>
              <a:t>) у</a:t>
            </a:r>
            <a:r>
              <a:rPr lang="uk-UA" sz="1800" dirty="0" smtClean="0"/>
              <a:t>є(-1;-∞</a:t>
            </a:r>
            <a:r>
              <a:rPr lang="uk-UA" sz="1800" dirty="0" smtClean="0"/>
              <a:t>)                                                                                          2              </a:t>
            </a: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3.)у=0 при х=1 і х=3;х=0 при у=3</a:t>
            </a:r>
            <a:r>
              <a:rPr lang="uk-UA" sz="1800" dirty="0" smtClean="0"/>
              <a:t>;                                                -1                   х                                      </a:t>
            </a: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4.)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5.)(-∞;2)-зростає. (</a:t>
            </a:r>
            <a:r>
              <a:rPr lang="en-US" sz="1800" dirty="0" smtClean="0"/>
              <a:t>2</a:t>
            </a:r>
            <a:r>
              <a:rPr lang="ru-RU" sz="1800" dirty="0" smtClean="0"/>
              <a:t>;+∞)-спада</a:t>
            </a:r>
            <a:r>
              <a:rPr lang="uk-UA" sz="1800" dirty="0" smtClean="0"/>
              <a:t>є</a:t>
            </a:r>
          </a:p>
          <a:p>
            <a:pPr>
              <a:buNone/>
            </a:pPr>
            <a:r>
              <a:rPr lang="uk-UA" sz="1800" dirty="0" smtClean="0"/>
              <a:t>6.)х </a:t>
            </a:r>
            <a:r>
              <a:rPr lang="en-US" sz="1800" dirty="0" smtClean="0"/>
              <a:t>max= 2       y max=-1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4286256"/>
          <a:ext cx="50720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625082"/>
                <a:gridCol w="634012"/>
                <a:gridCol w="634012"/>
                <a:gridCol w="634012"/>
                <a:gridCol w="634012"/>
                <a:gridCol w="634012"/>
                <a:gridCol w="63401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Дуга 7"/>
          <p:cNvSpPr/>
          <p:nvPr/>
        </p:nvSpPr>
        <p:spPr>
          <a:xfrm flipV="1">
            <a:off x="6643702" y="2428868"/>
            <a:ext cx="857256" cy="1643074"/>
          </a:xfrm>
          <a:prstGeom prst="arc">
            <a:avLst>
              <a:gd name="adj1" fmla="val 9240035"/>
              <a:gd name="adj2" fmla="val 14200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429388" y="3929066"/>
            <a:ext cx="1214446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V="1">
            <a:off x="5822959" y="3751265"/>
            <a:ext cx="1856594" cy="706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7001686" y="3928272"/>
            <a:ext cx="142082" cy="7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643702" y="4071942"/>
            <a:ext cx="214314" cy="15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Метод інтервалів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000" dirty="0" err="1" smtClean="0"/>
              <a:t>Розв</a:t>
            </a:r>
            <a:r>
              <a:rPr lang="en-US" sz="2000" dirty="0" smtClean="0"/>
              <a:t>`</a:t>
            </a:r>
            <a:r>
              <a:rPr lang="uk-UA" sz="2000" dirty="0" err="1" smtClean="0"/>
              <a:t>яжемо</a:t>
            </a:r>
            <a:r>
              <a:rPr lang="uk-UA" sz="2000" dirty="0" smtClean="0"/>
              <a:t> нерівність (х+3)(х+2)(х-6)&lt;0;Знайдемо нулі функції.</a:t>
            </a:r>
          </a:p>
          <a:p>
            <a:pPr>
              <a:buNone/>
            </a:pPr>
            <a:r>
              <a:rPr lang="uk-UA" sz="2000" dirty="0" smtClean="0"/>
              <a:t>        (х+3)(х+2)(х-6)=0;</a:t>
            </a:r>
          </a:p>
          <a:p>
            <a:pPr>
              <a:buNone/>
            </a:pPr>
            <a:r>
              <a:rPr lang="uk-UA" sz="2000" dirty="0" smtClean="0"/>
              <a:t>Х+3=0;       х+2=0;      х-6=0;</a:t>
            </a:r>
          </a:p>
          <a:p>
            <a:pPr>
              <a:buNone/>
            </a:pPr>
            <a:r>
              <a:rPr lang="uk-UA" sz="2000" dirty="0" smtClean="0"/>
              <a:t>Х=-3;          х=-2;           х=6;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       -         +              -                  +   </a:t>
            </a:r>
          </a:p>
          <a:p>
            <a:pPr>
              <a:buNone/>
            </a:pPr>
            <a:r>
              <a:rPr lang="uk-UA" sz="2000" dirty="0" smtClean="0"/>
              <a:t>           </a:t>
            </a:r>
          </a:p>
          <a:p>
            <a:pPr>
              <a:buNone/>
            </a:pPr>
            <a:r>
              <a:rPr lang="uk-UA" sz="2000" dirty="0" smtClean="0"/>
              <a:t>             -3          -2                    6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1800" dirty="0" smtClean="0"/>
              <a:t>     Відмітимо знаки функції на утворених проміжках (на крайньому праворуч знак +, на решті проміжків - такі знаки, щоб, рухаючись справа на ліво, ці знаки чергувались).</a:t>
            </a:r>
          </a:p>
          <a:p>
            <a:pPr>
              <a:buNone/>
            </a:pPr>
            <a:r>
              <a:rPr lang="uk-UA" sz="2000" dirty="0" smtClean="0"/>
              <a:t>Множиною роз</a:t>
            </a:r>
            <a:r>
              <a:rPr lang="ru-RU" sz="2000" dirty="0" smtClean="0"/>
              <a:t>в</a:t>
            </a:r>
            <a:r>
              <a:rPr lang="en-US" sz="2000" dirty="0" smtClean="0"/>
              <a:t>`</a:t>
            </a:r>
            <a:r>
              <a:rPr lang="uk-UA" sz="2000" dirty="0" err="1" smtClean="0"/>
              <a:t>язків</a:t>
            </a:r>
            <a:r>
              <a:rPr lang="uk-UA" sz="2000" dirty="0" smtClean="0"/>
              <a:t> нерівності є об</a:t>
            </a:r>
            <a:r>
              <a:rPr lang="en-US" sz="2000" dirty="0" smtClean="0"/>
              <a:t>`</a:t>
            </a:r>
            <a:r>
              <a:rPr lang="uk-UA" sz="2000" dirty="0" smtClean="0"/>
              <a:t>єднання проміжків (-∞;-3) і (-2;6)</a:t>
            </a:r>
          </a:p>
          <a:p>
            <a:pPr>
              <a:buNone/>
            </a:pPr>
            <a:r>
              <a:rPr lang="uk-UA" sz="2000" dirty="0" smtClean="0"/>
              <a:t>Відповідь: (-</a:t>
            </a:r>
            <a:r>
              <a:rPr lang="en-GB" sz="2000" dirty="0" smtClean="0">
                <a:latin typeface="Arial Rounded MT Bold"/>
              </a:rPr>
              <a:t>∞</a:t>
            </a:r>
            <a:r>
              <a:rPr lang="uk-UA" sz="2000" dirty="0" smtClean="0"/>
              <a:t>;-3)</a:t>
            </a:r>
            <a:r>
              <a:rPr lang="en-GB" sz="2000" dirty="0" smtClean="0"/>
              <a:t>U(</a:t>
            </a:r>
            <a:r>
              <a:rPr lang="uk-UA" sz="2000" dirty="0" smtClean="0"/>
              <a:t>-2;6)</a:t>
            </a:r>
            <a:endParaRPr lang="ru-RU" sz="20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071538" y="3571876"/>
            <a:ext cx="321471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285720" y="3214686"/>
            <a:ext cx="1071570" cy="785818"/>
          </a:xfrm>
          <a:prstGeom prst="arc">
            <a:avLst>
              <a:gd name="adj1" fmla="val 15531786"/>
              <a:gd name="adj2" fmla="val 4122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1357290" y="3286124"/>
            <a:ext cx="785818" cy="714380"/>
          </a:xfrm>
          <a:prstGeom prst="arc">
            <a:avLst>
              <a:gd name="adj1" fmla="val 1118293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2143108" y="3214686"/>
            <a:ext cx="1500198" cy="785818"/>
          </a:xfrm>
          <a:prstGeom prst="arc">
            <a:avLst>
              <a:gd name="adj1" fmla="val 1085838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>
            <a:off x="3643306" y="3214686"/>
            <a:ext cx="1071570" cy="642942"/>
          </a:xfrm>
          <a:prstGeom prst="arc">
            <a:avLst>
              <a:gd name="adj1" fmla="val 9917831"/>
              <a:gd name="adj2" fmla="val 173148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240</TotalTime>
  <Words>1011</Words>
  <Application>Microsoft Office PowerPoint</Application>
  <PresentationFormat>Экран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Квадратичні нерівності</vt:lpstr>
      <vt:lpstr>Зміст</vt:lpstr>
      <vt:lpstr>Що таке квадратна нерівність?</vt:lpstr>
      <vt:lpstr>         Приклад квадратної нерівності</vt:lpstr>
      <vt:lpstr>Що таке квадратний тричлен?</vt:lpstr>
      <vt:lpstr>Що таке квадратична функція?</vt:lpstr>
      <vt:lpstr>Схема побудови квадратичної функції</vt:lpstr>
      <vt:lpstr>              Приклад квадратичної функції</vt:lpstr>
      <vt:lpstr>                Метод інтервалів</vt:lpstr>
      <vt:lpstr>Рівняння, що зводяться до квадратних</vt:lpstr>
      <vt:lpstr>Розв’язування систем рівнянь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Квадратичні нерівності</dc:title>
  <dc:creator>USER</dc:creator>
  <cp:lastModifiedBy>USER</cp:lastModifiedBy>
  <cp:revision>26</cp:revision>
  <dcterms:created xsi:type="dcterms:W3CDTF">2012-01-10T11:12:41Z</dcterms:created>
  <dcterms:modified xsi:type="dcterms:W3CDTF">2012-01-10T16:13:37Z</dcterms:modified>
</cp:coreProperties>
</file>