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clrMru>
    <a:srgbClr val="C3CE81"/>
    <a:srgbClr val="7777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02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A7BEE-95BE-4967-A18B-AEBF9A7E7CBF}" type="datetimeFigureOut">
              <a:rPr lang="en-US" smtClean="0"/>
              <a:pPr>
                <a:defRPr/>
              </a:pPr>
              <a:t>12/1/2011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A7BEE-95BE-4967-A18B-AEBF9A7E7CBF}" type="datetimeFigureOut">
              <a:rPr lang="en-US" smtClean="0"/>
              <a:pPr>
                <a:defRPr/>
              </a:pPr>
              <a:t>12/1/2011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A7BEE-95BE-4967-A18B-AEBF9A7E7CBF}" type="datetimeFigureOut">
              <a:rPr lang="en-US" smtClean="0"/>
              <a:pPr>
                <a:defRPr/>
              </a:pPr>
              <a:t>12/1/2011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A7BEE-95BE-4967-A18B-AEBF9A7E7CBF}" type="datetimeFigureOut">
              <a:rPr lang="en-US" smtClean="0"/>
              <a:pPr>
                <a:defRPr/>
              </a:pPr>
              <a:t>12/1/2011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A7BEE-95BE-4967-A18B-AEBF9A7E7CBF}" type="datetimeFigureOut">
              <a:rPr lang="en-US" smtClean="0"/>
              <a:pPr>
                <a:defRPr/>
              </a:pPr>
              <a:t>12/1/2011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A7BEE-95BE-4967-A18B-AEBF9A7E7CBF}" type="datetimeFigureOut">
              <a:rPr lang="en-US" smtClean="0"/>
              <a:pPr>
                <a:defRPr/>
              </a:pPr>
              <a:t>12/1/2011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A7BEE-95BE-4967-A18B-AEBF9A7E7CBF}" type="datetimeFigureOut">
              <a:rPr lang="en-US" smtClean="0"/>
              <a:pPr>
                <a:defRPr/>
              </a:pPr>
              <a:t>12/1/2011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A7BEE-95BE-4967-A18B-AEBF9A7E7CBF}" type="datetimeFigureOut">
              <a:rPr lang="en-US" smtClean="0"/>
              <a:pPr>
                <a:defRPr/>
              </a:pPr>
              <a:t>12/1/2011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A7BEE-95BE-4967-A18B-AEBF9A7E7CBF}" type="datetimeFigureOut">
              <a:rPr lang="en-US" smtClean="0"/>
              <a:pPr>
                <a:defRPr/>
              </a:pPr>
              <a:t>12/1/2011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A7BEE-95BE-4967-A18B-AEBF9A7E7CBF}" type="datetimeFigureOut">
              <a:rPr lang="en-US" smtClean="0"/>
              <a:pPr>
                <a:defRPr/>
              </a:pPr>
              <a:t>12/1/2011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A7BEE-95BE-4967-A18B-AEBF9A7E7CBF}" type="datetimeFigureOut">
              <a:rPr lang="en-US" smtClean="0"/>
              <a:pPr>
                <a:defRPr/>
              </a:pPr>
              <a:t>12/1/2011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D96A7BEE-95BE-4967-A18B-AEBF9A7E7CBF}" type="datetimeFigureOut">
              <a:rPr lang="en-US" smtClean="0"/>
              <a:pPr>
                <a:defRPr/>
              </a:pPr>
              <a:t>12/1/2011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uk-UA" dirty="0" smtClean="0"/>
              <a:t> Розкладання многочлена на множники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267200"/>
            <a:ext cx="7315200" cy="1371600"/>
          </a:xfrm>
        </p:spPr>
        <p:txBody>
          <a:bodyPr/>
          <a:lstStyle/>
          <a:p>
            <a:pPr>
              <a:defRPr/>
            </a:pPr>
            <a:r>
              <a:rPr lang="uk-UA" sz="2000" dirty="0" smtClean="0"/>
              <a:t>УЧИТЕЛЬ МАТЕМАТИКИ</a:t>
            </a:r>
          </a:p>
          <a:p>
            <a:pPr>
              <a:defRPr/>
            </a:pPr>
            <a:r>
              <a:rPr lang="uk-UA" sz="1200" dirty="0" smtClean="0"/>
              <a:t> </a:t>
            </a:r>
            <a:r>
              <a:rPr lang="uk-UA" sz="1800" dirty="0" err="1" smtClean="0"/>
              <a:t>Березанської</a:t>
            </a:r>
            <a:r>
              <a:rPr lang="uk-UA" sz="1800" dirty="0" smtClean="0"/>
              <a:t> ЗОШ І-ІІІ ступенів</a:t>
            </a:r>
          </a:p>
          <a:p>
            <a:pPr>
              <a:defRPr/>
            </a:pPr>
            <a:r>
              <a:rPr lang="uk-UA" sz="1800" dirty="0" err="1" smtClean="0"/>
              <a:t>Алексєєнко</a:t>
            </a:r>
            <a:r>
              <a:rPr lang="uk-UA" sz="1800" dirty="0" smtClean="0"/>
              <a:t> В.І</a:t>
            </a:r>
            <a:r>
              <a:rPr lang="uk-UA" dirty="0" smtClean="0"/>
              <a:t>.</a:t>
            </a:r>
            <a:endParaRPr lang="uk-UA" dirty="0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1" y="3810000"/>
            <a:ext cx="1904999" cy="20574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uk-UA" sz="3600" dirty="0" smtClean="0">
                <a:solidFill>
                  <a:schemeClr val="accent4">
                    <a:lumMod val="75000"/>
                  </a:schemeClr>
                </a:solidFill>
              </a:rPr>
              <a:t>Розкласти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 многочлен на множники -</a:t>
            </a:r>
          </a:p>
          <a:p>
            <a:pPr>
              <a:buFont typeface="Arial" charset="0"/>
              <a:buNone/>
              <a:defRPr/>
            </a:pP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 Це значить </a:t>
            </a:r>
            <a:r>
              <a:rPr lang="uk-UA" dirty="0" smtClean="0">
                <a:solidFill>
                  <a:srgbClr val="FF0000"/>
                </a:solidFill>
              </a:rPr>
              <a:t>замінити його добутком 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кількох многочленів.</a:t>
            </a:r>
          </a:p>
          <a:p>
            <a:pPr>
              <a:buFont typeface="Arial" charset="0"/>
              <a:buNone/>
              <a:defRPr/>
            </a:pP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Наприклад:  х</a:t>
            </a:r>
            <a:r>
              <a:rPr lang="uk-UA" sz="2800" dirty="0" smtClean="0">
                <a:solidFill>
                  <a:schemeClr val="accent4">
                    <a:lumMod val="75000"/>
                  </a:schemeClr>
                </a:solidFill>
              </a:rPr>
              <a:t>²-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</a:rPr>
              <a:t>l=(</a:t>
            </a:r>
            <a:r>
              <a:rPr lang="uk-UA" sz="2800" dirty="0" smtClean="0">
                <a:solidFill>
                  <a:schemeClr val="accent4">
                    <a:lumMod val="75000"/>
                  </a:schemeClr>
                </a:solidFill>
              </a:rPr>
              <a:t>х-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</a:rPr>
              <a:t>l)(</a:t>
            </a:r>
            <a:r>
              <a:rPr lang="uk-UA" sz="2800" dirty="0" smtClean="0">
                <a:solidFill>
                  <a:schemeClr val="accent4">
                    <a:lumMod val="75000"/>
                  </a:schemeClr>
                </a:solidFill>
              </a:rPr>
              <a:t>х+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</a:rPr>
              <a:t>l)</a:t>
            </a:r>
            <a:endParaRPr lang="uk-UA" sz="28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uk-UA" sz="2800" dirty="0" smtClean="0">
                <a:solidFill>
                  <a:schemeClr val="accent4">
                    <a:lumMod val="75000"/>
                  </a:schemeClr>
                </a:solidFill>
              </a:rPr>
              <a:t>                     3а-9а</a:t>
            </a:r>
            <a:r>
              <a:rPr lang="uk-UA" sz="2800" i="1" dirty="0" smtClean="0">
                <a:solidFill>
                  <a:schemeClr val="accent4">
                    <a:lumMod val="75000"/>
                  </a:schemeClr>
                </a:solidFill>
              </a:rPr>
              <a:t>в =3а(1-3в)</a:t>
            </a:r>
            <a:endParaRPr lang="uk-UA" i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Font typeface="Arial" charset="0"/>
              <a:buNone/>
              <a:defRPr/>
            </a:pPr>
            <a:endParaRPr lang="uk-U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Font typeface="Arial" charset="0"/>
              <a:buNone/>
              <a:defRPr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457200" y="762000"/>
            <a:ext cx="815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uk-UA" sz="2000" b="1" dirty="0"/>
              <a:t>                   Способи розкладання многочленів на множники</a:t>
            </a:r>
          </a:p>
        </p:txBody>
      </p:sp>
      <p:sp>
        <p:nvSpPr>
          <p:cNvPr id="5" name="Вертикальний сувій 4">
            <a:hlinkClick r:id="rId2" action="ppaction://hlinksldjump"/>
          </p:cNvPr>
          <p:cNvSpPr/>
          <p:nvPr/>
        </p:nvSpPr>
        <p:spPr>
          <a:xfrm>
            <a:off x="1600200" y="2286000"/>
            <a:ext cx="2514600" cy="28956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dirty="0"/>
              <a:t>Винесення спільного множника за </a:t>
            </a:r>
          </a:p>
          <a:p>
            <a:pPr algn="ctr">
              <a:defRPr/>
            </a:pPr>
            <a:r>
              <a:rPr lang="uk-UA" dirty="0"/>
              <a:t>дужки</a:t>
            </a:r>
          </a:p>
        </p:txBody>
      </p:sp>
      <p:sp>
        <p:nvSpPr>
          <p:cNvPr id="6" name="Вертикальний сувій 5">
            <a:hlinkClick r:id="rId3" action="ppaction://hlinksldjump"/>
          </p:cNvPr>
          <p:cNvSpPr/>
          <p:nvPr/>
        </p:nvSpPr>
        <p:spPr>
          <a:xfrm>
            <a:off x="4267200" y="2209800"/>
            <a:ext cx="2209800" cy="29718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dirty="0"/>
              <a:t>Спосіб </a:t>
            </a:r>
          </a:p>
          <a:p>
            <a:pPr algn="ctr">
              <a:defRPr/>
            </a:pPr>
            <a:r>
              <a:rPr lang="uk-UA" dirty="0"/>
              <a:t>Групування </a:t>
            </a:r>
          </a:p>
        </p:txBody>
      </p:sp>
      <p:sp>
        <p:nvSpPr>
          <p:cNvPr id="7" name="Вертикальний сувій 6">
            <a:hlinkClick r:id="rId4" action="ppaction://hlinksldjump"/>
          </p:cNvPr>
          <p:cNvSpPr/>
          <p:nvPr/>
        </p:nvSpPr>
        <p:spPr>
          <a:xfrm>
            <a:off x="6629400" y="2209800"/>
            <a:ext cx="2286000" cy="28956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dirty="0"/>
              <a:t>Формули </a:t>
            </a:r>
            <a:r>
              <a:rPr lang="uk-UA" dirty="0" smtClean="0"/>
              <a:t>скороченого</a:t>
            </a:r>
          </a:p>
          <a:p>
            <a:pPr algn="ctr">
              <a:defRPr/>
            </a:pPr>
            <a:r>
              <a:rPr lang="uk-UA" dirty="0" smtClean="0"/>
              <a:t>множення</a:t>
            </a:r>
            <a:endParaRPr lang="uk-UA" dirty="0"/>
          </a:p>
        </p:txBody>
      </p:sp>
      <p:pic>
        <p:nvPicPr>
          <p:cNvPr id="8" name="Рисунок 7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1066800"/>
            <a:ext cx="1752600" cy="22860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smtClean="0">
                <a:solidFill>
                  <a:srgbClr val="C00000"/>
                </a:solidFill>
                <a:latin typeface="Arial" charset="0"/>
                <a:cs typeface="Arial" charset="0"/>
              </a:rPr>
              <a:t>Винесення спільного множника за дужки</a:t>
            </a:r>
          </a:p>
        </p:txBody>
      </p:sp>
      <p:sp>
        <p:nvSpPr>
          <p:cNvPr id="6147" name="Місце для вмісту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09800"/>
          </a:xfrm>
        </p:spPr>
        <p:txBody>
          <a:bodyPr/>
          <a:lstStyle/>
          <a:p>
            <a:r>
              <a:rPr lang="uk-UA" smtClean="0">
                <a:latin typeface="Arial" charset="0"/>
                <a:cs typeface="Arial" charset="0"/>
              </a:rPr>
              <a:t>Винести спільний множник за дужки означає поділити кожен член многочлена на спільний множник.</a:t>
            </a:r>
          </a:p>
          <a:p>
            <a:r>
              <a:rPr lang="uk-UA" smtClean="0">
                <a:latin typeface="Arial" charset="0"/>
                <a:cs typeface="Arial" charset="0"/>
              </a:rPr>
              <a:t>Наприклад</a:t>
            </a:r>
          </a:p>
          <a:p>
            <a:pPr>
              <a:buFont typeface="Arial" charset="0"/>
              <a:buNone/>
            </a:pPr>
            <a:endParaRPr lang="uk-UA" smtClean="0"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3886200"/>
            <a:ext cx="35814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uk-UA" dirty="0"/>
              <a:t>4</a:t>
            </a:r>
            <a:r>
              <a:rPr lang="en-US" dirty="0"/>
              <a:t>ab-2ab²</a:t>
            </a:r>
            <a:r>
              <a:rPr lang="uk-UA" dirty="0"/>
              <a:t> </a:t>
            </a:r>
            <a:r>
              <a:rPr lang="en-US" dirty="0"/>
              <a:t>=</a:t>
            </a:r>
            <a:r>
              <a:rPr lang="uk-UA" dirty="0"/>
              <a:t>  </a:t>
            </a:r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2ab</a:t>
            </a:r>
            <a:r>
              <a:rPr lang="uk-UA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dirty="0"/>
              <a:t>•</a:t>
            </a:r>
            <a:r>
              <a:rPr lang="uk-UA" dirty="0"/>
              <a:t> </a:t>
            </a:r>
            <a:r>
              <a:rPr lang="en-US" dirty="0"/>
              <a:t>2</a:t>
            </a:r>
            <a:r>
              <a:rPr lang="uk-UA" dirty="0"/>
              <a:t>  </a:t>
            </a:r>
            <a:r>
              <a:rPr lang="en-US" dirty="0"/>
              <a:t>-</a:t>
            </a:r>
            <a:r>
              <a:rPr lang="uk-UA" dirty="0"/>
              <a:t>   </a:t>
            </a:r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2ab</a:t>
            </a:r>
            <a:r>
              <a:rPr lang="uk-UA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dirty="0"/>
              <a:t>•</a:t>
            </a:r>
            <a:r>
              <a:rPr lang="uk-UA" dirty="0"/>
              <a:t> </a:t>
            </a:r>
            <a:r>
              <a:rPr lang="en-US" dirty="0"/>
              <a:t>b=</a:t>
            </a:r>
            <a:endParaRPr lang="uk-UA" dirty="0"/>
          </a:p>
        </p:txBody>
      </p:sp>
      <p:sp>
        <p:nvSpPr>
          <p:cNvPr id="9" name="TextBox 8"/>
          <p:cNvSpPr txBox="1"/>
          <p:nvPr/>
        </p:nvSpPr>
        <p:spPr>
          <a:xfrm>
            <a:off x="2057400" y="3886200"/>
            <a:ext cx="609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2ab</a:t>
            </a:r>
            <a:endParaRPr lang="uk-UA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24200" y="3886200"/>
            <a:ext cx="6858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2ab</a:t>
            </a:r>
            <a:endParaRPr lang="uk-UA" b="1" dirty="0">
              <a:solidFill>
                <a:srgbClr val="FF0000"/>
              </a:solidFill>
            </a:endParaRPr>
          </a:p>
        </p:txBody>
      </p:sp>
      <p:sp>
        <p:nvSpPr>
          <p:cNvPr id="6151" name="TextBox 10"/>
          <p:cNvSpPr txBox="1">
            <a:spLocks noChangeArrowheads="1"/>
          </p:cNvSpPr>
          <p:nvPr/>
        </p:nvSpPr>
        <p:spPr bwMode="auto">
          <a:xfrm>
            <a:off x="4953000" y="3886200"/>
            <a:ext cx="838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uk-UA" dirty="0" smtClean="0"/>
              <a:t> (</a:t>
            </a:r>
            <a:r>
              <a:rPr lang="uk-UA" dirty="0"/>
              <a:t>2-</a:t>
            </a:r>
            <a:r>
              <a:rPr lang="uk-UA" i="1" dirty="0"/>
              <a:t>в)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67200" y="3886200"/>
            <a:ext cx="6858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2ab</a:t>
            </a:r>
            <a:endParaRPr lang="uk-UA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назад 10">
            <a:hlinkClick r:id="" action="ppaction://hlinkshowjump?jump=previousslide" highlightClick="1"/>
          </p:cNvPr>
          <p:cNvSpPr/>
          <p:nvPr/>
        </p:nvSpPr>
        <p:spPr>
          <a:xfrm>
            <a:off x="457200" y="5867400"/>
            <a:ext cx="838200" cy="228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6151" grpId="0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latin typeface="Arial" charset="0"/>
                <a:cs typeface="Arial" charset="0"/>
              </a:rPr>
              <a:t>Спосіб групування 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819400"/>
          </a:xfrm>
        </p:spPr>
        <p:txBody>
          <a:bodyPr/>
          <a:lstStyle/>
          <a:p>
            <a:pPr>
              <a:buNone/>
              <a:defRPr/>
            </a:pPr>
            <a:r>
              <a:rPr lang="uk-UA" dirty="0" smtClean="0"/>
              <a:t> Спосіб групування означає :</a:t>
            </a:r>
          </a:p>
          <a:p>
            <a:pPr marL="514350" indent="-514350">
              <a:buFont typeface="Arial" charset="0"/>
              <a:buAutoNum type="arabicPeriod"/>
              <a:defRPr/>
            </a:pPr>
            <a:r>
              <a:rPr lang="uk-UA" dirty="0" smtClean="0"/>
              <a:t>Згрупувати  ( взяти у дужки)  члени  многочлена  які містять однакові множники ;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uk-UA" dirty="0" smtClean="0"/>
              <a:t>2.Винести  спільний множник за дужки.</a:t>
            </a:r>
            <a:endParaRPr lang="uk-UA" dirty="0"/>
          </a:p>
        </p:txBody>
      </p:sp>
      <p:sp>
        <p:nvSpPr>
          <p:cNvPr id="7172" name="TextBox 3"/>
          <p:cNvSpPr txBox="1">
            <a:spLocks noChangeArrowheads="1"/>
          </p:cNvSpPr>
          <p:nvPr/>
        </p:nvSpPr>
        <p:spPr bwMode="auto">
          <a:xfrm>
            <a:off x="381000" y="480060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/>
              <a:t> а</a:t>
            </a:r>
            <a:r>
              <a:rPr lang="en-US"/>
              <a:t>b</a:t>
            </a:r>
            <a:r>
              <a:rPr lang="uk-UA"/>
              <a:t> </a:t>
            </a:r>
            <a:r>
              <a:rPr lang="en-US"/>
              <a:t>+ac+</a:t>
            </a:r>
            <a:r>
              <a:rPr lang="uk-UA"/>
              <a:t>х</a:t>
            </a:r>
            <a:r>
              <a:rPr lang="en-US"/>
              <a:t>b+</a:t>
            </a:r>
            <a:r>
              <a:rPr lang="uk-UA"/>
              <a:t>х</a:t>
            </a:r>
            <a:r>
              <a:rPr lang="en-US"/>
              <a:t>c</a:t>
            </a:r>
            <a:endParaRPr lang="uk-UA"/>
          </a:p>
        </p:txBody>
      </p:sp>
      <p:sp>
        <p:nvSpPr>
          <p:cNvPr id="7173" name="TextBox 4"/>
          <p:cNvSpPr txBox="1">
            <a:spLocks noChangeArrowheads="1"/>
          </p:cNvSpPr>
          <p:nvPr/>
        </p:nvSpPr>
        <p:spPr bwMode="auto">
          <a:xfrm>
            <a:off x="304800" y="4724400"/>
            <a:ext cx="1752600" cy="36933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dirty="0"/>
              <a:t> </a:t>
            </a:r>
            <a:r>
              <a:rPr lang="uk-UA" dirty="0">
                <a:solidFill>
                  <a:srgbClr val="FF0000"/>
                </a:solidFill>
              </a:rPr>
              <a:t>а</a:t>
            </a:r>
            <a:r>
              <a:rPr lang="en-US" dirty="0"/>
              <a:t>b</a:t>
            </a:r>
            <a:r>
              <a:rPr lang="uk-UA" dirty="0"/>
              <a:t> </a:t>
            </a:r>
            <a:r>
              <a:rPr lang="en-US" dirty="0"/>
              <a:t>+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/>
              <a:t>c+</a:t>
            </a:r>
            <a:r>
              <a:rPr lang="uk-UA" b="1" dirty="0">
                <a:solidFill>
                  <a:schemeClr val="accent4">
                    <a:lumMod val="75000"/>
                  </a:schemeClr>
                </a:solidFill>
              </a:rPr>
              <a:t>х</a:t>
            </a:r>
            <a:r>
              <a:rPr lang="en-US" dirty="0"/>
              <a:t>b+</a:t>
            </a:r>
            <a:r>
              <a:rPr lang="uk-UA" b="1" dirty="0">
                <a:solidFill>
                  <a:schemeClr val="accent4">
                    <a:lumMod val="75000"/>
                  </a:schemeClr>
                </a:solidFill>
              </a:rPr>
              <a:t>х</a:t>
            </a:r>
            <a:r>
              <a:rPr lang="en-US" dirty="0"/>
              <a:t>c</a:t>
            </a:r>
            <a:endParaRPr lang="uk-UA" dirty="0"/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2590800" y="4800600"/>
            <a:ext cx="2133600" cy="36933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dirty="0" smtClean="0"/>
              <a:t>( </a:t>
            </a:r>
            <a:r>
              <a:rPr lang="uk-UA" dirty="0">
                <a:solidFill>
                  <a:srgbClr val="FF0000"/>
                </a:solidFill>
              </a:rPr>
              <a:t>а</a:t>
            </a:r>
            <a:r>
              <a:rPr lang="en-US" dirty="0"/>
              <a:t>b</a:t>
            </a:r>
            <a:r>
              <a:rPr lang="uk-UA" dirty="0"/>
              <a:t> </a:t>
            </a:r>
            <a:r>
              <a:rPr lang="en-US" dirty="0"/>
              <a:t>+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c</a:t>
            </a:r>
            <a:r>
              <a:rPr lang="uk-UA" dirty="0" smtClean="0"/>
              <a:t>)</a:t>
            </a:r>
            <a:r>
              <a:rPr lang="en-US" dirty="0" smtClean="0"/>
              <a:t>+</a:t>
            </a:r>
            <a:r>
              <a:rPr lang="uk-UA" dirty="0" smtClean="0"/>
              <a:t>(</a:t>
            </a: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</a:rPr>
              <a:t>х</a:t>
            </a:r>
            <a:r>
              <a:rPr lang="en-US" dirty="0"/>
              <a:t>b+</a:t>
            </a:r>
            <a:r>
              <a:rPr lang="uk-UA" b="1" dirty="0">
                <a:solidFill>
                  <a:schemeClr val="accent4">
                    <a:lumMod val="75000"/>
                  </a:schemeClr>
                </a:solidFill>
              </a:rPr>
              <a:t>х</a:t>
            </a:r>
            <a:r>
              <a:rPr lang="en-US" dirty="0" smtClean="0"/>
              <a:t>c</a:t>
            </a:r>
            <a:r>
              <a:rPr lang="uk-UA" dirty="0"/>
              <a:t>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33600" y="4876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=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800600" y="4800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=</a:t>
            </a:r>
            <a:endParaRPr lang="ru-RU" dirty="0"/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5410200" y="4800600"/>
            <a:ext cx="1752600" cy="36933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dirty="0" smtClean="0"/>
              <a:t> </a:t>
            </a:r>
            <a:r>
              <a:rPr lang="uk-UA" dirty="0" smtClean="0">
                <a:solidFill>
                  <a:srgbClr val="FF0000"/>
                </a:solidFill>
              </a:rPr>
              <a:t>а</a:t>
            </a:r>
            <a:r>
              <a:rPr lang="uk-UA" dirty="0" smtClean="0">
                <a:solidFill>
                  <a:schemeClr val="tx1">
                    <a:lumMod val="75000"/>
                  </a:schemeClr>
                </a:solidFill>
              </a:rPr>
              <a:t>(</a:t>
            </a:r>
            <a:r>
              <a:rPr lang="en-US" dirty="0" smtClean="0"/>
              <a:t>b</a:t>
            </a:r>
            <a:r>
              <a:rPr lang="uk-UA" dirty="0" smtClean="0"/>
              <a:t> </a:t>
            </a:r>
            <a:r>
              <a:rPr lang="en-US" dirty="0" smtClean="0"/>
              <a:t>+c</a:t>
            </a:r>
            <a:r>
              <a:rPr lang="uk-UA" dirty="0" smtClean="0"/>
              <a:t>)</a:t>
            </a:r>
            <a:r>
              <a:rPr lang="en-US" dirty="0" smtClean="0"/>
              <a:t>+</a:t>
            </a: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</a:rPr>
              <a:t>х(</a:t>
            </a:r>
            <a:r>
              <a:rPr lang="en-US" dirty="0" smtClean="0"/>
              <a:t>b</a:t>
            </a:r>
            <a:r>
              <a:rPr lang="uk-UA" dirty="0" smtClean="0"/>
              <a:t> </a:t>
            </a:r>
            <a:r>
              <a:rPr lang="en-US" dirty="0" smtClean="0"/>
              <a:t>+c</a:t>
            </a:r>
            <a:r>
              <a:rPr lang="uk-UA" dirty="0"/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55626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=</a:t>
            </a:r>
            <a:endParaRPr lang="ru-RU" dirty="0"/>
          </a:p>
        </p:txBody>
      </p: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457200" y="5715000"/>
            <a:ext cx="1371600" cy="36933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dirty="0" smtClean="0"/>
              <a:t> </a:t>
            </a:r>
            <a:r>
              <a:rPr lang="uk-UA" dirty="0" smtClean="0">
                <a:solidFill>
                  <a:schemeClr val="tx1">
                    <a:lumMod val="75000"/>
                  </a:schemeClr>
                </a:solidFill>
              </a:rPr>
              <a:t>(</a:t>
            </a:r>
            <a:r>
              <a:rPr lang="en-US" dirty="0" smtClean="0"/>
              <a:t>b</a:t>
            </a:r>
            <a:r>
              <a:rPr lang="uk-UA" dirty="0" smtClean="0"/>
              <a:t> </a:t>
            </a:r>
            <a:r>
              <a:rPr lang="en-US" dirty="0" smtClean="0"/>
              <a:t>+c</a:t>
            </a:r>
            <a:r>
              <a:rPr lang="uk-UA" dirty="0" smtClean="0"/>
              <a:t>)(</a:t>
            </a:r>
            <a:r>
              <a:rPr lang="uk-UA" dirty="0" smtClean="0">
                <a:solidFill>
                  <a:srgbClr val="FF0000"/>
                </a:solidFill>
              </a:rPr>
              <a:t>а</a:t>
            </a:r>
            <a:r>
              <a:rPr lang="en-US" dirty="0" smtClean="0"/>
              <a:t>+</a:t>
            </a: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</a:rPr>
              <a:t>х</a:t>
            </a:r>
            <a:r>
              <a:rPr lang="uk-UA" dirty="0" smtClean="0"/>
              <a:t>)</a:t>
            </a:r>
            <a:endParaRPr lang="uk-UA" dirty="0"/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6934200" y="6019800"/>
            <a:ext cx="9906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  <p:bldP spid="6" grpId="0" animBg="1"/>
      <p:bldP spid="12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uk-UA" sz="2800" i="1" dirty="0" smtClean="0">
                <a:solidFill>
                  <a:schemeClr val="tx2">
                    <a:lumMod val="50000"/>
                  </a:schemeClr>
                </a:solidFill>
              </a:rPr>
              <a:t>Розкладіть на множники</a:t>
            </a:r>
            <a:br>
              <a:rPr lang="uk-UA" sz="2800" i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uk-UA" sz="2800" i="1" dirty="0" smtClean="0">
                <a:solidFill>
                  <a:schemeClr val="tx2">
                    <a:lumMod val="50000"/>
                  </a:schemeClr>
                </a:solidFill>
              </a:rPr>
              <a:t>3</a:t>
            </a:r>
            <a:r>
              <a:rPr lang="en-US" sz="2800" i="1" dirty="0" smtClean="0">
                <a:solidFill>
                  <a:schemeClr val="tx2">
                    <a:lumMod val="50000"/>
                  </a:schemeClr>
                </a:solidFill>
              </a:rPr>
              <a:t>c­x²+cx­3x</a:t>
            </a:r>
            <a:endParaRPr lang="ru-RU" sz="2800" i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600201"/>
            <a:ext cx="2209800" cy="609600"/>
          </a:xfrm>
        </p:spPr>
        <p:txBody>
          <a:bodyPr>
            <a:normAutofit/>
          </a:bodyPr>
          <a:lstStyle/>
          <a:p>
            <a:r>
              <a:rPr lang="uk-UA" sz="2400" i="1" dirty="0" smtClean="0">
                <a:solidFill>
                  <a:schemeClr val="tx2">
                    <a:lumMod val="50000"/>
                  </a:schemeClr>
                </a:solidFill>
              </a:rPr>
              <a:t>3</a:t>
            </a:r>
            <a:r>
              <a:rPr lang="en-US" sz="2400" i="1" dirty="0" smtClean="0">
                <a:solidFill>
                  <a:schemeClr val="tx2">
                    <a:lumMod val="50000"/>
                  </a:schemeClr>
                </a:solidFill>
              </a:rPr>
              <a:t>c­x²+cx­3x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590800" y="1676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=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048000" y="1676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3c+cx</a:t>
            </a:r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-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x²</a:t>
            </a:r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 -3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x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16764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=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876800" y="1676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3c+cx</a:t>
            </a:r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)+(-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x²</a:t>
            </a:r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 -3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x</a:t>
            </a:r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)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705601" y="17526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=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934200" y="1676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3c+cx</a:t>
            </a:r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)+(-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x²</a:t>
            </a:r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 -3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x</a:t>
            </a:r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)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38200" y="22860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3</a:t>
            </a:r>
            <a:r>
              <a:rPr lang="en-US" i="1" dirty="0" smtClean="0">
                <a:solidFill>
                  <a:srgbClr val="FF0000"/>
                </a:solidFill>
              </a:rPr>
              <a:t>c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+</a:t>
            </a:r>
            <a:r>
              <a:rPr lang="en-US" i="1" dirty="0" smtClean="0">
                <a:solidFill>
                  <a:srgbClr val="FF0000"/>
                </a:solidFill>
              </a:rPr>
              <a:t>c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x</a:t>
            </a:r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)-(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²</a:t>
            </a:r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 +3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)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81000" y="2362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=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743200" y="2362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=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200400" y="23622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c</a:t>
            </a:r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3+x</a:t>
            </a:r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)-</a:t>
            </a:r>
            <a:r>
              <a:rPr lang="en-US" i="1" dirty="0" smtClean="0">
                <a:solidFill>
                  <a:srgbClr val="FF0000"/>
                </a:solidFill>
              </a:rPr>
              <a:t>x </a:t>
            </a:r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en-US" i="1" dirty="0" smtClean="0">
                <a:solidFill>
                  <a:schemeClr val="tx1">
                    <a:lumMod val="75000"/>
                  </a:schemeClr>
                </a:solidFill>
              </a:rPr>
              <a:t>x</a:t>
            </a:r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 +3)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5105400" y="2362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=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638800" y="2286000"/>
            <a:ext cx="1600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3+x</a:t>
            </a:r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) (</a:t>
            </a:r>
            <a:r>
              <a:rPr lang="en-US" i="1" dirty="0" smtClean="0">
                <a:solidFill>
                  <a:srgbClr val="FF0000"/>
                </a:solidFill>
              </a:rPr>
              <a:t> c </a:t>
            </a:r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-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uk-UA" i="1" dirty="0" smtClean="0">
                <a:solidFill>
                  <a:schemeClr val="tx2">
                    <a:lumMod val="50000"/>
                  </a:schemeClr>
                </a:solidFill>
              </a:rPr>
              <a:t>)</a:t>
            </a:r>
            <a:endParaRPr lang="ru-RU" dirty="0"/>
          </a:p>
        </p:txBody>
      </p:sp>
      <p:sp>
        <p:nvSpPr>
          <p:cNvPr id="18" name="Стрелка влево 17">
            <a:hlinkClick r:id="rId2" action="ppaction://hlinksldjump"/>
          </p:cNvPr>
          <p:cNvSpPr/>
          <p:nvPr/>
        </p:nvSpPr>
        <p:spPr>
          <a:xfrm>
            <a:off x="381000" y="5638800"/>
            <a:ext cx="685800" cy="304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  <p:bldP spid="9" grpId="0"/>
      <p:bldP spid="11" grpId="0"/>
      <p:bldP spid="12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685800"/>
          </a:xfrm>
        </p:spPr>
        <p:txBody>
          <a:bodyPr/>
          <a:lstStyle/>
          <a:p>
            <a:r>
              <a:rPr lang="uk-UA" sz="2800" b="1" dirty="0" smtClean="0">
                <a:solidFill>
                  <a:schemeClr val="accent5">
                    <a:lumMod val="75000"/>
                  </a:schemeClr>
                </a:solidFill>
              </a:rPr>
              <a:t>ФОРМУЛИ СКОРОЧЕННОГО МНОЖЕННЯ</a:t>
            </a:r>
            <a:endParaRPr lang="ru-RU" sz="2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2000" y="2514600"/>
            <a:ext cx="5181600" cy="1752600"/>
          </a:xfrm>
        </p:spPr>
        <p:txBody>
          <a:bodyPr/>
          <a:lstStyle/>
          <a:p>
            <a:r>
              <a:rPr lang="en-US" dirty="0" smtClean="0"/>
              <a:t>a²+2ab+b²=(</a:t>
            </a:r>
            <a:r>
              <a:rPr lang="en-US" dirty="0" err="1" smtClean="0"/>
              <a:t>a+b</a:t>
            </a:r>
            <a:r>
              <a:rPr lang="en-US" dirty="0" smtClean="0"/>
              <a:t>)²</a:t>
            </a:r>
            <a:endParaRPr lang="uk-UA" dirty="0" smtClean="0"/>
          </a:p>
          <a:p>
            <a:r>
              <a:rPr lang="en-US" dirty="0" smtClean="0"/>
              <a:t>a²</a:t>
            </a:r>
            <a:r>
              <a:rPr lang="uk-UA" dirty="0" smtClean="0"/>
              <a:t>-</a:t>
            </a:r>
            <a:r>
              <a:rPr lang="en-US" dirty="0" smtClean="0"/>
              <a:t>2ab+b²=(a</a:t>
            </a:r>
            <a:r>
              <a:rPr lang="uk-UA" dirty="0" smtClean="0"/>
              <a:t>-</a:t>
            </a:r>
            <a:r>
              <a:rPr lang="en-US" dirty="0" smtClean="0"/>
              <a:t>b)²</a:t>
            </a:r>
            <a:endParaRPr lang="uk-UA" dirty="0" smtClean="0"/>
          </a:p>
          <a:p>
            <a:r>
              <a:rPr lang="en-US" dirty="0" smtClean="0"/>
              <a:t>a²­b²=(</a:t>
            </a:r>
            <a:r>
              <a:rPr lang="en-US" dirty="0" err="1" smtClean="0"/>
              <a:t>a+b</a:t>
            </a:r>
            <a:r>
              <a:rPr lang="en-US" dirty="0" smtClean="0"/>
              <a:t>)(</a:t>
            </a:r>
            <a:r>
              <a:rPr lang="en-US" dirty="0" err="1" smtClean="0"/>
              <a:t>a­b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533400" y="5638800"/>
            <a:ext cx="838200" cy="304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121</TotalTime>
  <Words>260</Words>
  <Application>Microsoft Office PowerPoint</Application>
  <PresentationFormat>Экран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 Розкладання многочлена на множники</vt:lpstr>
      <vt:lpstr>Слайд 2</vt:lpstr>
      <vt:lpstr>Слайд 3</vt:lpstr>
      <vt:lpstr>Винесення спільного множника за дужки</vt:lpstr>
      <vt:lpstr>Спосіб групування </vt:lpstr>
      <vt:lpstr>Розкладіть на множники 3c­x²+cx­3x</vt:lpstr>
      <vt:lpstr>ФОРМУЛИ СКОРОЧЕННОГО МНОЖЕННЯ</vt:lpstr>
    </vt:vector>
  </TitlesOfParts>
  <Company>TechSmith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r.eash</dc:creator>
  <cp:lastModifiedBy>Admin</cp:lastModifiedBy>
  <cp:revision>28</cp:revision>
  <dcterms:created xsi:type="dcterms:W3CDTF">2009-12-08T17:51:58Z</dcterms:created>
  <dcterms:modified xsi:type="dcterms:W3CDTF">2011-12-01T17:12:16Z</dcterms:modified>
</cp:coreProperties>
</file>