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90" autoAdjust="0"/>
  </p:normalViewPr>
  <p:slideViewPr>
    <p:cSldViewPr>
      <p:cViewPr varScale="1">
        <p:scale>
          <a:sx n="74" d="100"/>
          <a:sy n="74" d="100"/>
        </p:scale>
        <p:origin x="-12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E5FB-B735-4A30-9EAE-C79FBA0CD0AE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CDC8-D7EF-4F6A-9008-5712AE3F8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E5FB-B735-4A30-9EAE-C79FBA0CD0AE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CDC8-D7EF-4F6A-9008-5712AE3F8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E5FB-B735-4A30-9EAE-C79FBA0CD0AE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CDC8-D7EF-4F6A-9008-5712AE3F8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E5FB-B735-4A30-9EAE-C79FBA0CD0AE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CDC8-D7EF-4F6A-9008-5712AE3F8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E5FB-B735-4A30-9EAE-C79FBA0CD0AE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CDC8-D7EF-4F6A-9008-5712AE3F8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E5FB-B735-4A30-9EAE-C79FBA0CD0AE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CDC8-D7EF-4F6A-9008-5712AE3F8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E5FB-B735-4A30-9EAE-C79FBA0CD0AE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CDC8-D7EF-4F6A-9008-5712AE3F8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E5FB-B735-4A30-9EAE-C79FBA0CD0AE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2CDC8-D7EF-4F6A-9008-5712AE3F8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E5FB-B735-4A30-9EAE-C79FBA0CD0AE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CDC8-D7EF-4F6A-9008-5712AE3F8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E5FB-B735-4A30-9EAE-C79FBA0CD0AE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B92CDC8-D7EF-4F6A-9008-5712AE3F8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A95E5FB-B735-4A30-9EAE-C79FBA0CD0AE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CDC8-D7EF-4F6A-9008-5712AE3F8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A95E5FB-B735-4A30-9EAE-C79FBA0CD0AE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B92CDC8-D7EF-4F6A-9008-5712AE3F8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286676" cy="1357322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44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</a:rPr>
              <a:t>Начальные сведения по стереометрии.</a:t>
            </a:r>
            <a:endParaRPr lang="ru-RU" sz="44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0" y="3571876"/>
            <a:ext cx="9144000" cy="2500306"/>
          </a:xfrm>
        </p:spPr>
        <p:txBody>
          <a:bodyPr>
            <a:normAutofit/>
          </a:bodyPr>
          <a:lstStyle/>
          <a:p>
            <a:r>
              <a:rPr lang="ru-RU" sz="48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</a:rPr>
              <a:t>Плоскости в пространстве.</a:t>
            </a:r>
          </a:p>
          <a:p>
            <a:endParaRPr lang="ru-RU" sz="480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948370"/>
            <a:ext cx="4386266" cy="9096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357694"/>
            <a:ext cx="6629400" cy="1066688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/>
              <a:t>Объем пирамиды</a:t>
            </a:r>
          </a:p>
          <a:p>
            <a:r>
              <a:rPr lang="ru-RU" sz="1600" b="1" dirty="0" smtClean="0"/>
              <a:t>Объем пирамиды</a:t>
            </a:r>
            <a:r>
              <a:rPr lang="ru-RU" sz="1600" dirty="0" smtClean="0"/>
              <a:t> равен трети от произведения площади ее основания на высоту.</a:t>
            </a:r>
          </a:p>
          <a:p>
            <a:r>
              <a:rPr lang="ru-RU" sz="1600" b="1" dirty="0" smtClean="0"/>
              <a:t>Формула объема пирамиды:</a:t>
            </a:r>
          </a:p>
          <a:p>
            <a:endParaRPr lang="ru-RU" sz="1600" dirty="0" smtClean="0"/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b="1" dirty="0" smtClean="0"/>
          </a:p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ru-RU" sz="1600" dirty="0" smtClean="0"/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 smtClean="0"/>
          </a:p>
          <a:p>
            <a:endParaRPr lang="ru-RU" sz="1600" dirty="0" smtClean="0"/>
          </a:p>
          <a:p>
            <a:r>
              <a:rPr lang="ru-RU" sz="1600" b="1" dirty="0" smtClean="0"/>
              <a:t>Площадь полной поверхности пирамиды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Площадью поверхности пирамиды называется сумма площадей всех ее граней .</a:t>
            </a:r>
          </a:p>
          <a:p>
            <a:endParaRPr lang="ru-RU" sz="1600" dirty="0" smtClean="0"/>
          </a:p>
          <a:p>
            <a:r>
              <a:rPr lang="ru-RU" sz="1600" dirty="0" smtClean="0"/>
              <a:t>Площадь боковой поверхности — сумма площадей всех боковых граней .</a:t>
            </a:r>
          </a:p>
          <a:p>
            <a:endParaRPr lang="ru-RU" sz="1600" dirty="0"/>
          </a:p>
        </p:txBody>
      </p:sp>
      <p:pic>
        <p:nvPicPr>
          <p:cNvPr id="4" name="Рисунок 3" descr="web_pic2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1643050"/>
            <a:ext cx="1852623" cy="15021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0"/>
            <a:ext cx="6629400" cy="1826363"/>
          </a:xfrm>
        </p:spPr>
        <p:txBody>
          <a:bodyPr/>
          <a:lstStyle/>
          <a:p>
            <a:r>
              <a:rPr lang="ru-RU" dirty="0" smtClean="0"/>
              <a:t>Конус. Цилиндр. Шар.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428736"/>
            <a:ext cx="7000924" cy="128100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Конус — геометрическое тело, образуемое вращением прямоугольного треугольника около одного из катетов. Гипотенуза называется образующей; неподвижный катет — высотой; круг, описываемый вращающимся катетом — основанием. </a:t>
            </a:r>
          </a:p>
          <a:p>
            <a:endParaRPr lang="ru-RU" dirty="0"/>
          </a:p>
        </p:txBody>
      </p:sp>
      <p:pic>
        <p:nvPicPr>
          <p:cNvPr id="4" name="Рисунок 3" descr="konu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2857496"/>
            <a:ext cx="5248275" cy="2609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857892"/>
            <a:ext cx="3314696" cy="1952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785926"/>
            <a:ext cx="8286808" cy="2352572"/>
          </a:xfrm>
        </p:spPr>
        <p:txBody>
          <a:bodyPr>
            <a:noAutofit/>
          </a:bodyPr>
          <a:lstStyle/>
          <a:p>
            <a:r>
              <a:rPr lang="ru-RU" dirty="0" smtClean="0"/>
              <a:t> Боковая поверхность конуса равна произведению окружности основания на половину образующей.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Объем конуса равен площади основания, умноженной на треть высоты.</a:t>
            </a:r>
          </a:p>
          <a:p>
            <a:endParaRPr lang="ru-RU" dirty="0"/>
          </a:p>
        </p:txBody>
      </p:sp>
      <p:pic>
        <p:nvPicPr>
          <p:cNvPr id="4" name="Рисунок 3" descr="f2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2000240"/>
            <a:ext cx="2447756" cy="766767"/>
          </a:xfrm>
          <a:prstGeom prst="rect">
            <a:avLst/>
          </a:prstGeom>
        </p:spPr>
      </p:pic>
      <p:pic>
        <p:nvPicPr>
          <p:cNvPr id="5" name="Рисунок 4" descr="f2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43240" y="4000504"/>
            <a:ext cx="2009786" cy="983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6000768"/>
            <a:ext cx="3171820" cy="62387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785926"/>
            <a:ext cx="7500958" cy="1281002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ЦИЛИНДР</a:t>
            </a:r>
            <a:r>
              <a:rPr lang="ru-RU" dirty="0" smtClean="0"/>
              <a:t> — (лат. </a:t>
            </a:r>
            <a:r>
              <a:rPr lang="ru-RU" dirty="0" err="1" smtClean="0"/>
              <a:t>cylindrus</a:t>
            </a:r>
            <a:r>
              <a:rPr lang="ru-RU" dirty="0" smtClean="0"/>
              <a:t>) геометрическое тело, ограниченное с концов двумя кругами, с боков плоскостью, огибающею эти круги, и образованное вращением прямоугольника около одной стороны.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Cylinder_geometry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143116"/>
            <a:ext cx="1905000" cy="3762375"/>
          </a:xfrm>
          <a:prstGeom prst="rect">
            <a:avLst/>
          </a:prstGeom>
        </p:spPr>
      </p:pic>
      <p:pic>
        <p:nvPicPr>
          <p:cNvPr id="6" name="Рисунок 5" descr="cilind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3214686"/>
            <a:ext cx="4933950" cy="2076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-285784" y="6312683"/>
            <a:ext cx="2600316" cy="10906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2908" y="6376998"/>
            <a:ext cx="3671886" cy="4810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928670"/>
            <a:ext cx="7715304" cy="1337934"/>
          </a:xfrm>
        </p:spPr>
        <p:txBody>
          <a:bodyPr>
            <a:normAutofit/>
          </a:bodyPr>
          <a:lstStyle/>
          <a:p>
            <a:r>
              <a:rPr lang="ru-RU" dirty="0" smtClean="0"/>
              <a:t>Шар - геометрическое тело, ограниченное сферической или шаровой поверхностью и </a:t>
            </a:r>
          </a:p>
          <a:p>
            <a:r>
              <a:rPr lang="ru-RU" dirty="0" smtClean="0"/>
              <a:t>получающееся при вращении круга вокруг своего диаметра.</a:t>
            </a:r>
          </a:p>
          <a:p>
            <a:endParaRPr lang="ru-RU" dirty="0"/>
          </a:p>
        </p:txBody>
      </p:sp>
      <p:pic>
        <p:nvPicPr>
          <p:cNvPr id="4" name="Рисунок 3" descr="sha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2571744"/>
            <a:ext cx="5865320" cy="2500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0"/>
            <a:ext cx="6629400" cy="1826363"/>
          </a:xfrm>
        </p:spPr>
        <p:txBody>
          <a:bodyPr/>
          <a:lstStyle/>
          <a:p>
            <a:r>
              <a:rPr lang="ru-RU" dirty="0" smtClean="0"/>
              <a:t>Площадь и объем шара.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7290" y="5643578"/>
            <a:ext cx="6629400" cy="78579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357826"/>
            <a:ext cx="6629400" cy="1826363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142908" y="6000768"/>
            <a:ext cx="6629400" cy="106668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357826"/>
            <a:ext cx="6629400" cy="18263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642974" y="6000768"/>
            <a:ext cx="6629400" cy="106668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500702"/>
            <a:ext cx="6629400" cy="18263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6143644"/>
            <a:ext cx="6629400" cy="106668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1"/>
            <a:ext cx="8501090" cy="550414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tx1"/>
                </a:solidFill>
                <a:effectLst/>
              </a:rPr>
              <a:t>Стереометрия. Примеры пространственных фигур.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857232"/>
            <a:ext cx="6357982" cy="2143140"/>
          </a:xfrm>
        </p:spPr>
        <p:txBody>
          <a:bodyPr>
            <a:normAutofit fontScale="62500" lnSpcReduction="20000"/>
          </a:bodyPr>
          <a:lstStyle/>
          <a:p>
            <a:r>
              <a:rPr lang="ru-RU" sz="2600" b="1" dirty="0" smtClean="0"/>
              <a:t>Стереометрия </a:t>
            </a:r>
            <a:r>
              <a:rPr lang="ru-RU" sz="2600" dirty="0" smtClean="0"/>
              <a:t>— раздел геометрии, в котором изучаются свойства фигур в пространстве (пространственных фигур). Слово «стереометрия» состоит из греческих слов «</a:t>
            </a:r>
            <a:r>
              <a:rPr lang="ru-RU" sz="2600" dirty="0" err="1" smtClean="0"/>
              <a:t>стереос</a:t>
            </a:r>
            <a:r>
              <a:rPr lang="ru-RU" sz="2600" dirty="0" smtClean="0"/>
              <a:t>» — телесный, пространственный и «</a:t>
            </a:r>
            <a:r>
              <a:rPr lang="ru-RU" sz="2600" dirty="0" err="1" smtClean="0"/>
              <a:t>метрео</a:t>
            </a:r>
            <a:r>
              <a:rPr lang="ru-RU" sz="2600" dirty="0" smtClean="0"/>
              <a:t>» — измеряю.</a:t>
            </a:r>
          </a:p>
          <a:p>
            <a:r>
              <a:rPr lang="ru-RU" sz="2600" dirty="0" smtClean="0"/>
              <a:t>Не нужно путать этот раздел с планиметрией, поскольку в планиметрии изучаются свойства фигур на плоскости (т.е. свойства плоских фигур), а в стереометрии – свойства фигур в пространстве (т.е. свойства пространственных фигур).</a:t>
            </a:r>
          </a:p>
          <a:p>
            <a:r>
              <a:rPr lang="ru-RU" sz="2600" dirty="0" smtClean="0"/>
              <a:t>Примеры пространственных фигур (рис. 1-3)</a:t>
            </a:r>
          </a:p>
          <a:p>
            <a:endParaRPr lang="ru-RU" sz="2600" dirty="0"/>
          </a:p>
        </p:txBody>
      </p:sp>
      <p:pic>
        <p:nvPicPr>
          <p:cNvPr id="4" name="Рисунок 3" descr="stereom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57496"/>
            <a:ext cx="2286016" cy="2709352"/>
          </a:xfrm>
          <a:prstGeom prst="rect">
            <a:avLst/>
          </a:prstGeom>
        </p:spPr>
      </p:pic>
      <p:pic>
        <p:nvPicPr>
          <p:cNvPr id="5" name="Рисунок 4" descr="stereom0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8" y="3857628"/>
            <a:ext cx="2643206" cy="2447413"/>
          </a:xfrm>
          <a:prstGeom prst="rect">
            <a:avLst/>
          </a:prstGeom>
        </p:spPr>
      </p:pic>
      <p:pic>
        <p:nvPicPr>
          <p:cNvPr id="6" name="Рисунок 5" descr="stereom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628" y="3000372"/>
            <a:ext cx="2286016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43932" cy="1826363"/>
          </a:xfrm>
        </p:spPr>
        <p:txBody>
          <a:bodyPr>
            <a:normAutofit/>
          </a:bodyPr>
          <a:lstStyle/>
          <a:p>
            <a:r>
              <a:rPr lang="ru-RU" sz="2800" b="0" dirty="0" smtClean="0">
                <a:solidFill>
                  <a:schemeClr val="tx1">
                    <a:lumMod val="95000"/>
                  </a:schemeClr>
                </a:solidFill>
                <a:effectLst/>
              </a:rPr>
              <a:t>Плоскость в пространстве. Взаимное расположение плоскостей.</a:t>
            </a:r>
            <a:r>
              <a:rPr lang="ru-RU" sz="2400" b="0" dirty="0" smtClean="0"/>
              <a:t/>
            </a:r>
            <a:br>
              <a:rPr lang="ru-RU" sz="2400" b="0" dirty="0" smtClean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785926"/>
            <a:ext cx="7786710" cy="2714644"/>
          </a:xfrm>
        </p:spPr>
        <p:txBody>
          <a:bodyPr>
            <a:noAutofit/>
          </a:bodyPr>
          <a:lstStyle/>
          <a:p>
            <a:r>
              <a:rPr lang="ru-RU" sz="1800" dirty="0" smtClean="0"/>
              <a:t>Плоскость, прямая, точка — основные понятия геометрии. Нам трудно </a:t>
            </a:r>
          </a:p>
          <a:p>
            <a:r>
              <a:rPr lang="ru-RU" sz="1800" dirty="0" smtClean="0"/>
              <a:t>дать им четкие определения, однако интуитивно мы понимаем, что это </a:t>
            </a:r>
          </a:p>
          <a:p>
            <a:r>
              <a:rPr lang="ru-RU" sz="1800" dirty="0" smtClean="0"/>
              <a:t>такое. Плоскость имеет только два измерения. У нее нет глубины. </a:t>
            </a:r>
          </a:p>
          <a:p>
            <a:r>
              <a:rPr lang="ru-RU" sz="1800" dirty="0" smtClean="0"/>
              <a:t>Прямая имеет лишь одно измерение, а у точки вообще нет размеров — </a:t>
            </a:r>
          </a:p>
          <a:p>
            <a:r>
              <a:rPr lang="ru-RU" sz="1800" dirty="0" smtClean="0"/>
              <a:t>ни длины, ни ширины, ни высоты.</a:t>
            </a:r>
          </a:p>
          <a:p>
            <a:r>
              <a:rPr lang="ru-RU" sz="1800" dirty="0" smtClean="0"/>
              <a:t>Плоскость бесконечна. Поэтому в задачах мы рисуем только часть </a:t>
            </a:r>
          </a:p>
          <a:p>
            <a:r>
              <a:rPr lang="ru-RU" sz="1800" dirty="0" smtClean="0"/>
              <a:t>плоскости. 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43932" cy="1826363"/>
          </a:xfrm>
        </p:spPr>
        <p:txBody>
          <a:bodyPr>
            <a:normAutofit/>
          </a:bodyPr>
          <a:lstStyle/>
          <a:p>
            <a:r>
              <a:rPr lang="ru-RU" sz="2800" b="0" dirty="0" smtClean="0">
                <a:solidFill>
                  <a:schemeClr val="tx1">
                    <a:lumMod val="95000"/>
                  </a:schemeClr>
                </a:solidFill>
                <a:effectLst/>
              </a:rPr>
              <a:t>Плоскость в пространстве. Взаимное расположение плоскостей.</a:t>
            </a:r>
            <a:endParaRPr lang="ru-RU" sz="2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643050"/>
            <a:ext cx="6629400" cy="566622"/>
          </a:xfrm>
        </p:spPr>
        <p:txBody>
          <a:bodyPr>
            <a:normAutofit/>
          </a:bodyPr>
          <a:lstStyle/>
          <a:p>
            <a:endParaRPr lang="ru-RU" sz="1800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28868"/>
            <a:ext cx="7719902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86808" cy="1826363"/>
          </a:xfrm>
        </p:spPr>
        <p:txBody>
          <a:bodyPr>
            <a:normAutofit/>
          </a:bodyPr>
          <a:lstStyle/>
          <a:p>
            <a:r>
              <a:rPr lang="ru-RU" sz="2800" b="0" dirty="0" smtClean="0">
                <a:solidFill>
                  <a:schemeClr val="tx1">
                    <a:lumMod val="95000"/>
                  </a:schemeClr>
                </a:solidFill>
                <a:effectLst/>
              </a:rPr>
              <a:t>Плоскость в пространстве. Взаимное расположение плоскостей.</a:t>
            </a:r>
            <a:endParaRPr lang="ru-RU" sz="2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1643050"/>
            <a:ext cx="7100918" cy="3052446"/>
          </a:xfrm>
        </p:spPr>
        <p:txBody>
          <a:bodyPr>
            <a:noAutofit/>
          </a:bodyPr>
          <a:lstStyle/>
          <a:p>
            <a:r>
              <a:rPr lang="ru-RU" sz="1800" dirty="0" smtClean="0"/>
              <a:t>А как предыдущие утверждения выглядят в пространстве? </a:t>
            </a:r>
          </a:p>
          <a:p>
            <a:endParaRPr lang="ru-RU" sz="1800" dirty="0" smtClean="0"/>
          </a:p>
          <a:p>
            <a:r>
              <a:rPr lang="ru-RU" sz="1800" dirty="0" smtClean="0"/>
              <a:t>Очень просто. Лист плотной бумаги послужит «моделью» </a:t>
            </a:r>
          </a:p>
          <a:p>
            <a:r>
              <a:rPr lang="ru-RU" sz="1800" dirty="0" smtClean="0"/>
              <a:t>плоскости. Можно взять и другой плоский предмет,    например, CD-диск, пластиковую карту. Карандаши вполне могут изобразить прямые. Все аксиомы и теоремы стереометрии можно показать «на пальцах», то есть с помощью подручных материалов. 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52" cy="1826363"/>
          </a:xfrm>
        </p:spPr>
        <p:txBody>
          <a:bodyPr>
            <a:normAutofit/>
          </a:bodyPr>
          <a:lstStyle/>
          <a:p>
            <a:r>
              <a:rPr lang="ru-RU" sz="2800" b="0" dirty="0" smtClean="0">
                <a:solidFill>
                  <a:schemeClr val="tx1">
                    <a:lumMod val="95000"/>
                  </a:schemeClr>
                </a:solidFill>
                <a:effectLst/>
              </a:rPr>
              <a:t>Плоскость в пространстве. Взаимное расположение плоскостей.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357298"/>
            <a:ext cx="6929486" cy="1066688"/>
          </a:xfrm>
        </p:spPr>
        <p:txBody>
          <a:bodyPr/>
          <a:lstStyle/>
          <a:p>
            <a:r>
              <a:rPr lang="ru-RU" dirty="0" smtClean="0"/>
              <a:t>Две плоскости в пространстве либо параллельны, либо пересекаются. Примеры в окружающем пространстве найти легко.</a:t>
            </a:r>
            <a:endParaRPr lang="ru-RU" dirty="0"/>
          </a:p>
        </p:txBody>
      </p:sp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786058"/>
            <a:ext cx="5595963" cy="3357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"/>
            <a:ext cx="6629400" cy="8367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Прямая призма. Пирамида.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142984"/>
            <a:ext cx="7286644" cy="2428892"/>
          </a:xfrm>
        </p:spPr>
        <p:txBody>
          <a:bodyPr>
            <a:noAutofit/>
          </a:bodyPr>
          <a:lstStyle/>
          <a:p>
            <a:pPr fontAlgn="base"/>
            <a:r>
              <a:rPr lang="ru-RU" sz="1600" b="1" i="1" dirty="0" smtClean="0"/>
              <a:t>Многогранником</a:t>
            </a:r>
            <a:r>
              <a:rPr lang="ru-RU" sz="1600" dirty="0" smtClean="0"/>
              <a:t> называется такое тело, поверхность которого состоит из конечного числа плоских многоугольников.</a:t>
            </a:r>
          </a:p>
          <a:p>
            <a:pPr fontAlgn="base"/>
            <a:r>
              <a:rPr lang="ru-RU" sz="1600" b="1" dirty="0" smtClean="0"/>
              <a:t>Прямая призма</a:t>
            </a:r>
            <a:r>
              <a:rPr lang="ru-RU" sz="1600" dirty="0" smtClean="0"/>
              <a:t> относится к простейшим многогранникам. Каждая грань (многоугольник, ограничивающий многогранник) многогранника расположена в своей плоскости. Пересечение граней многогранника проходит по линии его ребер.</a:t>
            </a:r>
          </a:p>
          <a:p>
            <a:pPr fontAlgn="base"/>
            <a:endParaRPr lang="ru-RU" sz="1600" dirty="0" smtClean="0"/>
          </a:p>
          <a:p>
            <a:pPr algn="ctr"/>
            <a:r>
              <a:rPr lang="ru-RU" sz="1600" dirty="0" smtClean="0"/>
              <a:t>На рис. 18 — пятигранная </a:t>
            </a:r>
            <a:r>
              <a:rPr lang="ru-RU" sz="1600" i="1" dirty="0" smtClean="0"/>
              <a:t>прямоугольная призма</a:t>
            </a:r>
            <a:r>
              <a:rPr lang="ru-RU" sz="1600" dirty="0" smtClean="0"/>
              <a:t> (в основании призмы лежит пятиугольник). У нее 10 вершин; 5 боковых граней; 2 основания (верхнее и нижнее). Для прямоугольной призмы </a:t>
            </a:r>
            <a:r>
              <a:rPr lang="ru-RU" sz="1600" b="1" dirty="0" smtClean="0"/>
              <a:t>высотой</a:t>
            </a:r>
            <a:r>
              <a:rPr lang="ru-RU" sz="1600" dirty="0" smtClean="0"/>
              <a:t> служит любое ребро, расположенное перпендикулярно основанию.</a:t>
            </a:r>
            <a:endParaRPr lang="ru-RU" sz="1600" dirty="0"/>
          </a:p>
        </p:txBody>
      </p:sp>
      <p:pic>
        <p:nvPicPr>
          <p:cNvPr id="4" name="Рисунок 3" descr="prizm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3714752"/>
            <a:ext cx="4019550" cy="2600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71536" y="6835140"/>
            <a:ext cx="292895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357298"/>
            <a:ext cx="9144000" cy="4409744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b="1" i="1" dirty="0" smtClean="0"/>
              <a:t>Призма</a:t>
            </a:r>
            <a:r>
              <a:rPr lang="ru-RU" dirty="0" smtClean="0"/>
              <a:t> — это многогранник, у которого две грани, называемые основаниями, — равные многоугольники, а все остальные — боковые грани, состоящие из параллелограммов, плоскости которых параллельны одной прямой, называемой ребром многогранника.</a:t>
            </a:r>
          </a:p>
          <a:p>
            <a:pPr fontAlgn="base"/>
            <a:r>
              <a:rPr lang="ru-RU" b="1" i="1" dirty="0" smtClean="0"/>
              <a:t>Высота призмы</a:t>
            </a:r>
            <a:r>
              <a:rPr lang="ru-RU" dirty="0" smtClean="0"/>
              <a:t> — это расстояние между ее основаниями. Для прямой призмы, у которой все ребра перпендикулярны основаниям, — это любое из ребер.</a:t>
            </a:r>
          </a:p>
          <a:p>
            <a:pPr fontAlgn="base"/>
            <a:r>
              <a:rPr lang="ru-RU" dirty="0" smtClean="0"/>
              <a:t>Отрезок, соединяющий две вершины, не принадлежащие одной грани, называется </a:t>
            </a:r>
            <a:r>
              <a:rPr lang="ru-RU" b="1" i="1" dirty="0" smtClean="0"/>
              <a:t>диагональю призмы</a:t>
            </a:r>
            <a:r>
              <a:rPr lang="ru-RU" dirty="0" smtClean="0"/>
              <a:t>.</a:t>
            </a:r>
          </a:p>
          <a:p>
            <a:pPr fontAlgn="base"/>
            <a:endParaRPr lang="ru-RU" b="1" i="1" dirty="0" smtClean="0"/>
          </a:p>
          <a:p>
            <a:pPr fontAlgn="base"/>
            <a:r>
              <a:rPr lang="ru-RU" b="1" i="1" dirty="0" smtClean="0"/>
              <a:t>Площадь боковой поверхности призмы</a:t>
            </a:r>
            <a:r>
              <a:rPr lang="ru-RU" dirty="0" smtClean="0"/>
              <a:t> равна произведению периметра основания и высоты. </a:t>
            </a:r>
          </a:p>
          <a:p>
            <a:pPr algn="ctr"/>
            <a:r>
              <a:rPr lang="en-US" sz="3200" i="1" dirty="0" smtClean="0"/>
              <a:t>S</a:t>
            </a:r>
            <a:r>
              <a:rPr lang="ru-RU" sz="3200" i="1" baseline="-25000" dirty="0" smtClean="0"/>
              <a:t>бок</a:t>
            </a:r>
            <a:r>
              <a:rPr lang="ru-RU" sz="3200" i="1" dirty="0" smtClean="0"/>
              <a:t> = </a:t>
            </a:r>
            <a:r>
              <a:rPr lang="en-US" sz="3200" i="1" dirty="0" smtClean="0"/>
              <a:t>p * h</a:t>
            </a:r>
            <a:endParaRPr lang="ru-RU" sz="3200" i="1" dirty="0" smtClean="0"/>
          </a:p>
          <a:p>
            <a:pPr algn="ctr"/>
            <a:endParaRPr lang="ru-RU" sz="2600" i="1" dirty="0" smtClean="0"/>
          </a:p>
          <a:p>
            <a:pPr fontAlgn="base"/>
            <a:r>
              <a:rPr lang="ru-RU" b="1" i="1" dirty="0" smtClean="0"/>
              <a:t>Объем прямой призмы</a:t>
            </a:r>
            <a:r>
              <a:rPr lang="ru-RU" dirty="0" smtClean="0"/>
              <a:t> равен произведению площади основания и длины бокового ребра.</a:t>
            </a:r>
          </a:p>
          <a:p>
            <a:pPr algn="ctr" fontAlgn="base"/>
            <a:r>
              <a:rPr lang="ru-RU" sz="3200" i="1" dirty="0" smtClean="0"/>
              <a:t>V = </a:t>
            </a:r>
            <a:r>
              <a:rPr lang="ru-RU" sz="3200" i="1" dirty="0" err="1" smtClean="0"/>
              <a:t>S</a:t>
            </a:r>
            <a:r>
              <a:rPr lang="ru-RU" sz="3200" i="1" baseline="-25000" dirty="0" err="1" smtClean="0"/>
              <a:t>бок</a:t>
            </a:r>
            <a:r>
              <a:rPr lang="ru-RU" sz="3200" i="1" dirty="0" smtClean="0"/>
              <a:t> * </a:t>
            </a:r>
            <a:r>
              <a:rPr lang="ru-RU" sz="3200" i="1" dirty="0" err="1" smtClean="0"/>
              <a:t>l</a:t>
            </a:r>
            <a:endParaRPr lang="ru-RU" sz="3200" i="1" dirty="0" smtClean="0"/>
          </a:p>
          <a:p>
            <a:pPr algn="ctr"/>
            <a:endParaRPr lang="ru-RU" sz="2600" i="1" dirty="0" smtClean="0"/>
          </a:p>
          <a:p>
            <a:pPr algn="ctr"/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5784" y="6162684"/>
            <a:ext cx="3600448" cy="6953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142984"/>
            <a:ext cx="7215206" cy="1695124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Пирами́да</a:t>
            </a:r>
            <a:r>
              <a:rPr lang="ru-RU" dirty="0" smtClean="0"/>
              <a:t> — многогранник, основание которого — многоугольник, а остальные грани — треугольники, имеющие общую вершину. По числу углов основания различают пирамиды треугольные, четырёхугольные и т. д.Пирамида является частным случаем конуса.</a:t>
            </a:r>
          </a:p>
          <a:p>
            <a:endParaRPr lang="ru-RU" dirty="0"/>
          </a:p>
        </p:txBody>
      </p:sp>
      <p:pic>
        <p:nvPicPr>
          <p:cNvPr id="4" name="Рисунок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2928934"/>
            <a:ext cx="3500462" cy="2477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90</Words>
  <Application>Microsoft Office PowerPoint</Application>
  <PresentationFormat>Экран (4:3)</PresentationFormat>
  <Paragraphs>61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Техническая</vt:lpstr>
      <vt:lpstr>Начальные сведения по стереометрии.</vt:lpstr>
      <vt:lpstr>Стереометрия. Примеры пространственных фигур.</vt:lpstr>
      <vt:lpstr>Плоскость в пространстве. Взаимное расположение плоскостей. </vt:lpstr>
      <vt:lpstr>Плоскость в пространстве. Взаимное расположение плоскостей.</vt:lpstr>
      <vt:lpstr>Плоскость в пространстве. Взаимное расположение плоскостей.</vt:lpstr>
      <vt:lpstr>Плоскость в пространстве. Взаимное расположение плоскостей.</vt:lpstr>
      <vt:lpstr>Прямая призма. Пирамида.</vt:lpstr>
      <vt:lpstr>Слайд 8</vt:lpstr>
      <vt:lpstr>Слайд 9</vt:lpstr>
      <vt:lpstr>Слайд 10</vt:lpstr>
      <vt:lpstr>Конус. Цилиндр. Шар.</vt:lpstr>
      <vt:lpstr>Слайд 12</vt:lpstr>
      <vt:lpstr>Слайд 13</vt:lpstr>
      <vt:lpstr>Слайд 14</vt:lpstr>
      <vt:lpstr>Слайд 15</vt:lpstr>
      <vt:lpstr>Площадь и объем шара.</vt:lpstr>
      <vt:lpstr>Слайд 17</vt:lpstr>
      <vt:lpstr>Слайд 18</vt:lpstr>
      <vt:lpstr>Слайд 19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Арина </cp:lastModifiedBy>
  <cp:revision>24</cp:revision>
  <dcterms:created xsi:type="dcterms:W3CDTF">2009-05-24T11:44:29Z</dcterms:created>
  <dcterms:modified xsi:type="dcterms:W3CDTF">2015-04-26T14:19:02Z</dcterms:modified>
</cp:coreProperties>
</file>