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E4EB1A-4AA2-465F-8F82-2C0846CE8BA9}"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397682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4EB1A-4AA2-465F-8F82-2C0846CE8BA9}"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261281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4EB1A-4AA2-465F-8F82-2C0846CE8BA9}"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355026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4EB1A-4AA2-465F-8F82-2C0846CE8BA9}"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58351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E4EB1A-4AA2-465F-8F82-2C0846CE8BA9}" type="datetimeFigureOut">
              <a:rPr lang="ru-RU" smtClean="0"/>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345931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E4EB1A-4AA2-465F-8F82-2C0846CE8BA9}" type="datetimeFigureOut">
              <a:rPr lang="ru-RU" smtClean="0"/>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327933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E4EB1A-4AA2-465F-8F82-2C0846CE8BA9}" type="datetimeFigureOut">
              <a:rPr lang="ru-RU" smtClean="0"/>
              <a:t>13.12.2014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180928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E4EB1A-4AA2-465F-8F82-2C0846CE8BA9}" type="datetimeFigureOut">
              <a:rPr lang="ru-RU" smtClean="0"/>
              <a:t>13.12.2014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24900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E4EB1A-4AA2-465F-8F82-2C0846CE8BA9}" type="datetimeFigureOut">
              <a:rPr lang="ru-RU" smtClean="0"/>
              <a:t>13.12.2014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19142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E4EB1A-4AA2-465F-8F82-2C0846CE8BA9}" type="datetimeFigureOut">
              <a:rPr lang="ru-RU" smtClean="0"/>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17631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E4EB1A-4AA2-465F-8F82-2C0846CE8BA9}" type="datetimeFigureOut">
              <a:rPr lang="ru-RU" smtClean="0"/>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0887D-E6AE-4B23-A833-B207961F0877}" type="slidenum">
              <a:rPr lang="ru-RU" smtClean="0"/>
              <a:t>‹#›</a:t>
            </a:fld>
            <a:endParaRPr lang="ru-RU"/>
          </a:p>
        </p:txBody>
      </p:sp>
    </p:spTree>
    <p:extLst>
      <p:ext uri="{BB962C8B-B14F-4D97-AF65-F5344CB8AC3E}">
        <p14:creationId xmlns:p14="http://schemas.microsoft.com/office/powerpoint/2010/main" val="37575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4EB1A-4AA2-465F-8F82-2C0846CE8BA9}" type="datetimeFigureOut">
              <a:rPr lang="ru-RU" smtClean="0"/>
              <a:t>13.12.2014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887D-E6AE-4B23-A833-B207961F0877}" type="slidenum">
              <a:rPr lang="ru-RU" smtClean="0"/>
              <a:t>‹#›</a:t>
            </a:fld>
            <a:endParaRPr lang="ru-RU"/>
          </a:p>
        </p:txBody>
      </p:sp>
    </p:spTree>
    <p:extLst>
      <p:ext uri="{BB962C8B-B14F-4D97-AF65-F5344CB8AC3E}">
        <p14:creationId xmlns:p14="http://schemas.microsoft.com/office/powerpoint/2010/main" val="9836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517232"/>
            <a:ext cx="7970231" cy="1008112"/>
          </a:xfrm>
        </p:spPr>
        <p:style>
          <a:lnRef idx="3">
            <a:schemeClr val="lt1"/>
          </a:lnRef>
          <a:fillRef idx="1">
            <a:schemeClr val="accent6"/>
          </a:fillRef>
          <a:effectRef idx="1">
            <a:schemeClr val="accent6"/>
          </a:effectRef>
          <a:fontRef idx="minor">
            <a:schemeClr val="lt1"/>
          </a:fontRef>
        </p:style>
        <p:txBody>
          <a:bodyPr>
            <a:noAutofit/>
          </a:bodyPr>
          <a:lstStyle/>
          <a:p>
            <a:r>
              <a:rPr lang="en-US" sz="7200" b="1" dirty="0" smtClean="0">
                <a:latin typeface="ConcursoItalian BTN" panose="020B0606020102040B07" pitchFamily="34" charset="0"/>
              </a:rPr>
              <a:t/>
            </a:r>
            <a:br>
              <a:rPr lang="en-US" sz="7200" b="1" dirty="0" smtClean="0">
                <a:latin typeface="ConcursoItalian BTN" panose="020B0606020102040B07" pitchFamily="34" charset="0"/>
              </a:rPr>
            </a:br>
            <a:r>
              <a:rPr lang="en-US" sz="7200" b="1" dirty="0" smtClean="0">
                <a:latin typeface="ConcursoItalian BTN" panose="020B0606020102040B07" pitchFamily="34" charset="0"/>
              </a:rPr>
              <a:t>Once </a:t>
            </a:r>
            <a:r>
              <a:rPr lang="en-US" sz="7200" b="1" dirty="0">
                <a:latin typeface="ConcursoItalian BTN" panose="020B0606020102040B07" pitchFamily="34" charset="0"/>
              </a:rPr>
              <a:t>You Start, It's Hard to Stop</a:t>
            </a:r>
            <a:br>
              <a:rPr lang="en-US" sz="7200" b="1" dirty="0">
                <a:latin typeface="ConcursoItalian BTN" panose="020B0606020102040B07" pitchFamily="34" charset="0"/>
              </a:rPr>
            </a:br>
            <a:endParaRPr lang="ru-RU" sz="7200" dirty="0"/>
          </a:p>
        </p:txBody>
      </p:sp>
    </p:spTree>
    <p:extLst>
      <p:ext uri="{BB962C8B-B14F-4D97-AF65-F5344CB8AC3E}">
        <p14:creationId xmlns:p14="http://schemas.microsoft.com/office/powerpoint/2010/main" val="40182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1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80728"/>
            <a:ext cx="4464496" cy="6741368"/>
          </a:xfrm>
        </p:spPr>
        <p:txBody>
          <a:bodyPr>
            <a:normAutofit fontScale="90000"/>
          </a:bodyPr>
          <a:lstStyle/>
          <a:p>
            <a:pPr algn="l"/>
            <a:r>
              <a:rPr lang="en-US" sz="2700" dirty="0" smtClean="0">
                <a:solidFill>
                  <a:schemeClr val="bg1"/>
                </a:solidFill>
                <a:latin typeface="ConcursoItalian BTN" panose="020B0606020102040B07" pitchFamily="34" charset="0"/>
              </a:rPr>
              <a:t/>
            </a:r>
            <a:br>
              <a:rPr lang="en-US" sz="2700" dirty="0" smtClean="0">
                <a:solidFill>
                  <a:schemeClr val="bg1"/>
                </a:solidFill>
                <a:latin typeface="ConcursoItalian BTN" panose="020B0606020102040B07" pitchFamily="34" charset="0"/>
              </a:rPr>
            </a:br>
            <a:r>
              <a:rPr lang="en-US" sz="2700" dirty="0" smtClean="0">
                <a:solidFill>
                  <a:schemeClr val="bg1"/>
                </a:solidFill>
                <a:latin typeface="ConcursoItalian BTN" panose="020B0606020102040B07" pitchFamily="34" charset="0"/>
              </a:rPr>
              <a:t/>
            </a:r>
            <a:br>
              <a:rPr lang="en-US" sz="2700" dirty="0" smtClean="0">
                <a:solidFill>
                  <a:schemeClr val="bg1"/>
                </a:solidFill>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Bladder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Kidney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Cancers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of the pharynx and larynx (throat 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Mouth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Esophagus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Cancer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of the pancreas</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Stomach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Some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types of leukemia</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Cancer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of the nose and sinuses</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Cervical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Bowel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Ovarian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cancer</a:t>
            </a:r>
            <a:b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27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 In </a:t>
            </a:r>
            <a:r>
              <a:rPr lang="en-US" sz="2700" b="1" dirty="0">
                <a:solidFill>
                  <a:schemeClr val="bg1"/>
                </a:solidFill>
                <a:effectLst>
                  <a:outerShdw blurRad="38100" dist="38100" dir="2700000" algn="tl">
                    <a:srgbClr val="000000">
                      <a:alpha val="43137"/>
                    </a:srgbClr>
                  </a:outerShdw>
                </a:effectLst>
                <a:latin typeface="ConcursoItalian BTN" panose="020B0606020102040B07" pitchFamily="34" charset="0"/>
              </a:rPr>
              <a:t>some cases, also breast cancer</a:t>
            </a:r>
            <a:r>
              <a:rPr lang="en-US" dirty="0"/>
              <a:t/>
            </a:r>
            <a:br>
              <a:rPr lang="en-US" dirty="0"/>
            </a:b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016" y="2060848"/>
            <a:ext cx="4310440" cy="4525963"/>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192" y="0"/>
            <a:ext cx="9125807" cy="1754326"/>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90% of lung cancer patients developed their disease because of smoking. Lung cancer is one of the most common causes of cancer deaths in the world. Smokers also have a significantly higher risk of developing:</a:t>
            </a:r>
            <a:endParaRPr lang="ru-RU"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8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010"/>
            <a:ext cx="4912634" cy="284726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005064"/>
            <a:ext cx="4286250" cy="2724150"/>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88640"/>
            <a:ext cx="3325400" cy="2592288"/>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760" y="3001012"/>
            <a:ext cx="2857500" cy="1905000"/>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4906012"/>
            <a:ext cx="2438400" cy="1624584"/>
          </a:xfrm>
          <a:prstGeom prst="rect">
            <a:avLst/>
          </a:prstGeom>
          <a:ln>
            <a:noFill/>
          </a:ln>
          <a:effectLst>
            <a:softEdge rad="112500"/>
          </a:effectLst>
        </p:spPr>
      </p:pic>
    </p:spTree>
    <p:extLst>
      <p:ext uri="{BB962C8B-B14F-4D97-AF65-F5344CB8AC3E}">
        <p14:creationId xmlns:p14="http://schemas.microsoft.com/office/powerpoint/2010/main" val="32126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603448"/>
            <a:ext cx="5010472" cy="3336974"/>
          </a:xfrm>
        </p:spPr>
      </p:pic>
      <p:sp>
        <p:nvSpPr>
          <p:cNvPr id="2" name="Заголовок 1"/>
          <p:cNvSpPr>
            <a:spLocks noGrp="1"/>
          </p:cNvSpPr>
          <p:nvPr>
            <p:ph type="title"/>
          </p:nvPr>
        </p:nvSpPr>
        <p:spPr>
          <a:xfrm>
            <a:off x="179512" y="2564904"/>
            <a:ext cx="8784976" cy="4725144"/>
          </a:xfrm>
        </p:spPr>
        <p:txBody>
          <a:bodyPr>
            <a:noAutofit/>
          </a:bodyPr>
          <a:lstStyle/>
          <a:p>
            <a:pPr algn="l"/>
            <a:r>
              <a:rPr lang="en-US" sz="1800" b="1" dirty="0">
                <a:effectLst>
                  <a:outerShdw blurRad="38100" dist="38100" dir="2700000" algn="tl">
                    <a:srgbClr val="000000">
                      <a:alpha val="43137"/>
                    </a:srgbClr>
                  </a:outerShdw>
                </a:effectLst>
                <a:latin typeface="+mn-lt"/>
              </a:rPr>
              <a:t>Consider these tips: </a:t>
            </a:r>
            <a:br>
              <a:rPr lang="en-US" sz="1800" b="1" dirty="0">
                <a:effectLst>
                  <a:outerShdw blurRad="38100" dist="38100" dir="2700000" algn="tl">
                    <a:srgbClr val="000000">
                      <a:alpha val="43137"/>
                    </a:srgbClr>
                  </a:outerShdw>
                </a:effectLst>
                <a:latin typeface="+mn-lt"/>
              </a:rPr>
            </a:br>
            <a:r>
              <a:rPr lang="en-US" sz="1800" b="1" dirty="0">
                <a:effectLst>
                  <a:outerShdw blurRad="38100" dist="38100" dir="2700000" algn="tl">
                    <a:srgbClr val="000000">
                      <a:alpha val="43137"/>
                    </a:srgbClr>
                  </a:outerShdw>
                </a:effectLst>
                <a:latin typeface="+mn-lt"/>
              </a:rPr>
              <a:t>Stop and take a deep breath</a:t>
            </a:r>
            <a:r>
              <a:rPr lang="en-US" sz="1800" dirty="0">
                <a:effectLst>
                  <a:outerShdw blurRad="38100" dist="38100" dir="2700000" algn="tl">
                    <a:srgbClr val="000000">
                      <a:alpha val="43137"/>
                    </a:srgbClr>
                  </a:outerShdw>
                </a:effectLst>
                <a:latin typeface="+mn-lt"/>
              </a:rPr>
              <a:t>. Taking five to 10 deep breaths is a good start to stress relief. You also get the benefit of inhaling clean air into your lungs without those harmful chemicals! </a:t>
            </a:r>
            <a:br>
              <a:rPr lang="en-US" sz="1800" dirty="0">
                <a:effectLst>
                  <a:outerShdw blurRad="38100" dist="38100" dir="2700000" algn="tl">
                    <a:srgbClr val="000000">
                      <a:alpha val="43137"/>
                    </a:srgbClr>
                  </a:outerShdw>
                </a:effectLst>
                <a:latin typeface="+mn-lt"/>
              </a:rPr>
            </a:br>
            <a:r>
              <a:rPr lang="en-US" sz="1800" b="1" dirty="0">
                <a:effectLst>
                  <a:outerShdw blurRad="38100" dist="38100" dir="2700000" algn="tl">
                    <a:srgbClr val="000000">
                      <a:alpha val="43137"/>
                    </a:srgbClr>
                  </a:outerShdw>
                </a:effectLst>
                <a:latin typeface="+mn-lt"/>
              </a:rPr>
              <a:t>Go for a walk</a:t>
            </a:r>
            <a:r>
              <a:rPr lang="en-US" sz="1800" dirty="0">
                <a:effectLst>
                  <a:outerShdw blurRad="38100" dist="38100" dir="2700000" algn="tl">
                    <a:srgbClr val="000000">
                      <a:alpha val="43137"/>
                    </a:srgbClr>
                  </a:outerShdw>
                </a:effectLst>
                <a:latin typeface="+mn-lt"/>
              </a:rPr>
              <a:t>. Physical activity can release a chemical in your body that improves your mood and relieves stress. Walking for 30 minutes a day can be a healthy distraction, burn extra calories and help your heart.</a:t>
            </a:r>
            <a:br>
              <a:rPr lang="en-US" sz="1800" dirty="0">
                <a:effectLst>
                  <a:outerShdw blurRad="38100" dist="38100" dir="2700000" algn="tl">
                    <a:srgbClr val="000000">
                      <a:alpha val="43137"/>
                    </a:srgbClr>
                  </a:outerShdw>
                </a:effectLst>
                <a:latin typeface="+mn-lt"/>
              </a:rPr>
            </a:br>
            <a:r>
              <a:rPr lang="en-US" sz="1800" b="1" dirty="0">
                <a:effectLst>
                  <a:outerShdw blurRad="38100" dist="38100" dir="2700000" algn="tl">
                    <a:srgbClr val="000000">
                      <a:alpha val="43137"/>
                    </a:srgbClr>
                  </a:outerShdw>
                </a:effectLst>
                <a:latin typeface="+mn-lt"/>
              </a:rPr>
              <a:t>Try to relax</a:t>
            </a:r>
            <a:r>
              <a:rPr lang="en-US" sz="1800" dirty="0">
                <a:effectLst>
                  <a:outerShdw blurRad="38100" dist="38100" dir="2700000" algn="tl">
                    <a:srgbClr val="000000">
                      <a:alpha val="43137"/>
                    </a:srgbClr>
                  </a:outerShdw>
                </a:effectLst>
                <a:latin typeface="+mn-lt"/>
              </a:rPr>
              <a:t>. Stress can make your muscles tense. Relax them by stretching, deep breathing, doing yoga, getting a message or even closing your eyes and visualizing yourself in a peaceful place.</a:t>
            </a:r>
            <a:br>
              <a:rPr lang="en-US" sz="1800" dirty="0">
                <a:effectLst>
                  <a:outerShdw blurRad="38100" dist="38100" dir="2700000" algn="tl">
                    <a:srgbClr val="000000">
                      <a:alpha val="43137"/>
                    </a:srgbClr>
                  </a:outerShdw>
                </a:effectLst>
                <a:latin typeface="+mn-lt"/>
              </a:rPr>
            </a:br>
            <a:r>
              <a:rPr lang="en-US" sz="1800" b="1" dirty="0">
                <a:effectLst>
                  <a:outerShdw blurRad="38100" dist="38100" dir="2700000" algn="tl">
                    <a:srgbClr val="000000">
                      <a:alpha val="43137"/>
                    </a:srgbClr>
                  </a:outerShdw>
                </a:effectLst>
                <a:latin typeface="+mn-lt"/>
              </a:rPr>
              <a:t>Call a friend</a:t>
            </a:r>
            <a:r>
              <a:rPr lang="en-US" sz="1800" dirty="0">
                <a:effectLst>
                  <a:outerShdw blurRad="38100" dist="38100" dir="2700000" algn="tl">
                    <a:srgbClr val="000000">
                      <a:alpha val="43137"/>
                    </a:srgbClr>
                  </a:outerShdw>
                </a:effectLst>
                <a:latin typeface="+mn-lt"/>
              </a:rPr>
              <a:t>. Talking through your highs and lows with family, friends or even a support group can give you comfort and positive reinforcement.</a:t>
            </a:r>
            <a:br>
              <a:rPr lang="en-US" sz="1800" dirty="0">
                <a:effectLst>
                  <a:outerShdw blurRad="38100" dist="38100" dir="2700000" algn="tl">
                    <a:srgbClr val="000000">
                      <a:alpha val="43137"/>
                    </a:srgbClr>
                  </a:outerShdw>
                </a:effectLst>
                <a:latin typeface="+mn-lt"/>
              </a:rPr>
            </a:br>
            <a:r>
              <a:rPr lang="en-US" sz="1800" b="1" dirty="0">
                <a:effectLst>
                  <a:outerShdw blurRad="38100" dist="38100" dir="2700000" algn="tl">
                    <a:srgbClr val="000000">
                      <a:alpha val="43137"/>
                    </a:srgbClr>
                  </a:outerShdw>
                </a:effectLst>
                <a:latin typeface="+mn-lt"/>
              </a:rPr>
              <a:t>Cut back on caffeine</a:t>
            </a:r>
            <a:r>
              <a:rPr lang="en-US" sz="1800" dirty="0">
                <a:effectLst>
                  <a:outerShdw blurRad="38100" dist="38100" dir="2700000" algn="tl">
                    <a:srgbClr val="000000">
                      <a:alpha val="43137"/>
                    </a:srgbClr>
                  </a:outerShdw>
                </a:effectLst>
                <a:latin typeface="+mn-lt"/>
              </a:rPr>
              <a:t>. Caffeine is a stimulant that will increase your heart rate and your anxiety.  When you’re trying to decrease your stress, caffeine makes you tense, keeps you up at night and may even cause you to want to smoke.</a:t>
            </a:r>
            <a:br>
              <a:rPr lang="en-US" sz="1800" dirty="0">
                <a:effectLst>
                  <a:outerShdw blurRad="38100" dist="38100" dir="2700000" algn="tl">
                    <a:srgbClr val="000000">
                      <a:alpha val="43137"/>
                    </a:srgbClr>
                  </a:outerShdw>
                </a:effectLst>
                <a:latin typeface="+mn-lt"/>
              </a:rPr>
            </a:br>
            <a:r>
              <a:rPr lang="en-US" sz="1800" b="1" dirty="0">
                <a:effectLst>
                  <a:outerShdw blurRad="38100" dist="38100" dir="2700000" algn="tl">
                    <a:srgbClr val="000000">
                      <a:alpha val="43137"/>
                    </a:srgbClr>
                  </a:outerShdw>
                </a:effectLst>
                <a:latin typeface="+mn-lt"/>
              </a:rPr>
              <a:t>Take care of your body</a:t>
            </a:r>
            <a:r>
              <a:rPr lang="en-US" sz="1800" dirty="0">
                <a:effectLst>
                  <a:outerShdw blurRad="38100" dist="38100" dir="2700000" algn="tl">
                    <a:srgbClr val="000000">
                      <a:alpha val="43137"/>
                    </a:srgbClr>
                  </a:outerShdw>
                </a:effectLst>
                <a:latin typeface="+mn-lt"/>
              </a:rPr>
              <a:t>. Drink lots of water, eat healthy and get extra sleep. You’ll feel more energized and ready to handle stress.</a:t>
            </a:r>
            <a:r>
              <a:rPr lang="en-US" sz="3600" dirty="0">
                <a:effectLst>
                  <a:outerShdw blurRad="38100" dist="38100" dir="2700000" algn="tl">
                    <a:srgbClr val="000000">
                      <a:alpha val="43137"/>
                    </a:srgbClr>
                  </a:outerShdw>
                </a:effectLst>
                <a:latin typeface="+mn-lt"/>
              </a:rPr>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a:t>
            </a:r>
            <a:br>
              <a:rPr lang="en-US" sz="3600" dirty="0">
                <a:effectLst>
                  <a:outerShdw blurRad="38100" dist="38100" dir="2700000" algn="tl">
                    <a:srgbClr val="000000">
                      <a:alpha val="43137"/>
                    </a:srgbClr>
                  </a:outerShdw>
                </a:effectLst>
                <a:latin typeface="+mn-lt"/>
              </a:rPr>
            </a:br>
            <a:endParaRPr lang="ru-RU"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953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742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2762"/>
            <a:ext cx="7056784" cy="6860762"/>
          </a:xfrm>
        </p:spPr>
      </p:pic>
      <p:sp>
        <p:nvSpPr>
          <p:cNvPr id="2" name="Заголовок 1"/>
          <p:cNvSpPr>
            <a:spLocks noGrp="1"/>
          </p:cNvSpPr>
          <p:nvPr>
            <p:ph type="title"/>
          </p:nvPr>
        </p:nvSpPr>
        <p:spPr>
          <a:xfrm>
            <a:off x="0" y="116632"/>
            <a:ext cx="4464496" cy="6336704"/>
          </a:xfrm>
        </p:spPr>
        <p:txBody>
          <a:bodyPr>
            <a:noAutofit/>
          </a:bodyPr>
          <a:lstStyle/>
          <a:p>
            <a:pPr algn="l"/>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People start smoking for a variety of different reasons. Some think it looks cool. Others start because their family members or friends smoke. Statistics show that about 9 out of 10 tobacco users start before they're 18 years old. Most adults who started smoking in their teens never expected </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r>
            <a:b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to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become addicted. </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r>
            <a:b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That's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why people say </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r>
            <a:b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it's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just so much easier </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r>
            <a:b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to not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start smoking at all.</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0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76456" cy="1268759"/>
          </a:xfrm>
        </p:spPr>
        <p:style>
          <a:lnRef idx="3">
            <a:schemeClr val="lt1"/>
          </a:lnRef>
          <a:fillRef idx="1">
            <a:schemeClr val="accent6"/>
          </a:fillRef>
          <a:effectRef idx="1">
            <a:schemeClr val="accent6"/>
          </a:effectRef>
          <a:fontRef idx="minor">
            <a:schemeClr val="lt1"/>
          </a:fontRef>
        </p:style>
        <p:txBody>
          <a:bodyPr>
            <a:noAutofit/>
          </a:bodyPr>
          <a:lstStyle/>
          <a:p>
            <a:pPr fontAlgn="base"/>
            <a:r>
              <a:rPr lang="en-US" sz="4000" b="1" dirty="0">
                <a:solidFill>
                  <a:schemeClr val="bg1"/>
                </a:solidFill>
                <a:effectLst>
                  <a:outerShdw blurRad="38100" dist="38100" dir="2700000" algn="tl">
                    <a:srgbClr val="000000">
                      <a:alpha val="43137"/>
                    </a:srgbClr>
                  </a:outerShdw>
                </a:effectLst>
                <a:latin typeface="ConcursoItalian BTN" panose="020B0606020102040B07" pitchFamily="34" charset="0"/>
              </a:rPr>
              <a:t/>
            </a:r>
            <a:br>
              <a:rPr lang="en-US" sz="4000" b="1" dirty="0">
                <a:solidFill>
                  <a:schemeClr val="bg1"/>
                </a:solidFill>
                <a:effectLst>
                  <a:outerShdw blurRad="38100" dist="38100" dir="2700000" algn="tl">
                    <a:srgbClr val="000000">
                      <a:alpha val="43137"/>
                    </a:srgbClr>
                  </a:outerShdw>
                </a:effectLst>
                <a:latin typeface="ConcursoItalian BTN" panose="020B0606020102040B07" pitchFamily="34" charset="0"/>
              </a:rPr>
            </a:br>
            <a:r>
              <a:rPr lang="en-US" sz="40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The construction of the cigarette: paper, Additives</a:t>
            </a:r>
            <a:r>
              <a:rPr lang="en-US" sz="4000" b="1" dirty="0" smtClean="0">
                <a:solidFill>
                  <a:schemeClr val="bg1"/>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latin typeface="ConcursoItalian BTN" panose="020B0606020102040B07" pitchFamily="34" charset="0"/>
              </a:rPr>
              <a:t>t</a:t>
            </a:r>
            <a:r>
              <a:rPr lang="en-US" sz="40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obacco blend, cigarette tube, </a:t>
            </a:r>
            <a:r>
              <a:rPr lang="en-US" sz="4000" b="1" dirty="0">
                <a:solidFill>
                  <a:schemeClr val="bg1"/>
                </a:solidFill>
                <a:effectLst>
                  <a:outerShdw blurRad="38100" dist="38100" dir="2700000" algn="tl">
                    <a:srgbClr val="000000">
                      <a:alpha val="43137"/>
                    </a:srgbClr>
                  </a:outerShdw>
                </a:effectLst>
                <a:latin typeface="ConcursoItalian BTN" panose="020B0606020102040B07" pitchFamily="34" charset="0"/>
              </a:rPr>
              <a:t>c</a:t>
            </a:r>
            <a:r>
              <a:rPr lang="en-US" sz="40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igarette butt, cigarette </a:t>
            </a:r>
            <a:r>
              <a:rPr lang="en-US" sz="4000" b="1" dirty="0">
                <a:solidFill>
                  <a:schemeClr val="bg1"/>
                </a:solidFill>
                <a:effectLst>
                  <a:outerShdw blurRad="38100" dist="38100" dir="2700000" algn="tl">
                    <a:srgbClr val="000000">
                      <a:alpha val="43137"/>
                    </a:srgbClr>
                  </a:outerShdw>
                </a:effectLst>
                <a:latin typeface="ConcursoItalian BTN" panose="020B0606020102040B07" pitchFamily="34" charset="0"/>
              </a:rPr>
              <a:t>filter</a:t>
            </a:r>
            <a:r>
              <a:rPr lang="en-US" sz="2000" b="1" dirty="0">
                <a:solidFill>
                  <a:schemeClr val="bg1"/>
                </a:solidFill>
              </a:rPr>
              <a:t/>
            </a:r>
            <a:br>
              <a:rPr lang="en-US" sz="2000" b="1" dirty="0">
                <a:solidFill>
                  <a:schemeClr val="bg1"/>
                </a:solidFill>
              </a:rPr>
            </a:br>
            <a:r>
              <a:rPr lang="en-US" sz="2000" b="1" dirty="0"/>
              <a:t/>
            </a:r>
            <a:br>
              <a:rPr lang="en-US" sz="2000" b="1" dirty="0"/>
            </a:br>
            <a:endParaRPr lang="ru-RU" sz="2000" b="1" dirty="0">
              <a:solidFill>
                <a:schemeClr val="bg1"/>
              </a:solidFill>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251520" y="4509120"/>
            <a:ext cx="8147248" cy="2044824"/>
          </a:xfrm>
        </p:spPr>
        <p:style>
          <a:lnRef idx="3">
            <a:schemeClr val="lt1"/>
          </a:lnRef>
          <a:fillRef idx="1">
            <a:schemeClr val="accent6"/>
          </a:fillRef>
          <a:effectRef idx="1">
            <a:schemeClr val="accent6"/>
          </a:effectRef>
          <a:fontRef idx="minor">
            <a:schemeClr val="lt1"/>
          </a:fontRef>
        </p:style>
        <p:txBody>
          <a:bodyPr/>
          <a:lstStyle/>
          <a:p>
            <a:pPr marL="0" indent="0" algn="ctr">
              <a:buNone/>
            </a:pPr>
            <a:r>
              <a:rPr lang="en-US" b="1" dirty="0" smtClean="0">
                <a:effectLst>
                  <a:outerShdw blurRad="38100" dist="38100" dir="2700000" algn="tl">
                    <a:srgbClr val="000000">
                      <a:alpha val="43137"/>
                    </a:srgbClr>
                  </a:outerShdw>
                </a:effectLst>
                <a:latin typeface="ConcursoItalian BTN" panose="020B0606020102040B07" pitchFamily="34" charset="0"/>
              </a:rPr>
              <a:t>Cigarettes, cigars, and pipe tobacco are made from dried tobacco leaves, and ingredients are added for flavor and to make smoking more pleasant. The smoke from these products is a complex mixture of chemicals produced by the burning of tobacco and its additives.</a:t>
            </a:r>
            <a:endParaRPr lang="ru-RU" b="1" dirty="0">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628800"/>
            <a:ext cx="2736304"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830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1000"/>
                                        <p:tgtEl>
                                          <p:spTgt spid="5">
                                            <p:bg/>
                                          </p:spTgt>
                                        </p:tgtEl>
                                      </p:cBhvr>
                                    </p:animEffect>
                                    <p:anim calcmode="lin" valueType="num">
                                      <p:cBhvr>
                                        <p:cTn id="21" dur="1000" fill="hold"/>
                                        <p:tgtEl>
                                          <p:spTgt spid="5">
                                            <p:bg/>
                                          </p:spTgt>
                                        </p:tgtEl>
                                        <p:attrNameLst>
                                          <p:attrName>ppt_x</p:attrName>
                                        </p:attrNameLst>
                                      </p:cBhvr>
                                      <p:tavLst>
                                        <p:tav tm="0">
                                          <p:val>
                                            <p:strVal val="#ppt_x"/>
                                          </p:val>
                                        </p:tav>
                                        <p:tav tm="100000">
                                          <p:val>
                                            <p:strVal val="#ppt_x"/>
                                          </p:val>
                                        </p:tav>
                                      </p:tavLst>
                                    </p:anim>
                                    <p:anim calcmode="lin" valueType="num">
                                      <p:cBhvr>
                                        <p:cTn id="22"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60648"/>
            <a:ext cx="4644008" cy="4666530"/>
          </a:xfrm>
        </p:spPr>
        <p:txBody>
          <a:bodyPr>
            <a:noAutofit/>
          </a:bodyPr>
          <a:lstStyle/>
          <a:p>
            <a:pPr algn="l"/>
            <a:r>
              <a:rPr lang="en-US" sz="2800" b="1" dirty="0" smtClean="0">
                <a:solidFill>
                  <a:schemeClr val="bg1"/>
                </a:solidFill>
                <a:effectLst>
                  <a:outerShdw blurRad="50800" dist="38100" dir="10800000" algn="r" rotWithShape="0">
                    <a:prstClr val="black">
                      <a:alpha val="40000"/>
                    </a:prstClr>
                  </a:outerShdw>
                </a:effectLst>
              </a:rPr>
              <a:t>Some of the chemicals found in tobacco smoke include:</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a:t>
            </a:r>
            <a:r>
              <a:rPr lang="en-US" sz="2800" b="1" dirty="0" smtClean="0">
                <a:solidFill>
                  <a:schemeClr val="bg1"/>
                </a:solidFill>
                <a:effectLst>
                  <a:outerShdw blurRad="50800" dist="38100" dir="10800000" algn="r" rotWithShape="0">
                    <a:prstClr val="black">
                      <a:alpha val="40000"/>
                    </a:prstClr>
                  </a:outerShdw>
                </a:effectLst>
              </a:rPr>
              <a:t>Cyanide</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Benzene</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Formaldehyde</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Methanol (wood alcohol)</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Acetylene (the fuel used in welding torches)</a:t>
            </a:r>
            <a:br>
              <a:rPr lang="en-US" sz="2800" b="1" dirty="0" smtClean="0">
                <a:solidFill>
                  <a:schemeClr val="bg1"/>
                </a:solidFill>
                <a:effectLst>
                  <a:outerShdw blurRad="50800" dist="38100" dir="10800000" algn="r" rotWithShape="0">
                    <a:prstClr val="black">
                      <a:alpha val="40000"/>
                    </a:prstClr>
                  </a:outerShdw>
                </a:effectLst>
              </a:rPr>
            </a:br>
            <a:r>
              <a:rPr lang="en-US" sz="2800" b="1" dirty="0" smtClean="0">
                <a:solidFill>
                  <a:schemeClr val="bg1"/>
                </a:solidFill>
                <a:effectLst>
                  <a:outerShdw blurRad="50800" dist="38100" dir="10800000" algn="r" rotWithShape="0">
                    <a:prstClr val="black">
                      <a:alpha val="40000"/>
                    </a:prstClr>
                  </a:outerShdw>
                </a:effectLst>
              </a:rPr>
              <a:t>- Ammonia</a:t>
            </a:r>
            <a:endParaRPr lang="ru-RU" sz="2800" b="1" dirty="0">
              <a:solidFill>
                <a:schemeClr val="bg1"/>
              </a:solidFill>
              <a:effectLst>
                <a:outerShdw blurRad="50800" dist="38100" dir="10800000" algn="r" rotWithShape="0">
                  <a:prstClr val="black">
                    <a:alpha val="40000"/>
                  </a:prstClr>
                </a:outerShdw>
              </a:effectLst>
            </a:endParaRPr>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16632"/>
            <a:ext cx="4391908" cy="6552728"/>
          </a:xfrm>
        </p:spPr>
      </p:pic>
    </p:spTree>
    <p:extLst>
      <p:ext uri="{BB962C8B-B14F-4D97-AF65-F5344CB8AC3E}">
        <p14:creationId xmlns:p14="http://schemas.microsoft.com/office/powerpoint/2010/main" val="15737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784976" cy="6858000"/>
          </a:xfrm>
          <a:noFill/>
        </p:spPr>
        <p:style>
          <a:lnRef idx="0">
            <a:scrgbClr r="0" g="0" b="0"/>
          </a:lnRef>
          <a:fillRef idx="1002">
            <a:schemeClr val="dk1"/>
          </a:fillRef>
          <a:effectRef idx="0">
            <a:scrgbClr r="0" g="0" b="0"/>
          </a:effectRef>
          <a:fontRef idx="major"/>
        </p:style>
        <p:txBody>
          <a:bodyPr>
            <a:noAutofit/>
          </a:bodyPr>
          <a:lstStyle/>
          <a:p>
            <a:pPr marL="0" indent="0" algn="ctr">
              <a:buNone/>
            </a:pPr>
            <a:r>
              <a:rPr lang="en-US" b="1" u="sng" dirty="0" smtClean="0">
                <a:ln w="3175">
                  <a:noFill/>
                  <a:prstDash val="solid"/>
                </a:ln>
                <a:solidFill>
                  <a:schemeClr val="bg1"/>
                </a:solidFill>
                <a:effectLst>
                  <a:outerShdw blurRad="50800" dist="38100" dir="2700000" algn="tl" rotWithShape="0">
                    <a:prstClr val="black">
                      <a:alpha val="40000"/>
                    </a:prstClr>
                  </a:outerShdw>
                </a:effectLst>
              </a:rPr>
              <a:t>Some cancer-causing chemicals in tobacco smoke and their other common uses:</a:t>
            </a:r>
          </a:p>
          <a:p>
            <a:pPr marL="0" indent="0">
              <a:buNone/>
            </a:pPr>
            <a:r>
              <a:rPr lang="en-US" sz="2400" b="1" dirty="0" smtClean="0">
                <a:ln w="3175">
                  <a:noFill/>
                  <a:prstDash val="solid"/>
                </a:ln>
                <a:solidFill>
                  <a:schemeClr val="bg1"/>
                </a:solidFill>
                <a:effectLst>
                  <a:outerShdw blurRad="50800" dist="38100" dir="2700000" algn="tl" rotWithShape="0">
                    <a:prstClr val="black">
                      <a:alpha val="40000"/>
                    </a:prstClr>
                  </a:outerShdw>
                </a:effectLst>
              </a:rPr>
              <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1. </a:t>
            </a:r>
            <a:r>
              <a:rPr lang="en-US" sz="2400" b="1" dirty="0" smtClean="0">
                <a:ln w="3175">
                  <a:noFill/>
                  <a:prstDash val="solid"/>
                </a:ln>
                <a:solidFill>
                  <a:schemeClr val="bg1"/>
                </a:solidFill>
                <a:effectLst>
                  <a:outerShdw blurRad="50800" dist="38100" dir="2700000" algn="tl" rotWithShape="0">
                    <a:prstClr val="black">
                      <a:alpha val="40000"/>
                    </a:prstClr>
                  </a:outerShdw>
                </a:effectLst>
              </a:rPr>
              <a:t>Nicotine – highly addictive</a:t>
            </a:r>
          </a:p>
          <a:p>
            <a:pPr marL="0" indent="0">
              <a:buNone/>
            </a:pPr>
            <a:r>
              <a:rPr lang="en-US" sz="2400" b="1" dirty="0" smtClean="0">
                <a:ln w="3175">
                  <a:noFill/>
                  <a:prstDash val="solid"/>
                </a:ln>
                <a:solidFill>
                  <a:schemeClr val="bg1"/>
                </a:solidFill>
                <a:effectLst>
                  <a:outerShdw blurRad="50800" dist="38100" dir="2700000" algn="tl" rotWithShape="0">
                    <a:prstClr val="black">
                      <a:alpha val="40000"/>
                    </a:prstClr>
                  </a:outerShdw>
                </a:effectLst>
              </a:rPr>
              <a:t>2. Hydrogen cyanide - used as an industrial pesticide</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3. Carbon monoxide - found in car exhausts and used in chemicals manufacturing</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4. Nitrogen oxides - a major component of smog</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5. Ammonia - used to make fertilizers and explosives</a:t>
            </a:r>
            <a:endParaRPr lang="en-US" sz="2400" b="1" dirty="0" smtClean="0">
              <a:ln w="3175">
                <a:noFill/>
                <a:prstDash val="solid"/>
              </a:ln>
              <a:solidFill>
                <a:schemeClr val="bg1"/>
              </a:solidFill>
              <a:effectLst>
                <a:outerShdw blurRad="50800" dist="38100" dir="2700000" algn="tl" rotWithShape="0">
                  <a:prstClr val="black">
                    <a:alpha val="40000"/>
                  </a:prstClr>
                </a:outerShdw>
              </a:effectLst>
            </a:endParaRPr>
          </a:p>
          <a:p>
            <a:pPr marL="0" indent="0">
              <a:buNone/>
            </a:pPr>
            <a:r>
              <a:rPr lang="en-US" sz="2400" b="1" dirty="0" smtClean="0">
                <a:ln w="3175">
                  <a:noFill/>
                  <a:prstDash val="solid"/>
                </a:ln>
                <a:solidFill>
                  <a:schemeClr val="bg1"/>
                </a:solidFill>
                <a:effectLst>
                  <a:outerShdw blurRad="50800" dist="38100" dir="2700000" algn="tl" rotWithShape="0">
                    <a:prstClr val="black">
                      <a:alpha val="40000"/>
                    </a:prstClr>
                  </a:outerShdw>
                </a:effectLst>
              </a:rPr>
              <a:t>6. Tar - a mixture of dangerous chemicals</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7. Arsenic - used in wood preservatives</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8. Benzene - an industrial solvent, refined from crude oil</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9. Cadmium - used in batteries</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10. Formaldehyde- used in mortuaries and paint manufacturing</a:t>
            </a:r>
          </a:p>
          <a:p>
            <a:pPr marL="0" indent="0">
              <a:buNone/>
            </a:pPr>
            <a:r>
              <a:rPr lang="en-US" sz="2400" b="1" dirty="0" smtClean="0">
                <a:ln w="3175">
                  <a:noFill/>
                  <a:prstDash val="solid"/>
                </a:ln>
                <a:solidFill>
                  <a:schemeClr val="bg1"/>
                </a:solidFill>
                <a:effectLst>
                  <a:outerShdw blurRad="50800" dist="38100" dir="2700000" algn="tl" rotWithShape="0">
                    <a:prstClr val="black">
                      <a:alpha val="40000"/>
                    </a:prstClr>
                  </a:outerShdw>
                </a:effectLst>
              </a:rPr>
              <a:t>11. Chromium - used to manufacture dye, paints and alloys</a:t>
            </a:r>
            <a:br>
              <a:rPr lang="en-US" sz="2400" b="1" dirty="0" smtClean="0">
                <a:ln w="3175">
                  <a:noFill/>
                  <a:prstDash val="solid"/>
                </a:ln>
                <a:solidFill>
                  <a:schemeClr val="bg1"/>
                </a:solidFill>
                <a:effectLst>
                  <a:outerShdw blurRad="50800" dist="38100" dir="2700000" algn="tl" rotWithShape="0">
                    <a:prstClr val="black">
                      <a:alpha val="40000"/>
                    </a:prstClr>
                  </a:outerShdw>
                </a:effectLst>
              </a:rPr>
            </a:br>
            <a:r>
              <a:rPr lang="en-US" sz="2400" b="1" dirty="0" smtClean="0">
                <a:ln w="3175">
                  <a:noFill/>
                  <a:prstDash val="solid"/>
                </a:ln>
                <a:solidFill>
                  <a:schemeClr val="bg1"/>
                </a:solidFill>
                <a:effectLst>
                  <a:outerShdw blurRad="50800" dist="38100" dir="2700000" algn="tl" rotWithShape="0">
                    <a:prstClr val="black">
                      <a:alpha val="40000"/>
                    </a:prstClr>
                  </a:outerShdw>
                </a:effectLst>
              </a:rPr>
              <a:t>12. Polycyclic aromatic hydrocarbons - a group of dangerous DNA-damaging chemicals</a:t>
            </a:r>
            <a:r>
              <a:rPr lang="en-US" sz="2000" b="1" dirty="0" smtClean="0">
                <a:ln w="3175">
                  <a:noFill/>
                  <a:prstDash val="solid"/>
                </a:ln>
                <a:solidFill>
                  <a:schemeClr val="bg1"/>
                </a:solidFill>
                <a:effectLst>
                  <a:outerShdw blurRad="38100" dist="38100" dir="2700000" algn="tl">
                    <a:srgbClr val="000000">
                      <a:alpha val="43137"/>
                    </a:srgbClr>
                  </a:outerShdw>
                </a:effectLst>
              </a:rPr>
              <a:t/>
            </a:r>
            <a:br>
              <a:rPr lang="en-US" sz="2000" b="1" dirty="0" smtClean="0">
                <a:ln w="3175">
                  <a:noFill/>
                  <a:prstDash val="solid"/>
                </a:ln>
                <a:solidFill>
                  <a:schemeClr val="bg1"/>
                </a:solidFill>
                <a:effectLst>
                  <a:outerShdw blurRad="38100" dist="38100" dir="2700000" algn="tl">
                    <a:srgbClr val="000000">
                      <a:alpha val="43137"/>
                    </a:srgbClr>
                  </a:outerShdw>
                </a:effectLst>
              </a:rPr>
            </a:br>
            <a:endParaRPr lang="ru-RU" sz="2000" b="1" dirty="0">
              <a:ln w="3175">
                <a:noFill/>
                <a:prstDash val="solid"/>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97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Объект 6"/>
          <p:cNvSpPr>
            <a:spLocks noGrp="1"/>
          </p:cNvSpPr>
          <p:nvPr>
            <p:ph idx="1"/>
          </p:nvPr>
        </p:nvSpPr>
        <p:spPr>
          <a:xfrm>
            <a:off x="971600" y="0"/>
            <a:ext cx="8316415" cy="5013177"/>
          </a:xfrm>
        </p:spPr>
        <p:txBody>
          <a:bodyPr/>
          <a:lstStyle/>
          <a:p>
            <a:pPr marL="0" indent="0">
              <a:buNone/>
            </a:pPr>
            <a:r>
              <a:rPr lang="en-US" sz="4800" dirty="0">
                <a:effectLst>
                  <a:outerShdw blurRad="38100" dist="38100" dir="2700000" algn="tl">
                    <a:srgbClr val="000000">
                      <a:alpha val="43137"/>
                    </a:srgbClr>
                  </a:outerShdw>
                </a:effectLst>
                <a:latin typeface="ConcursoItalian BTN" panose="020B0606020102040B07" pitchFamily="34" charset="0"/>
              </a:rPr>
              <a:t>Smoking a cigarette for the first time ever is often </a:t>
            </a:r>
            <a:r>
              <a:rPr lang="en-US" sz="4800" dirty="0" smtClean="0">
                <a:effectLst>
                  <a:outerShdw blurRad="38100" dist="38100" dir="2700000" algn="tl">
                    <a:srgbClr val="000000">
                      <a:alpha val="43137"/>
                    </a:srgbClr>
                  </a:outerShdw>
                </a:effectLst>
                <a:latin typeface="ConcursoItalian BTN" panose="020B0606020102040B07" pitchFamily="34" charset="0"/>
              </a:rPr>
              <a:t>toxic enough </a:t>
            </a:r>
            <a:r>
              <a:rPr lang="en-US" sz="4800" dirty="0">
                <a:effectLst>
                  <a:outerShdw blurRad="38100" dist="38100" dir="2700000" algn="tl">
                    <a:srgbClr val="000000">
                      <a:alpha val="43137"/>
                    </a:srgbClr>
                  </a:outerShdw>
                </a:effectLst>
                <a:latin typeface="ConcursoItalian BTN" panose="020B0606020102040B07" pitchFamily="34" charset="0"/>
              </a:rPr>
              <a:t>to make some people vomit, </a:t>
            </a:r>
            <a:r>
              <a:rPr lang="en-US" sz="4800" dirty="0" smtClean="0">
                <a:effectLst>
                  <a:outerShdw blurRad="38100" dist="38100" dir="2700000" algn="tl">
                    <a:srgbClr val="000000">
                      <a:alpha val="43137"/>
                    </a:srgbClr>
                  </a:outerShdw>
                </a:effectLst>
                <a:latin typeface="ConcursoItalian BTN" panose="020B0606020102040B07" pitchFamily="34" charset="0"/>
              </a:rPr>
              <a:t>                                                             </a:t>
            </a:r>
          </a:p>
          <a:p>
            <a:pPr marL="0" indent="0">
              <a:buNone/>
            </a:pPr>
            <a:r>
              <a:rPr lang="en-US" sz="4800" dirty="0" smtClean="0">
                <a:effectLst>
                  <a:outerShdw blurRad="38100" dist="38100" dir="2700000" algn="tl">
                    <a:srgbClr val="000000">
                      <a:alpha val="43137"/>
                    </a:srgbClr>
                  </a:outerShdw>
                </a:effectLst>
                <a:latin typeface="ConcursoItalian BTN" panose="020B0606020102040B07" pitchFamily="34" charset="0"/>
              </a:rPr>
              <a:t>                                      Kids </a:t>
            </a:r>
            <a:r>
              <a:rPr lang="en-US" sz="4800" dirty="0">
                <a:effectLst>
                  <a:outerShdw blurRad="38100" dist="38100" dir="2700000" algn="tl">
                    <a:srgbClr val="000000">
                      <a:alpha val="43137"/>
                    </a:srgbClr>
                  </a:outerShdw>
                </a:effectLst>
                <a:latin typeface="ConcursoItalian BTN" panose="020B0606020102040B07" pitchFamily="34" charset="0"/>
              </a:rPr>
              <a:t>Health says.</a:t>
            </a:r>
            <a:r>
              <a:rPr lang="en-US" dirty="0">
                <a:effectLst>
                  <a:outerShdw blurRad="38100" dist="38100" dir="2700000" algn="tl">
                    <a:srgbClr val="000000">
                      <a:alpha val="43137"/>
                    </a:srgbClr>
                  </a:outerShdw>
                </a:effectLst>
                <a:latin typeface="ConcursoItalian BTN" panose="020B0606020102040B07" pitchFamily="34" charset="0"/>
              </a:rPr>
              <a:t> </a:t>
            </a:r>
            <a:endParaRPr lang="en-US" dirty="0" smtClean="0">
              <a:effectLst>
                <a:outerShdw blurRad="38100" dist="38100" dir="2700000" algn="tl">
                  <a:srgbClr val="000000">
                    <a:alpha val="43137"/>
                  </a:srgbClr>
                </a:outerShdw>
              </a:effectLst>
              <a:latin typeface="ConcursoItalian BTN" panose="020B0606020102040B07" pitchFamily="34" charset="0"/>
            </a:endParaRPr>
          </a:p>
        </p:txBody>
      </p:sp>
    </p:spTree>
    <p:extLst>
      <p:ext uri="{BB962C8B-B14F-4D97-AF65-F5344CB8AC3E}">
        <p14:creationId xmlns:p14="http://schemas.microsoft.com/office/powerpoint/2010/main" val="363418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p:cNvSpPr txBox="1"/>
          <p:nvPr/>
        </p:nvSpPr>
        <p:spPr>
          <a:xfrm>
            <a:off x="611559" y="260648"/>
            <a:ext cx="7920881" cy="2862322"/>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Once nicotine gets into the brain, it causes brain neurons to create dopamine, a neurotransmitter that emits a feeling of pleasure</a:t>
            </a:r>
            <a:r>
              <a:rPr lang="en-US" sz="36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Dopamine naturally occurs when people are in situations that make them feel good, and nicotine kicks the dopamine creation into overdrive. </a:t>
            </a:r>
            <a:endParaRPr lang="ru-RU" sz="3600" dirty="0"/>
          </a:p>
        </p:txBody>
      </p:sp>
      <p:sp>
        <p:nvSpPr>
          <p:cNvPr id="9" name="TextBox 8"/>
          <p:cNvSpPr txBox="1"/>
          <p:nvPr/>
        </p:nvSpPr>
        <p:spPr>
          <a:xfrm>
            <a:off x="3203848" y="3122970"/>
            <a:ext cx="5472608" cy="3970318"/>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ConcursoItalian BTN" panose="020B0606020102040B07" pitchFamily="34" charset="0"/>
              </a:rPr>
              <a:t>Smoking a cigarette, therefore, can give someone an immediate pleasurable reaction and, as people want more of a good thing, the cycle of smoking begins. Nicotine hits the brain and causes pleasure quite quickly, and its effects wear off just as rapidly.</a:t>
            </a:r>
            <a:endParaRPr lang="ru-RU" sz="3600" b="1" dirty="0" smtClean="0">
              <a:effectLst>
                <a:outerShdw blurRad="38100" dist="38100" dir="2700000" algn="tl">
                  <a:srgbClr val="000000">
                    <a:alpha val="43137"/>
                  </a:srgbClr>
                </a:outerShdw>
              </a:effectLst>
            </a:endParaRPr>
          </a:p>
          <a:p>
            <a:endParaRPr lang="ru-RU" sz="3600" dirty="0"/>
          </a:p>
        </p:txBody>
      </p:sp>
    </p:spTree>
    <p:extLst>
      <p:ext uri="{BB962C8B-B14F-4D97-AF65-F5344CB8AC3E}">
        <p14:creationId xmlns:p14="http://schemas.microsoft.com/office/powerpoint/2010/main" val="216655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87424"/>
            <a:ext cx="8147248" cy="3730426"/>
          </a:xfrm>
        </p:spPr>
        <p:txBody>
          <a:bodyPr>
            <a:noAutofit/>
          </a:bodyPr>
          <a:lstStyle/>
          <a:p>
            <a:pPr algn="l"/>
            <a:r>
              <a:rPr lang="en-US" sz="3600" b="1" dirty="0">
                <a:solidFill>
                  <a:schemeClr val="bg1"/>
                </a:solidFill>
                <a:effectLst>
                  <a:outerShdw blurRad="38100" dist="38100" dir="2700000" algn="tl">
                    <a:srgbClr val="000000">
                      <a:alpha val="43137"/>
                    </a:srgbClr>
                  </a:outerShdw>
                </a:effectLst>
                <a:latin typeface="ConcursoItalian BTN" panose="020B0606020102040B07" pitchFamily="34" charset="0"/>
              </a:rPr>
              <a:t>As with many drugs, the body builds up a tolerance to nicotine, NIDA points out. Smokers start to need more nicotine to get the same effect. They usually end up smoking more often to get that same nicotine high. Nicotine tolerance builds up quickly over the course of the day during continuous smoking.</a:t>
            </a:r>
            <a:endParaRPr lang="ru-RU"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915816" y="2996952"/>
            <a:ext cx="6048671" cy="353943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ConcursoItalian BTN" panose="020B0606020102040B07" pitchFamily="34" charset="0"/>
              </a:rPr>
              <a:t>People experiencing nicotine withdrawal are often irritable, have a hard time sleeping and difficulty paying attention or thinking clearly. They also often end up with a huge appetite and intense longing, or craving, for a cigarette. The physical symptoms of nicotine withdrawal eventually lessen over time, frequently disappearing altogether after several weeks without nicotine. Cravings for a cigarette, however, can last a lifetime.</a:t>
            </a:r>
            <a:endParaRPr lang="ru-R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80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Объект 10"/>
          <p:cNvSpPr>
            <a:spLocks noGrp="1"/>
          </p:cNvSpPr>
          <p:nvPr>
            <p:ph idx="1"/>
          </p:nvPr>
        </p:nvSpPr>
        <p:spPr>
          <a:xfrm>
            <a:off x="179512" y="332656"/>
            <a:ext cx="8568952" cy="2132856"/>
          </a:xfrm>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Smoking is responsible for several diseases, such as cancer, long-term (chronic) respiratory diseases, and heart disease, as well as premature death</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2" name="TextBox 11"/>
          <p:cNvSpPr txBox="1"/>
          <p:nvPr/>
        </p:nvSpPr>
        <p:spPr>
          <a:xfrm>
            <a:off x="241354" y="4365104"/>
            <a:ext cx="8208912" cy="206210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Smoking </a:t>
            </a:r>
            <a:r>
              <a:rPr lang="en-US" sz="32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is the largest cause of preventable death in the world. Recent studies have found that smokers can undermine the health of non-smokers in some environments. </a:t>
            </a:r>
            <a:endParaRPr lang="ru-RU" sz="4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5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1000"/>
                                        <p:tgtEl>
                                          <p:spTgt spid="11">
                                            <p:bg/>
                                          </p:spTgt>
                                        </p:tgtEl>
                                      </p:cBhvr>
                                    </p:animEffect>
                                    <p:anim calcmode="lin" valueType="num">
                                      <p:cBhvr>
                                        <p:cTn id="8" dur="1000" fill="hold"/>
                                        <p:tgtEl>
                                          <p:spTgt spid="11">
                                            <p:bg/>
                                          </p:spTgt>
                                        </p:tgtEl>
                                        <p:attrNameLst>
                                          <p:attrName>ppt_x</p:attrName>
                                        </p:attrNameLst>
                                      </p:cBhvr>
                                      <p:tavLst>
                                        <p:tav tm="0">
                                          <p:val>
                                            <p:strVal val="#ppt_x"/>
                                          </p:val>
                                        </p:tav>
                                        <p:tav tm="100000">
                                          <p:val>
                                            <p:strVal val="#ppt_x"/>
                                          </p:val>
                                        </p:tav>
                                      </p:tavLst>
                                    </p:anim>
                                    <p:anim calcmode="lin" valueType="num">
                                      <p:cBhvr>
                                        <p:cTn id="9"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410</Words>
  <Application>Microsoft Office PowerPoint</Application>
  <PresentationFormat>Экран (4:3)</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Once You Start, It's Hard to Stop </vt:lpstr>
      <vt:lpstr>People start smoking for a variety of different reasons. Some think it looks cool. Others start because their family members or friends smoke. Statistics show that about 9 out of 10 tobacco users start before they're 18 years old. Most adults who started smoking in their teens never expected  to become addicted.  That's why people say  it's just so much easier  to not start smoking at all.</vt:lpstr>
      <vt:lpstr> The construction of the cigarette: paper, Additives, tobacco blend, cigarette tube, cigarette butt, cigarette filter  </vt:lpstr>
      <vt:lpstr>Some of the chemicals found in tobacco smoke include:  - Cyanide - Benzene - Formaldehyde - Methanol (wood alcohol) - Acetylene (the fuel used in welding torches) - Ammonia</vt:lpstr>
      <vt:lpstr>Презентация PowerPoint</vt:lpstr>
      <vt:lpstr>Презентация PowerPoint</vt:lpstr>
      <vt:lpstr>Презентация PowerPoint</vt:lpstr>
      <vt:lpstr>As with many drugs, the body builds up a tolerance to nicotine, NIDA points out. Smokers start to need more nicotine to get the same effect. They usually end up smoking more often to get that same nicotine high. Nicotine tolerance builds up quickly over the course of the day during continuous smoking.</vt:lpstr>
      <vt:lpstr>Презентация PowerPoint</vt:lpstr>
      <vt:lpstr>Презентация PowerPoint</vt:lpstr>
      <vt:lpstr>  - Bladder cancer - Kidney cancer - Cancers of the pharynx and larynx (throat cancer) - Mouth cancer - Esophagus cancer - Cancer of the pancreas - Stomach cancer - Some types of leukemia - Cancer of the nose and sinuses - Cervical cancer - Bowel cancer - Ovarian cancer - In some cases, also breast cancer </vt:lpstr>
      <vt:lpstr>Презентация PowerPoint</vt:lpstr>
      <vt:lpstr>Consider these tips:  Stop and take a deep breath. Taking five to 10 deep breaths is a good start to stress relief. You also get the benefit of inhaling clean air into your lungs without those harmful chemicals!  Go for a walk. Physical activity can release a chemical in your body that improves your mood and relieves stress. Walking for 30 minutes a day can be a healthy distraction, burn extra calories and help your heart. Try to relax. Stress can make your muscles tense. Relax them by stretching, deep breathing, doing yoga, getting a message or even closing your eyes and visualizing yourself in a peaceful place. Call a friend. Talking through your highs and lows with family, friends or even a support group can give you comfort and positive reinforcement. Cut back on caffeine. Caffeine is a stimulant that will increase your heart rate and your anxiety.  When you’re trying to decrease your stress, caffeine makes you tense, keeps you up at night and may even cause you to want to smoke. Take care of your body. Drink lots of water, eat healthy and get extra sleep. You’ll feel more energized and ready to handle stress.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Alyonka_Zelyonka</dc:creator>
  <cp:lastModifiedBy>Alyonka_Zelyonka</cp:lastModifiedBy>
  <cp:revision>16</cp:revision>
  <dcterms:created xsi:type="dcterms:W3CDTF">2014-12-13T13:36:41Z</dcterms:created>
  <dcterms:modified xsi:type="dcterms:W3CDTF">2014-12-13T18:08:08Z</dcterms:modified>
</cp:coreProperties>
</file>