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56" autoAdjust="0"/>
    <p:restoredTop sz="94660"/>
  </p:normalViewPr>
  <p:slideViewPr>
    <p:cSldViewPr>
      <p:cViewPr varScale="1">
        <p:scale>
          <a:sx n="81" d="100"/>
          <a:sy n="81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62FCC0-F300-4E54-96B4-84F132E9F174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7E84CB-8AB0-4F8D-A9EB-4B0CAD9EE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5C5D1-756F-4606-BD2C-BDCF6CE10293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2B10D-6C75-4306-B18E-F075485D8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B55E5-42E0-462C-AD96-13072398B78B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145B-451C-4E5F-9DC5-2E3022853C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F2994-73BF-4382-A611-D75CA2C2C4DF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C656F-4E7F-4A8B-86E4-BC25B3C89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BBE6-C599-4930-A711-DE81AC13D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B59A7-12C0-4B02-AFE5-4735DEA4B629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6FCAF-B4C2-4CDF-954C-0906FA6AC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D2981-639E-48DE-B830-ECF4B8A1A7BD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98656-8F01-49A4-AB7F-407A82D0C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53D52-4BB2-4827-A9ED-0A8447844370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9F4A-9175-40FD-94B7-86ADAA233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329D-86E8-4633-B0E7-08774C072FE0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09FA5-6A58-473E-9F99-C5325163A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CA98D-5A3D-4DE6-AA51-19B2289D2C4C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26EE2-E5D8-4BF8-B78E-ABFFFE9BF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F0B9A-1691-4223-A000-D6ABC198A7CF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DC770-4847-4D59-A8E5-D25C3CB64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BE023-C108-48D5-8EE4-19A782495C6B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6685A-CBCC-43B8-8794-647F689B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16FC3-1954-42AB-A322-E7B097BDA783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09B3-D29D-4F65-AB6C-A1FDCAC11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09B102-9EB3-4CC3-A42E-6EF9CE30D28A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378E74-1196-4649-838F-A10C6D7B7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7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ВІДСТАНЬ МІЖ ДВОМА ТОЧКАМИ.</a:t>
            </a:r>
            <a:br>
              <a:rPr lang="uk-UA" dirty="0" smtClean="0"/>
            </a:br>
            <a:r>
              <a:rPr lang="uk-UA" dirty="0" smtClean="0"/>
              <a:t>КООРДИНАТИ СЕРЕДИНИ ВІДРІЗКА.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5"/>
          <p:cNvSpPr>
            <a:spLocks noChangeShapeType="1"/>
          </p:cNvSpPr>
          <p:nvPr/>
        </p:nvSpPr>
        <p:spPr bwMode="auto">
          <a:xfrm>
            <a:off x="2124075" y="3500438"/>
            <a:ext cx="66976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8556625" y="35004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Х</a:t>
            </a:r>
            <a:endParaRPr lang="ru-RU" b="1"/>
          </a:p>
        </p:txBody>
      </p:sp>
      <p:sp>
        <p:nvSpPr>
          <p:cNvPr id="16387" name="Line 7"/>
          <p:cNvSpPr>
            <a:spLocks noChangeShapeType="1"/>
          </p:cNvSpPr>
          <p:nvPr/>
        </p:nvSpPr>
        <p:spPr bwMode="auto">
          <a:xfrm flipH="1" flipV="1">
            <a:off x="5435600" y="981075"/>
            <a:ext cx="20638" cy="5616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5219700" y="3422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о</a:t>
            </a:r>
            <a:endParaRPr lang="ru-RU"/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5468938" y="9080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У</a:t>
            </a:r>
            <a:endParaRPr lang="ru-RU" b="1"/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57245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61563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65897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70215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>
            <a:off x="74533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6395" name="Text Box 15"/>
          <p:cNvSpPr txBox="1">
            <a:spLocks noChangeArrowheads="1"/>
          </p:cNvSpPr>
          <p:nvPr/>
        </p:nvSpPr>
        <p:spPr bwMode="auto">
          <a:xfrm>
            <a:off x="5076825" y="2917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6396" name="Text Box 16"/>
          <p:cNvSpPr txBox="1">
            <a:spLocks noChangeArrowheads="1"/>
          </p:cNvSpPr>
          <p:nvPr/>
        </p:nvSpPr>
        <p:spPr bwMode="auto">
          <a:xfrm>
            <a:off x="5076825" y="2420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6397" name="Text Box 17"/>
          <p:cNvSpPr txBox="1">
            <a:spLocks noChangeArrowheads="1"/>
          </p:cNvSpPr>
          <p:nvPr/>
        </p:nvSpPr>
        <p:spPr bwMode="auto">
          <a:xfrm>
            <a:off x="5076825" y="20542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6398" name="Text Box 18"/>
          <p:cNvSpPr txBox="1">
            <a:spLocks noChangeArrowheads="1"/>
          </p:cNvSpPr>
          <p:nvPr/>
        </p:nvSpPr>
        <p:spPr bwMode="auto">
          <a:xfrm>
            <a:off x="5076825" y="1622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6399" name="Text Box 19"/>
          <p:cNvSpPr txBox="1">
            <a:spLocks noChangeArrowheads="1"/>
          </p:cNvSpPr>
          <p:nvPr/>
        </p:nvSpPr>
        <p:spPr bwMode="auto">
          <a:xfrm>
            <a:off x="5076825" y="1123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6400" name="Text Box 20"/>
          <p:cNvSpPr txBox="1">
            <a:spLocks noChangeArrowheads="1"/>
          </p:cNvSpPr>
          <p:nvPr/>
        </p:nvSpPr>
        <p:spPr bwMode="auto">
          <a:xfrm>
            <a:off x="5005388" y="3783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6401" name="Text Box 21"/>
          <p:cNvSpPr txBox="1">
            <a:spLocks noChangeArrowheads="1"/>
          </p:cNvSpPr>
          <p:nvPr/>
        </p:nvSpPr>
        <p:spPr bwMode="auto">
          <a:xfrm>
            <a:off x="4976813" y="4214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-2</a:t>
            </a:r>
            <a:endParaRPr lang="ru-RU"/>
          </a:p>
        </p:txBody>
      </p:sp>
      <p:sp>
        <p:nvSpPr>
          <p:cNvPr id="16402" name="Text Box 22"/>
          <p:cNvSpPr txBox="1">
            <a:spLocks noChangeArrowheads="1"/>
          </p:cNvSpPr>
          <p:nvPr/>
        </p:nvSpPr>
        <p:spPr bwMode="auto">
          <a:xfrm>
            <a:off x="4976813" y="4581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6403" name="Text Box 23"/>
          <p:cNvSpPr txBox="1">
            <a:spLocks noChangeArrowheads="1"/>
          </p:cNvSpPr>
          <p:nvPr/>
        </p:nvSpPr>
        <p:spPr bwMode="auto">
          <a:xfrm>
            <a:off x="4976813" y="50133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6404" name="Text Box 24"/>
          <p:cNvSpPr txBox="1">
            <a:spLocks noChangeArrowheads="1"/>
          </p:cNvSpPr>
          <p:nvPr/>
        </p:nvSpPr>
        <p:spPr bwMode="auto">
          <a:xfrm>
            <a:off x="5005388" y="55102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4789488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6406" name="Text Box 26"/>
          <p:cNvSpPr txBox="1">
            <a:spLocks noChangeArrowheads="1"/>
          </p:cNvSpPr>
          <p:nvPr/>
        </p:nvSpPr>
        <p:spPr bwMode="auto">
          <a:xfrm>
            <a:off x="4357688" y="35004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-2</a:t>
            </a:r>
            <a:endParaRPr lang="ru-RU"/>
          </a:p>
        </p:txBody>
      </p:sp>
      <p:sp>
        <p:nvSpPr>
          <p:cNvPr id="16407" name="Text Box 27"/>
          <p:cNvSpPr txBox="1">
            <a:spLocks noChangeArrowheads="1"/>
          </p:cNvSpPr>
          <p:nvPr/>
        </p:nvSpPr>
        <p:spPr bwMode="auto">
          <a:xfrm>
            <a:off x="3465513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6408" name="Text Box 28"/>
          <p:cNvSpPr txBox="1">
            <a:spLocks noChangeArrowheads="1"/>
          </p:cNvSpPr>
          <p:nvPr/>
        </p:nvSpPr>
        <p:spPr bwMode="auto">
          <a:xfrm>
            <a:off x="3033713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6409" name="Text Box 29"/>
          <p:cNvSpPr txBox="1">
            <a:spLocks noChangeArrowheads="1"/>
          </p:cNvSpPr>
          <p:nvPr/>
        </p:nvSpPr>
        <p:spPr bwMode="auto">
          <a:xfrm>
            <a:off x="26289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6410" name="Text Box 30"/>
          <p:cNvSpPr txBox="1">
            <a:spLocks noChangeArrowheads="1"/>
          </p:cNvSpPr>
          <p:nvPr/>
        </p:nvSpPr>
        <p:spPr bwMode="auto">
          <a:xfrm>
            <a:off x="39243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6411" name="Line 31"/>
          <p:cNvSpPr>
            <a:spLocks noChangeShapeType="1"/>
          </p:cNvSpPr>
          <p:nvPr/>
        </p:nvSpPr>
        <p:spPr bwMode="auto">
          <a:xfrm>
            <a:off x="58689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2" name="Line 32"/>
          <p:cNvSpPr>
            <a:spLocks noChangeShapeType="1"/>
          </p:cNvSpPr>
          <p:nvPr/>
        </p:nvSpPr>
        <p:spPr bwMode="auto">
          <a:xfrm>
            <a:off x="63007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3" name="Line 33"/>
          <p:cNvSpPr>
            <a:spLocks noChangeShapeType="1"/>
          </p:cNvSpPr>
          <p:nvPr/>
        </p:nvSpPr>
        <p:spPr bwMode="auto">
          <a:xfrm>
            <a:off x="67325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4" name="Line 34"/>
          <p:cNvSpPr>
            <a:spLocks noChangeShapeType="1"/>
          </p:cNvSpPr>
          <p:nvPr/>
        </p:nvSpPr>
        <p:spPr bwMode="auto">
          <a:xfrm>
            <a:off x="7164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5" name="Line 35"/>
          <p:cNvSpPr>
            <a:spLocks noChangeShapeType="1"/>
          </p:cNvSpPr>
          <p:nvPr/>
        </p:nvSpPr>
        <p:spPr bwMode="auto">
          <a:xfrm>
            <a:off x="75977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6" name="Line 36"/>
          <p:cNvSpPr>
            <a:spLocks noChangeShapeType="1"/>
          </p:cNvSpPr>
          <p:nvPr/>
        </p:nvSpPr>
        <p:spPr bwMode="auto">
          <a:xfrm>
            <a:off x="80295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7" name="Text Box 37"/>
          <p:cNvSpPr txBox="1">
            <a:spLocks noChangeArrowheads="1"/>
          </p:cNvSpPr>
          <p:nvPr/>
        </p:nvSpPr>
        <p:spPr bwMode="auto">
          <a:xfrm>
            <a:off x="7861300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6</a:t>
            </a:r>
            <a:endParaRPr lang="ru-RU"/>
          </a:p>
        </p:txBody>
      </p:sp>
      <p:sp>
        <p:nvSpPr>
          <p:cNvPr id="16418" name="Line 38"/>
          <p:cNvSpPr>
            <a:spLocks noChangeShapeType="1"/>
          </p:cNvSpPr>
          <p:nvPr/>
        </p:nvSpPr>
        <p:spPr bwMode="auto">
          <a:xfrm>
            <a:off x="5005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19" name="Line 39"/>
          <p:cNvSpPr>
            <a:spLocks noChangeShapeType="1"/>
          </p:cNvSpPr>
          <p:nvPr/>
        </p:nvSpPr>
        <p:spPr bwMode="auto">
          <a:xfrm>
            <a:off x="4572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0" name="Line 40"/>
          <p:cNvSpPr>
            <a:spLocks noChangeShapeType="1"/>
          </p:cNvSpPr>
          <p:nvPr/>
        </p:nvSpPr>
        <p:spPr bwMode="auto">
          <a:xfrm>
            <a:off x="41402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1" name="Line 41"/>
          <p:cNvSpPr>
            <a:spLocks noChangeShapeType="1"/>
          </p:cNvSpPr>
          <p:nvPr/>
        </p:nvSpPr>
        <p:spPr bwMode="auto">
          <a:xfrm>
            <a:off x="37084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2" name="Line 42"/>
          <p:cNvSpPr>
            <a:spLocks noChangeShapeType="1"/>
          </p:cNvSpPr>
          <p:nvPr/>
        </p:nvSpPr>
        <p:spPr bwMode="auto">
          <a:xfrm>
            <a:off x="32766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3" name="Line 43"/>
          <p:cNvSpPr>
            <a:spLocks noChangeShapeType="1"/>
          </p:cNvSpPr>
          <p:nvPr/>
        </p:nvSpPr>
        <p:spPr bwMode="auto">
          <a:xfrm>
            <a:off x="28448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4" name="Line 44"/>
          <p:cNvSpPr>
            <a:spLocks noChangeShapeType="1"/>
          </p:cNvSpPr>
          <p:nvPr/>
        </p:nvSpPr>
        <p:spPr bwMode="auto">
          <a:xfrm>
            <a:off x="2413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5" name="Text Box 45"/>
          <p:cNvSpPr txBox="1">
            <a:spLocks noChangeArrowheads="1"/>
          </p:cNvSpPr>
          <p:nvPr/>
        </p:nvSpPr>
        <p:spPr bwMode="auto">
          <a:xfrm>
            <a:off x="2197100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6426" name="Text Box 46"/>
          <p:cNvSpPr txBox="1">
            <a:spLocks noChangeArrowheads="1"/>
          </p:cNvSpPr>
          <p:nvPr/>
        </p:nvSpPr>
        <p:spPr bwMode="auto">
          <a:xfrm>
            <a:off x="8316913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7</a:t>
            </a:r>
            <a:endParaRPr lang="ru-RU"/>
          </a:p>
        </p:txBody>
      </p:sp>
      <p:sp>
        <p:nvSpPr>
          <p:cNvPr id="16427" name="Line 47"/>
          <p:cNvSpPr>
            <a:spLocks noChangeShapeType="1"/>
          </p:cNvSpPr>
          <p:nvPr/>
        </p:nvSpPr>
        <p:spPr bwMode="auto">
          <a:xfrm>
            <a:off x="84613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8" name="Line 48"/>
          <p:cNvSpPr>
            <a:spLocks noChangeShapeType="1"/>
          </p:cNvSpPr>
          <p:nvPr/>
        </p:nvSpPr>
        <p:spPr bwMode="auto">
          <a:xfrm>
            <a:off x="5364163" y="30686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29" name="Line 49"/>
          <p:cNvSpPr>
            <a:spLocks noChangeShapeType="1"/>
          </p:cNvSpPr>
          <p:nvPr/>
        </p:nvSpPr>
        <p:spPr bwMode="auto">
          <a:xfrm>
            <a:off x="5364163" y="26368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0" name="Line 50"/>
          <p:cNvSpPr>
            <a:spLocks noChangeShapeType="1"/>
          </p:cNvSpPr>
          <p:nvPr/>
        </p:nvSpPr>
        <p:spPr bwMode="auto">
          <a:xfrm>
            <a:off x="5364163" y="22050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1" name="Line 51"/>
          <p:cNvSpPr>
            <a:spLocks noChangeShapeType="1"/>
          </p:cNvSpPr>
          <p:nvPr/>
        </p:nvSpPr>
        <p:spPr bwMode="auto">
          <a:xfrm>
            <a:off x="5364163" y="1773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2" name="Line 52"/>
          <p:cNvSpPr>
            <a:spLocks noChangeShapeType="1"/>
          </p:cNvSpPr>
          <p:nvPr/>
        </p:nvSpPr>
        <p:spPr bwMode="auto">
          <a:xfrm>
            <a:off x="5364163" y="13414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3" name="Line 55"/>
          <p:cNvSpPr>
            <a:spLocks noChangeShapeType="1"/>
          </p:cNvSpPr>
          <p:nvPr/>
        </p:nvSpPr>
        <p:spPr bwMode="auto">
          <a:xfrm>
            <a:off x="5364163" y="3932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4" name="Line 56"/>
          <p:cNvSpPr>
            <a:spLocks noChangeShapeType="1"/>
          </p:cNvSpPr>
          <p:nvPr/>
        </p:nvSpPr>
        <p:spPr bwMode="auto">
          <a:xfrm>
            <a:off x="5364163" y="4365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5" name="Line 57"/>
          <p:cNvSpPr>
            <a:spLocks noChangeShapeType="1"/>
          </p:cNvSpPr>
          <p:nvPr/>
        </p:nvSpPr>
        <p:spPr bwMode="auto">
          <a:xfrm>
            <a:off x="5364163" y="47974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6" name="Line 58"/>
          <p:cNvSpPr>
            <a:spLocks noChangeShapeType="1"/>
          </p:cNvSpPr>
          <p:nvPr/>
        </p:nvSpPr>
        <p:spPr bwMode="auto">
          <a:xfrm>
            <a:off x="5364163" y="5229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7" name="Line 59"/>
          <p:cNvSpPr>
            <a:spLocks noChangeShapeType="1"/>
          </p:cNvSpPr>
          <p:nvPr/>
        </p:nvSpPr>
        <p:spPr bwMode="auto">
          <a:xfrm>
            <a:off x="5364163" y="56610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8" name="Line 60"/>
          <p:cNvSpPr>
            <a:spLocks noChangeShapeType="1"/>
          </p:cNvSpPr>
          <p:nvPr/>
        </p:nvSpPr>
        <p:spPr bwMode="auto">
          <a:xfrm>
            <a:off x="5364163" y="60928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39" name="Line 61"/>
          <p:cNvSpPr>
            <a:spLocks noChangeShapeType="1"/>
          </p:cNvSpPr>
          <p:nvPr/>
        </p:nvSpPr>
        <p:spPr bwMode="auto">
          <a:xfrm>
            <a:off x="5364163" y="6524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440" name="Text Box 62"/>
          <p:cNvSpPr txBox="1">
            <a:spLocks noChangeArrowheads="1"/>
          </p:cNvSpPr>
          <p:nvPr/>
        </p:nvSpPr>
        <p:spPr bwMode="auto">
          <a:xfrm>
            <a:off x="5005388" y="5942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6441" name="Text Box 63"/>
          <p:cNvSpPr txBox="1">
            <a:spLocks noChangeArrowheads="1"/>
          </p:cNvSpPr>
          <p:nvPr/>
        </p:nvSpPr>
        <p:spPr bwMode="auto">
          <a:xfrm>
            <a:off x="5005388" y="6373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500" y="500063"/>
            <a:ext cx="44291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Координатна площина-це площина, на як</a:t>
            </a:r>
            <a:r>
              <a:rPr lang="uk-UA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ru-RU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й зображено дв</a:t>
            </a:r>
            <a:r>
              <a:rPr lang="uk-UA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і взаємно перпендикулярні координатні прямі зі спільним початком відліку.</a:t>
            </a:r>
            <a:endParaRPr lang="uk-UA" sz="2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" name="Выноска 1 59"/>
          <p:cNvSpPr/>
          <p:nvPr/>
        </p:nvSpPr>
        <p:spPr>
          <a:xfrm>
            <a:off x="6215063" y="785813"/>
            <a:ext cx="2000250" cy="785812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Вісь </a:t>
            </a:r>
            <a:r>
              <a:rPr lang="uk-UA" b="1" dirty="0" err="1">
                <a:solidFill>
                  <a:srgbClr val="FF0000"/>
                </a:solidFill>
              </a:rPr>
              <a:t>Оу-</a:t>
            </a:r>
            <a:endParaRPr lang="uk-UA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вісь ординат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1" name="Выноска 1 60"/>
          <p:cNvSpPr/>
          <p:nvPr/>
        </p:nvSpPr>
        <p:spPr>
          <a:xfrm>
            <a:off x="6929438" y="2571750"/>
            <a:ext cx="1714500" cy="785813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Вісь </a:t>
            </a:r>
            <a:r>
              <a:rPr lang="uk-UA" b="1" dirty="0" err="1">
                <a:solidFill>
                  <a:srgbClr val="FF0000"/>
                </a:solidFill>
              </a:rPr>
              <a:t>Ох-</a:t>
            </a:r>
            <a:endParaRPr lang="uk-UA" b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вісь абсцис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4357688" cy="4525962"/>
          </a:xfrm>
        </p:spPr>
        <p:txBody>
          <a:bodyPr/>
          <a:lstStyle/>
          <a:p>
            <a:pPr>
              <a:buFontTx/>
              <a:buNone/>
            </a:pPr>
            <a:r>
              <a:rPr lang="uk-UA" smtClean="0"/>
              <a:t>   Координати точки на площині </a:t>
            </a:r>
            <a:r>
              <a:rPr lang="uk-UA" b="1" smtClean="0"/>
              <a:t>ху </a:t>
            </a:r>
            <a:r>
              <a:rPr lang="uk-UA" smtClean="0"/>
              <a:t>називають </a:t>
            </a:r>
            <a:r>
              <a:rPr lang="uk-UA" b="1" smtClean="0"/>
              <a:t>декартовими координатами </a:t>
            </a:r>
          </a:p>
          <a:p>
            <a:pPr>
              <a:buFontTx/>
              <a:buNone/>
            </a:pPr>
            <a:endParaRPr lang="uk-UA" b="1" smtClean="0"/>
          </a:p>
          <a:p>
            <a:pPr algn="ctr">
              <a:buFontTx/>
              <a:buNone/>
            </a:pPr>
            <a:r>
              <a:rPr lang="uk-UA" sz="1600" smtClean="0"/>
              <a:t>(на честь французького математика </a:t>
            </a:r>
          </a:p>
          <a:p>
            <a:pPr algn="ctr">
              <a:buFontTx/>
              <a:buNone/>
            </a:pPr>
            <a:r>
              <a:rPr lang="uk-UA" sz="1600" smtClean="0"/>
              <a:t>Рене Декарта)</a:t>
            </a:r>
            <a:endParaRPr lang="ru-RU" sz="1600" smtClean="0"/>
          </a:p>
        </p:txBody>
      </p:sp>
      <p:grpSp>
        <p:nvGrpSpPr>
          <p:cNvPr id="17410" name="Group 66"/>
          <p:cNvGrpSpPr>
            <a:grpSpLocks/>
          </p:cNvGrpSpPr>
          <p:nvPr/>
        </p:nvGrpSpPr>
        <p:grpSpPr bwMode="auto">
          <a:xfrm>
            <a:off x="2339975" y="188913"/>
            <a:ext cx="6769100" cy="6335712"/>
            <a:chOff x="1519" y="119"/>
            <a:chExt cx="4264" cy="3991"/>
          </a:xfrm>
        </p:grpSpPr>
        <p:sp>
          <p:nvSpPr>
            <p:cNvPr id="1742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2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2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742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743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743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743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743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743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743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743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743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743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743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744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744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744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744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744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744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744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744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744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744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745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745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745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5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746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746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6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747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7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48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748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6429375" y="121443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(2;3)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2" name="Oval 104"/>
          <p:cNvSpPr>
            <a:spLocks noChangeArrowheads="1"/>
          </p:cNvSpPr>
          <p:nvPr/>
        </p:nvSpPr>
        <p:spPr bwMode="auto">
          <a:xfrm flipH="1" flipV="1">
            <a:off x="6429375" y="1928813"/>
            <a:ext cx="142875" cy="142875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1" name="Прямая соединительная линия 100"/>
          <p:cNvCxnSpPr>
            <a:stCxn id="17412" idx="0"/>
            <a:endCxn id="17452" idx="0"/>
          </p:cNvCxnSpPr>
          <p:nvPr/>
        </p:nvCxnSpPr>
        <p:spPr>
          <a:xfrm rot="16200000" flipH="1">
            <a:off x="5938045" y="2634456"/>
            <a:ext cx="1141412" cy="1587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7470" idx="0"/>
            <a:endCxn id="17412" idx="2"/>
          </p:cNvCxnSpPr>
          <p:nvPr/>
        </p:nvCxnSpPr>
        <p:spPr>
          <a:xfrm rot="16200000" flipH="1">
            <a:off x="6070601" y="1498600"/>
            <a:ext cx="11112" cy="992187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415" name="Rectangle 1"/>
          <p:cNvSpPr>
            <a:spLocks noChangeArrowheads="1"/>
          </p:cNvSpPr>
          <p:nvPr/>
        </p:nvSpPr>
        <p:spPr bwMode="auto">
          <a:xfrm>
            <a:off x="6215063" y="435768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(1;-3)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6" name="Oval 104"/>
          <p:cNvSpPr>
            <a:spLocks noChangeArrowheads="1"/>
          </p:cNvSpPr>
          <p:nvPr/>
        </p:nvSpPr>
        <p:spPr bwMode="auto">
          <a:xfrm>
            <a:off x="6072188" y="4500563"/>
            <a:ext cx="142875" cy="144462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8" name="Прямая соединительная линия 107"/>
          <p:cNvCxnSpPr>
            <a:stCxn id="17451" idx="1"/>
            <a:endCxn id="17416" idx="3"/>
          </p:cNvCxnSpPr>
          <p:nvPr/>
        </p:nvCxnSpPr>
        <p:spPr>
          <a:xfrm rot="16200000" flipH="1">
            <a:off x="5455444" y="3987007"/>
            <a:ext cx="1266825" cy="7937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stCxn id="17477" idx="1"/>
            <a:endCxn id="17416" idx="2"/>
          </p:cNvCxnSpPr>
          <p:nvPr/>
        </p:nvCxnSpPr>
        <p:spPr>
          <a:xfrm rot="5400000" flipH="1" flipV="1">
            <a:off x="5930107" y="4439444"/>
            <a:ext cx="7937" cy="27622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419" name="Прямоугольник 115"/>
          <p:cNvSpPr>
            <a:spLocks noChangeArrowheads="1"/>
          </p:cNvSpPr>
          <p:nvPr/>
        </p:nvSpPr>
        <p:spPr bwMode="auto">
          <a:xfrm>
            <a:off x="7858125" y="1643063"/>
            <a:ext cx="85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І(+;+)</a:t>
            </a:r>
            <a:endParaRPr lang="ru-RU" sz="2400" b="1"/>
          </a:p>
        </p:txBody>
      </p:sp>
      <p:sp>
        <p:nvSpPr>
          <p:cNvPr id="17420" name="Прямоугольник 116"/>
          <p:cNvSpPr>
            <a:spLocks noChangeArrowheads="1"/>
          </p:cNvSpPr>
          <p:nvPr/>
        </p:nvSpPr>
        <p:spPr bwMode="auto">
          <a:xfrm>
            <a:off x="3643313" y="1785938"/>
            <a:ext cx="942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ІІ(-;+) </a:t>
            </a:r>
            <a:endParaRPr lang="ru-RU" sz="2400" b="1"/>
          </a:p>
        </p:txBody>
      </p:sp>
      <p:sp>
        <p:nvSpPr>
          <p:cNvPr id="17421" name="Прямоугольник 117"/>
          <p:cNvSpPr>
            <a:spLocks noChangeArrowheads="1"/>
          </p:cNvSpPr>
          <p:nvPr/>
        </p:nvSpPr>
        <p:spPr bwMode="auto">
          <a:xfrm>
            <a:off x="3571875" y="4643438"/>
            <a:ext cx="96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ІІІ(-;-) </a:t>
            </a:r>
            <a:endParaRPr lang="ru-RU" sz="2400" b="1"/>
          </a:p>
        </p:txBody>
      </p:sp>
      <p:sp>
        <p:nvSpPr>
          <p:cNvPr id="17422" name="Прямоугольник 118"/>
          <p:cNvSpPr>
            <a:spLocks noChangeArrowheads="1"/>
          </p:cNvSpPr>
          <p:nvPr/>
        </p:nvSpPr>
        <p:spPr bwMode="auto">
          <a:xfrm>
            <a:off x="7858125" y="4786313"/>
            <a:ext cx="974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І</a:t>
            </a:r>
            <a:r>
              <a:rPr lang="en-US" sz="2400" b="1"/>
              <a:t>V</a:t>
            </a:r>
            <a:r>
              <a:rPr lang="uk-UA" sz="2400" b="1"/>
              <a:t>(+;-)</a:t>
            </a:r>
            <a:endParaRPr lang="ru-RU" sz="2400" b="1"/>
          </a:p>
        </p:txBody>
      </p:sp>
      <p:sp>
        <p:nvSpPr>
          <p:cNvPr id="120" name="Прямоугольник 119"/>
          <p:cNvSpPr>
            <a:spLocks noChangeArrowheads="1"/>
          </p:cNvSpPr>
          <p:nvPr/>
        </p:nvSpPr>
        <p:spPr bwMode="auto">
          <a:xfrm>
            <a:off x="6143625" y="428625"/>
            <a:ext cx="2513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FF0066"/>
                </a:solidFill>
              </a:rPr>
              <a:t>х</a:t>
            </a:r>
            <a:r>
              <a:rPr lang="uk-UA" sz="2400" b="1"/>
              <a:t> – абсциса точки</a:t>
            </a:r>
            <a:endParaRPr lang="ru-RU" sz="2400" b="1"/>
          </a:p>
        </p:txBody>
      </p:sp>
      <p:sp>
        <p:nvSpPr>
          <p:cNvPr id="121" name="Прямоугольник 120"/>
          <p:cNvSpPr>
            <a:spLocks noChangeArrowheads="1"/>
          </p:cNvSpPr>
          <p:nvPr/>
        </p:nvSpPr>
        <p:spPr bwMode="auto">
          <a:xfrm>
            <a:off x="6215063" y="857250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FF0066"/>
                </a:solidFill>
              </a:rPr>
              <a:t> у</a:t>
            </a:r>
            <a:r>
              <a:rPr lang="uk-UA" sz="2400" b="1"/>
              <a:t> – ордината точки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0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66"/>
          <p:cNvGrpSpPr>
            <a:grpSpLocks/>
          </p:cNvGrpSpPr>
          <p:nvPr/>
        </p:nvGrpSpPr>
        <p:grpSpPr bwMode="auto">
          <a:xfrm>
            <a:off x="2374900" y="522288"/>
            <a:ext cx="6769100" cy="6335712"/>
            <a:chOff x="1519" y="119"/>
            <a:chExt cx="4264" cy="3991"/>
          </a:xfrm>
        </p:grpSpPr>
        <p:sp>
          <p:nvSpPr>
            <p:cNvPr id="18454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5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7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8458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8459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8460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8461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8462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8463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8464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8465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8466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8467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8468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8469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8470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8471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8472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8473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8474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8475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8476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8477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8478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8479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8480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1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2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3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4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5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6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8487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8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89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0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1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2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3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4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8495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8496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7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8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99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0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1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2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3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8504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5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6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7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8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09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10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511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8512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Rectangle 254"/>
          <p:cNvSpPr>
            <a:spLocks noGrp="1" noChangeArrowheads="1"/>
          </p:cNvSpPr>
          <p:nvPr>
            <p:ph idx="1"/>
          </p:nvPr>
        </p:nvSpPr>
        <p:spPr>
          <a:xfrm>
            <a:off x="428625" y="2071688"/>
            <a:ext cx="4043363" cy="4525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uk-UA" sz="2800" b="1" dirty="0" smtClean="0"/>
              <a:t>А(1; 2),</a:t>
            </a:r>
            <a:endParaRPr lang="uk-UA" sz="2800" b="1" dirty="0"/>
          </a:p>
          <a:p>
            <a:pPr>
              <a:defRPr/>
            </a:pPr>
            <a:r>
              <a:rPr lang="uk-UA" sz="2800" b="1" dirty="0"/>
              <a:t>В</a:t>
            </a:r>
            <a:r>
              <a:rPr lang="uk-UA" sz="2800" b="1" dirty="0" smtClean="0"/>
              <a:t>(-1; </a:t>
            </a:r>
            <a:r>
              <a:rPr lang="uk-UA" sz="2800" b="1" dirty="0"/>
              <a:t>0),</a:t>
            </a:r>
          </a:p>
          <a:p>
            <a:pPr>
              <a:defRPr/>
            </a:pPr>
            <a:r>
              <a:rPr lang="uk-UA" sz="2800" b="1" dirty="0"/>
              <a:t>С(0; </a:t>
            </a:r>
            <a:r>
              <a:rPr lang="uk-UA" sz="2800" b="1" dirty="0" smtClean="0"/>
              <a:t>4),</a:t>
            </a:r>
            <a:endParaRPr lang="uk-UA" sz="2800" b="1" dirty="0"/>
          </a:p>
          <a:p>
            <a:pPr>
              <a:defRPr/>
            </a:pPr>
            <a:r>
              <a:rPr lang="en-US" sz="2800" b="1" dirty="0" smtClean="0"/>
              <a:t>D(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5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/>
              <a:t>F</a:t>
            </a:r>
            <a:r>
              <a:rPr lang="en-US" sz="2800" b="1" dirty="0" smtClean="0"/>
              <a:t>(-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3),</a:t>
            </a:r>
          </a:p>
          <a:p>
            <a:pPr>
              <a:defRPr/>
            </a:pPr>
            <a:r>
              <a:rPr lang="en-US" sz="2800" b="1" dirty="0"/>
              <a:t>K</a:t>
            </a:r>
            <a:r>
              <a:rPr lang="en-US" sz="2800" b="1" dirty="0" smtClean="0"/>
              <a:t>(-</a:t>
            </a:r>
            <a:r>
              <a:rPr lang="uk-UA" sz="2800" b="1" dirty="0" smtClean="0"/>
              <a:t>1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1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 smtClean="0"/>
              <a:t>L(</a:t>
            </a:r>
            <a:r>
              <a:rPr lang="uk-UA" sz="2800" b="1" dirty="0" smtClean="0"/>
              <a:t>4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0),</a:t>
            </a:r>
          </a:p>
          <a:p>
            <a:pPr>
              <a:defRPr/>
            </a:pPr>
            <a:r>
              <a:rPr lang="en-US" sz="2800" b="1" dirty="0" smtClean="0"/>
              <a:t>M(0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4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>
              <a:defRPr/>
            </a:pPr>
            <a:r>
              <a:rPr lang="en-US" sz="2800" b="1" dirty="0" smtClean="0"/>
              <a:t>P(0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/>
              <a:t>0).</a:t>
            </a:r>
            <a:endParaRPr lang="uk-UA" sz="2800" b="1" dirty="0"/>
          </a:p>
          <a:p>
            <a:pPr>
              <a:defRPr/>
            </a:pP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750" y="500063"/>
            <a:ext cx="50117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28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Побудуйте точки за вказаними</a:t>
            </a:r>
            <a:endParaRPr lang="en-US" sz="2800" b="1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uk-UA" sz="28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координатами:</a:t>
            </a:r>
            <a:endParaRPr lang="uk-UA" sz="28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6215063" y="2500313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А</a:t>
            </a:r>
            <a:endParaRPr lang="ru-RU" sz="2400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5000625" y="30718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В</a:t>
            </a:r>
            <a:endParaRPr lang="ru-RU" sz="2400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5786438" y="1714500"/>
            <a:ext cx="347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С</a:t>
            </a:r>
            <a:endParaRPr lang="ru-RU" sz="2400"/>
          </a:p>
        </p:txBody>
      </p: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6572250" y="5643563"/>
            <a:ext cx="379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4357688" y="2000250"/>
            <a:ext cx="325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endParaRPr lang="ru-RU" sz="2400"/>
          </a:p>
        </p:txBody>
      </p: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 flipH="1">
            <a:off x="4786313" y="3857625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K</a:t>
            </a:r>
            <a:endParaRPr lang="ru-RU" sz="2400"/>
          </a:p>
        </p:txBody>
      </p:sp>
      <p:sp>
        <p:nvSpPr>
          <p:cNvPr id="72" name="Прямоугольник 71"/>
          <p:cNvSpPr>
            <a:spLocks noChangeArrowheads="1"/>
          </p:cNvSpPr>
          <p:nvPr/>
        </p:nvSpPr>
        <p:spPr bwMode="auto">
          <a:xfrm>
            <a:off x="7500938" y="3000375"/>
            <a:ext cx="314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L</a:t>
            </a:r>
            <a:endParaRPr lang="ru-RU" sz="2400"/>
          </a:p>
        </p:txBody>
      </p:sp>
      <p:sp>
        <p:nvSpPr>
          <p:cNvPr id="73" name="Прямоугольник 72"/>
          <p:cNvSpPr>
            <a:spLocks noChangeArrowheads="1"/>
          </p:cNvSpPr>
          <p:nvPr/>
        </p:nvSpPr>
        <p:spPr bwMode="auto">
          <a:xfrm>
            <a:off x="5786438" y="5072063"/>
            <a:ext cx="45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M</a:t>
            </a:r>
            <a:endParaRPr lang="ru-RU" sz="2400"/>
          </a:p>
        </p:txBody>
      </p:sp>
      <p:sp>
        <p:nvSpPr>
          <p:cNvPr id="74" name="Прямоугольник 73"/>
          <p:cNvSpPr>
            <a:spLocks noChangeArrowheads="1"/>
          </p:cNvSpPr>
          <p:nvPr/>
        </p:nvSpPr>
        <p:spPr bwMode="auto">
          <a:xfrm>
            <a:off x="5715000" y="3214688"/>
            <a:ext cx="347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</a:t>
            </a:r>
            <a:endParaRPr lang="ru-RU" sz="2400"/>
          </a:p>
        </p:txBody>
      </p:sp>
      <p:sp>
        <p:nvSpPr>
          <p:cNvPr id="76" name="Oval 237"/>
          <p:cNvSpPr>
            <a:spLocks noChangeArrowheads="1"/>
          </p:cNvSpPr>
          <p:nvPr/>
        </p:nvSpPr>
        <p:spPr bwMode="auto">
          <a:xfrm>
            <a:off x="4714875" y="22860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7" name="Oval 237"/>
          <p:cNvSpPr>
            <a:spLocks noChangeArrowheads="1"/>
          </p:cNvSpPr>
          <p:nvPr/>
        </p:nvSpPr>
        <p:spPr bwMode="auto">
          <a:xfrm>
            <a:off x="5643563" y="1857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0" name="Oval 237"/>
          <p:cNvSpPr>
            <a:spLocks noChangeArrowheads="1"/>
          </p:cNvSpPr>
          <p:nvPr/>
        </p:nvSpPr>
        <p:spPr bwMode="auto">
          <a:xfrm>
            <a:off x="7358063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1" name="Oval 237"/>
          <p:cNvSpPr>
            <a:spLocks noChangeArrowheads="1"/>
          </p:cNvSpPr>
          <p:nvPr/>
        </p:nvSpPr>
        <p:spPr bwMode="auto">
          <a:xfrm>
            <a:off x="6000750" y="271462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2" name="Oval 237"/>
          <p:cNvSpPr>
            <a:spLocks noChangeArrowheads="1"/>
          </p:cNvSpPr>
          <p:nvPr/>
        </p:nvSpPr>
        <p:spPr bwMode="auto">
          <a:xfrm>
            <a:off x="5643563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4" name="Oval 237"/>
          <p:cNvSpPr>
            <a:spLocks noChangeArrowheads="1"/>
          </p:cNvSpPr>
          <p:nvPr/>
        </p:nvSpPr>
        <p:spPr bwMode="auto">
          <a:xfrm>
            <a:off x="5143500" y="4000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5" name="Oval 237"/>
          <p:cNvSpPr>
            <a:spLocks noChangeArrowheads="1"/>
          </p:cNvSpPr>
          <p:nvPr/>
        </p:nvSpPr>
        <p:spPr bwMode="auto">
          <a:xfrm>
            <a:off x="5643563" y="5286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6" name="Oval 237"/>
          <p:cNvSpPr>
            <a:spLocks noChangeArrowheads="1"/>
          </p:cNvSpPr>
          <p:nvPr/>
        </p:nvSpPr>
        <p:spPr bwMode="auto">
          <a:xfrm>
            <a:off x="6429375" y="57150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7" name="Oval 237"/>
          <p:cNvSpPr>
            <a:spLocks noChangeArrowheads="1"/>
          </p:cNvSpPr>
          <p:nvPr/>
        </p:nvSpPr>
        <p:spPr bwMode="auto">
          <a:xfrm>
            <a:off x="5214938" y="35718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2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 animBg="1"/>
      <p:bldP spid="77" grpId="0" animBg="1"/>
      <p:bldP spid="80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/>
          <a:lstStyle/>
          <a:p>
            <a:r>
              <a:rPr lang="uk-UA" smtClean="0"/>
              <a:t>ВІДСТАНЬ МІЖ ДВОМА ТОЧКАМИ</a:t>
            </a:r>
            <a:endParaRPr lang="ru-RU" smtClean="0"/>
          </a:p>
        </p:txBody>
      </p:sp>
      <p:grpSp>
        <p:nvGrpSpPr>
          <p:cNvPr id="19458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19468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71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19472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9473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9474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9475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9476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477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9478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9479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9480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9481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482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9483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9484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9485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9486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9487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9488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19489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19490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19491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19492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9493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19494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5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6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7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8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9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0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9501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2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3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4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5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6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7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08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19509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19510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1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2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3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4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5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6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7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19518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19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0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1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2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3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4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25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19526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19459" name="Oval 237"/>
          <p:cNvSpPr>
            <a:spLocks noChangeArrowheads="1"/>
          </p:cNvSpPr>
          <p:nvPr/>
        </p:nvSpPr>
        <p:spPr bwMode="auto">
          <a:xfrm>
            <a:off x="6429375" y="542925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9460" name="Oval 237"/>
          <p:cNvSpPr>
            <a:spLocks noChangeArrowheads="1"/>
          </p:cNvSpPr>
          <p:nvPr/>
        </p:nvSpPr>
        <p:spPr bwMode="auto">
          <a:xfrm>
            <a:off x="7858125" y="3000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67" name="Прямая соединительная линия 66"/>
          <p:cNvCxnSpPr>
            <a:stCxn id="19460" idx="7"/>
            <a:endCxn id="19459" idx="3"/>
          </p:cNvCxnSpPr>
          <p:nvPr/>
        </p:nvCxnSpPr>
        <p:spPr>
          <a:xfrm rot="16200000" flipH="1" flipV="1">
            <a:off x="5949157" y="3521869"/>
            <a:ext cx="2532062" cy="1530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7286625" y="2357438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6143625" y="564356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357688"/>
            <a:ext cx="5262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357188" y="1285875"/>
            <a:ext cx="4038600" cy="2857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800" dirty="0">
                <a:latin typeface="+mn-lt"/>
                <a:cs typeface="+mn-cs"/>
              </a:rPr>
              <a:t>    Відстань між двома точками дорівнює кореню квадратному із суми квадратів різниць їх відповідних координат.</a:t>
            </a:r>
            <a:endParaRPr lang="ru-RU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Знайдіть відстань між точками:</a:t>
            </a:r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  <p:grpSp>
        <p:nvGrpSpPr>
          <p:cNvPr id="20483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20493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494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20495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496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20497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20498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0499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0501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0502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503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0504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0505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0506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0507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508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0509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0510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0511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0512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0513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0514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0515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0516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0517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0518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0519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0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1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2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3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4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5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0526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7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8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29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0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1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2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3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20534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20535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6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7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8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39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0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1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2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0543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4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5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6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7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8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49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50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0551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785813" y="2071688"/>
            <a:ext cx="2673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sz="2800" b="1"/>
              <a:t>С(-1; 2)  і  В(4;-3)</a:t>
            </a:r>
          </a:p>
        </p:txBody>
      </p:sp>
      <p:sp>
        <p:nvSpPr>
          <p:cNvPr id="65" name="Oval 237"/>
          <p:cNvSpPr>
            <a:spLocks noChangeArrowheads="1"/>
          </p:cNvSpPr>
          <p:nvPr/>
        </p:nvSpPr>
        <p:spPr bwMode="auto">
          <a:xfrm>
            <a:off x="7358063" y="5072063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6" name="Oval 237"/>
          <p:cNvSpPr>
            <a:spLocks noChangeArrowheads="1"/>
          </p:cNvSpPr>
          <p:nvPr/>
        </p:nvSpPr>
        <p:spPr bwMode="auto">
          <a:xfrm>
            <a:off x="5143500" y="2857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4714875" y="2714625"/>
            <a:ext cx="34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С</a:t>
            </a:r>
            <a:endParaRPr lang="ru-RU" sz="2400"/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7572375" y="47863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В</a:t>
            </a:r>
            <a:endParaRPr lang="ru-RU" sz="2400"/>
          </a:p>
        </p:txBody>
      </p:sp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0490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2" name="Прямоугольник 71"/>
          <p:cNvSpPr/>
          <p:nvPr/>
        </p:nvSpPr>
        <p:spPr>
          <a:xfrm>
            <a:off x="285750" y="4786313"/>
            <a:ext cx="6643688" cy="1643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285750" y="4929188"/>
            <a:ext cx="6643688" cy="14287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4" grpId="0"/>
      <p:bldP spid="65" grpId="0" animBg="1"/>
      <p:bldP spid="66" grpId="0" animBg="1"/>
      <p:bldP spid="67" grpId="0"/>
      <p:bldP spid="68" grpId="0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Вершинами трикутника є точки </a:t>
            </a:r>
            <a:br>
              <a:rPr lang="uk-UA" dirty="0" smtClean="0"/>
            </a:br>
            <a:r>
              <a:rPr lang="uk-UA" dirty="0" smtClean="0"/>
              <a:t>А(-1;3), В(5;9), С(6;2). Доведіть, що трикутник-рівнобедрений.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2428875"/>
            <a:ext cx="82153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500438"/>
            <a:ext cx="792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4572000"/>
            <a:ext cx="814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928813" y="6000750"/>
            <a:ext cx="123825" cy="13335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00063" y="5715000"/>
            <a:ext cx="5929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3200" b="1">
                <a:latin typeface="Calibri" pitchFamily="34" charset="0"/>
                <a:cs typeface="Times New Roman" pitchFamily="18" charset="0"/>
              </a:rPr>
              <a:t>ВС=АС,    АВС- рівнобедрений.</a:t>
            </a:r>
            <a:endParaRPr lang="uk-UA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215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Координати середини відрізка</a:t>
            </a:r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  <p:grpSp>
        <p:nvGrpSpPr>
          <p:cNvPr id="22531" name="Group 66"/>
          <p:cNvGrpSpPr>
            <a:grpSpLocks/>
          </p:cNvGrpSpPr>
          <p:nvPr/>
        </p:nvGrpSpPr>
        <p:grpSpPr bwMode="auto">
          <a:xfrm>
            <a:off x="2374900" y="714375"/>
            <a:ext cx="6769100" cy="6335713"/>
            <a:chOff x="1519" y="119"/>
            <a:chExt cx="4264" cy="3991"/>
          </a:xfrm>
        </p:grpSpPr>
        <p:sp>
          <p:nvSpPr>
            <p:cNvPr id="22543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44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22545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46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22547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22548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2549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2550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2551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2552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2553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22554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22555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22556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22557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2558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2559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560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2561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2562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2563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2564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565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2566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2567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2568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2569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0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1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2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3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4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5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2576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7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8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79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0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1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2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3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22584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22585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6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7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8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89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0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1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2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22593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4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5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6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7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8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599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600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22601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7143750" y="250031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2643188" y="5000625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lang="uk-UA" sz="2800" b="1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4" name="Oval 237"/>
          <p:cNvSpPr>
            <a:spLocks noChangeArrowheads="1"/>
          </p:cNvSpPr>
          <p:nvPr/>
        </p:nvSpPr>
        <p:spPr bwMode="auto">
          <a:xfrm>
            <a:off x="6929438" y="2857500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2535" name="Oval 237"/>
          <p:cNvSpPr>
            <a:spLocks noChangeArrowheads="1"/>
          </p:cNvSpPr>
          <p:nvPr/>
        </p:nvSpPr>
        <p:spPr bwMode="auto">
          <a:xfrm>
            <a:off x="4286250" y="5286375"/>
            <a:ext cx="142875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70" name="Прямая соединительная линия 69"/>
          <p:cNvCxnSpPr>
            <a:endCxn id="22534" idx="4"/>
          </p:cNvCxnSpPr>
          <p:nvPr/>
        </p:nvCxnSpPr>
        <p:spPr>
          <a:xfrm flipV="1">
            <a:off x="4286250" y="3001963"/>
            <a:ext cx="2714625" cy="2427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929063"/>
            <a:ext cx="2071687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714875"/>
            <a:ext cx="20716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143125"/>
            <a:ext cx="6000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Якщо А(х₁;у₁) і В(х₂;у₂) –кінці </a:t>
            </a:r>
          </a:p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відрізка АВ, </a:t>
            </a:r>
          </a:p>
          <a:p>
            <a:r>
              <a:rPr lang="uk-UA" sz="2800" b="1">
                <a:latin typeface="Calibri" pitchFamily="34" charset="0"/>
                <a:cs typeface="Times New Roman" pitchFamily="18" charset="0"/>
              </a:rPr>
              <a:t>а С(х;у)-його середина, то </a:t>
            </a:r>
            <a:endParaRPr lang="uk-UA" sz="2800" b="1"/>
          </a:p>
        </p:txBody>
      </p:sp>
      <p:sp>
        <p:nvSpPr>
          <p:cNvPr id="22540" name="Rectangle 4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Calibri" pitchFamily="34" charset="0"/>
                <a:cs typeface="Times New Roman" pitchFamily="18" charset="0"/>
              </a:rPr>
              <a:t>, а </a:t>
            </a:r>
            <a:endParaRPr lang="uk-UA"/>
          </a:p>
        </p:txBody>
      </p:sp>
      <p:sp>
        <p:nvSpPr>
          <p:cNvPr id="22541" name="Rectangle 5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7" name="Rectangle 29"/>
          <p:cNvSpPr txBox="1">
            <a:spLocks noChangeArrowheads="1"/>
          </p:cNvSpPr>
          <p:nvPr/>
        </p:nvSpPr>
        <p:spPr bwMode="auto">
          <a:xfrm>
            <a:off x="0" y="5600700"/>
            <a:ext cx="9144000" cy="1257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uk-UA" sz="2800"/>
              <a:t>Кожна координата середини відрізка дорівнює півсумі відповідних координат його кінців.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642938"/>
            <a:ext cx="8229600" cy="4525962"/>
          </a:xfrm>
        </p:spPr>
        <p:txBody>
          <a:bodyPr/>
          <a:lstStyle/>
          <a:p>
            <a:r>
              <a:rPr lang="uk-UA" smtClean="0"/>
              <a:t>При якому значенні х відстань між точками С(3;-2) і Д(х;-1) дорівнює 5?</a:t>
            </a:r>
            <a:endParaRPr lang="ru-RU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428875"/>
            <a:ext cx="6850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3500438"/>
            <a:ext cx="59102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357688"/>
            <a:ext cx="39830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5286375"/>
            <a:ext cx="24590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28688" y="5857875"/>
            <a:ext cx="314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/>
              <a:t>х-3=4,  </a:t>
            </a:r>
            <a:r>
              <a:rPr lang="uk-UA" sz="4000" b="1">
                <a:solidFill>
                  <a:srgbClr val="FF0000"/>
                </a:solidFill>
              </a:rPr>
              <a:t>х=7</a:t>
            </a:r>
            <a:endParaRPr lang="ru-RU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theme/theme1.xml><?xml version="1.0" encoding="utf-8"?>
<a:theme xmlns:a="http://schemas.openxmlformats.org/drawingml/2006/main" name="Theme6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</Template>
  <TotalTime>0</TotalTime>
  <Words>547</Words>
  <Application>Microsoft Office PowerPoint</Application>
  <PresentationFormat>Экран (4:3)</PresentationFormat>
  <Paragraphs>237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Theme6</vt:lpstr>
      <vt:lpstr>ВІДСТАНЬ МІЖ ДВОМА ТОЧКАМИ. КООРДИНАТИ СЕРЕДИНИ ВІДРІЗКА.</vt:lpstr>
      <vt:lpstr>Слайд 2</vt:lpstr>
      <vt:lpstr>Слайд 3</vt:lpstr>
      <vt:lpstr>Слайд 4</vt:lpstr>
      <vt:lpstr>ВІДСТАНЬ МІЖ ДВОМА ТОЧКАМИ</vt:lpstr>
      <vt:lpstr>Знайдіть відстань між точками:</vt:lpstr>
      <vt:lpstr>Вершинами трикутника є точки  А(-1;3), В(5;9), С(6;2). Доведіть, що трикутник-рівнобедрений.</vt:lpstr>
      <vt:lpstr>Координати середини відрізка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ВІДСТАНЬ МІЖ ДВОМА ТОЧКАМИ. КООРДИНАТИ СЕРЕДИНИ ВІДРІЗКА.</dc:title>
  <dc:creator>Люда</dc:creator>
  <cp:lastModifiedBy>User</cp:lastModifiedBy>
  <cp:revision>14</cp:revision>
  <dcterms:created xsi:type="dcterms:W3CDTF">2012-02-24T12:50:16Z</dcterms:created>
  <dcterms:modified xsi:type="dcterms:W3CDTF">2013-10-09T15:09:01Z</dcterms:modified>
</cp:coreProperties>
</file>