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7" r:id="rId3"/>
    <p:sldId id="259" r:id="rId4"/>
    <p:sldId id="261" r:id="rId5"/>
    <p:sldId id="260" r:id="rId6"/>
    <p:sldId id="262" r:id="rId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C6B893CF-3010-466C-B35E-EA8961A27706}" type="datetimeFigureOut">
              <a:rPr lang="ru-RU" smtClean="0"/>
              <a:t>24.12.2012</a:t>
            </a:fld>
            <a:endParaRPr lang="ru-RU"/>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ru-RU"/>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AA491FE5-F8A3-4145-B24A-B4EE7FFC4D6F}" type="slidenum">
              <a:rPr lang="ru-RU" smtClean="0"/>
              <a:t>‹#›</a:t>
            </a:fld>
            <a:endParaRPr lang="ru-RU"/>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6B893CF-3010-466C-B35E-EA8961A27706}" type="datetimeFigureOut">
              <a:rPr lang="ru-RU" smtClean="0"/>
              <a:t>24.12.2012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6B893CF-3010-466C-B35E-EA8961A27706}" type="datetimeFigureOut">
              <a:rPr lang="ru-RU" smtClean="0"/>
              <a:t>24.12.2012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6B893CF-3010-466C-B35E-EA8961A27706}" type="datetimeFigureOut">
              <a:rPr lang="ru-RU" smtClean="0"/>
              <a:t>24.12.2012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6B893CF-3010-466C-B35E-EA8961A27706}" type="datetimeFigureOut">
              <a:rPr lang="ru-RU" smtClean="0"/>
              <a:t>24.12.2012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C6B893CF-3010-466C-B35E-EA8961A27706}" type="datetimeFigureOut">
              <a:rPr lang="ru-RU" smtClean="0"/>
              <a:t>24.12.2012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A491FE5-F8A3-4145-B24A-B4EE7FFC4D6F}" type="slidenum">
              <a:rPr lang="ru-RU" smtClean="0"/>
              <a:t>‹#›</a:t>
            </a:fld>
            <a:endParaRPr lang="ru-RU"/>
          </a:p>
        </p:txBody>
      </p:sp>
      <p:sp>
        <p:nvSpPr>
          <p:cNvPr id="9" name="Content Placeholder 8"/>
          <p:cNvSpPr>
            <a:spLocks noGrp="1"/>
          </p:cNvSpPr>
          <p:nvPr>
            <p:ph sz="quarter" idx="13"/>
          </p:nvPr>
        </p:nvSpPr>
        <p:spPr>
          <a:xfrm>
            <a:off x="841248" y="2039112"/>
            <a:ext cx="3657600" cy="39502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C6B893CF-3010-466C-B35E-EA8961A27706}" type="datetimeFigureOut">
              <a:rPr lang="ru-RU" smtClean="0"/>
              <a:t>24.12.2012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A491FE5-F8A3-4145-B24A-B4EE7FFC4D6F}" type="slidenum">
              <a:rPr lang="ru-RU" smtClean="0"/>
              <a:t>‹#›</a:t>
            </a:fld>
            <a:endParaRPr lang="ru-RU"/>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6B893CF-3010-466C-B35E-EA8961A27706}" type="datetimeFigureOut">
              <a:rPr lang="ru-RU" smtClean="0"/>
              <a:t>24.12.2012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893CF-3010-466C-B35E-EA8961A27706}" type="datetimeFigureOut">
              <a:rPr lang="ru-RU" smtClean="0"/>
              <a:t>24.12.2012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B893CF-3010-466C-B35E-EA8961A27706}" type="datetimeFigureOut">
              <a:rPr lang="ru-RU" smtClean="0"/>
              <a:t>24.12.2012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B893CF-3010-466C-B35E-EA8961A27706}" type="datetimeFigureOut">
              <a:rPr lang="ru-RU" smtClean="0"/>
              <a:t>24.12.2012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A491FE5-F8A3-4145-B24A-B4EE7FFC4D6F}"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C6B893CF-3010-466C-B35E-EA8961A27706}" type="datetimeFigureOut">
              <a:rPr lang="ru-RU" smtClean="0"/>
              <a:t>24.12.2012</a:t>
            </a:fld>
            <a:endParaRPr lang="ru-RU"/>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ru-RU"/>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AA491FE5-F8A3-4145-B24A-B4EE7FFC4D6F}"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15.png"/><Relationship Id="rId4" Type="http://schemas.openxmlformats.org/officeDocument/2006/relationships/video" Target="../media/media2.mp4"/><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Закон Берну</a:t>
            </a:r>
            <a:r>
              <a:rPr lang="uk-UA" dirty="0" err="1" smtClean="0"/>
              <a:t>ллі</a:t>
            </a:r>
            <a:endParaRPr lang="ru-RU" dirty="0"/>
          </a:p>
        </p:txBody>
      </p:sp>
      <p:sp>
        <p:nvSpPr>
          <p:cNvPr id="3" name="Подзаголовок 2"/>
          <p:cNvSpPr>
            <a:spLocks noGrp="1"/>
          </p:cNvSpPr>
          <p:nvPr>
            <p:ph type="subTitle" idx="1"/>
          </p:nvPr>
        </p:nvSpPr>
        <p:spPr>
          <a:xfrm rot="20521176">
            <a:off x="721222" y="4085905"/>
            <a:ext cx="2088045" cy="1040845"/>
          </a:xfrm>
        </p:spPr>
        <p:txBody>
          <a:bodyPr>
            <a:normAutofit/>
          </a:bodyPr>
          <a:lstStyle/>
          <a:p>
            <a:r>
              <a:rPr lang="uk-UA" dirty="0" smtClean="0"/>
              <a:t>Презентація </a:t>
            </a:r>
          </a:p>
          <a:p>
            <a:r>
              <a:rPr lang="uk-UA" dirty="0" smtClean="0"/>
              <a:t>учня 302 групи </a:t>
            </a:r>
            <a:r>
              <a:rPr lang="uk-UA" dirty="0" err="1" smtClean="0"/>
              <a:t>Дегтяра</a:t>
            </a:r>
            <a:r>
              <a:rPr lang="uk-UA" dirty="0" smtClean="0"/>
              <a:t> Дмитра</a:t>
            </a:r>
            <a:endParaRPr lang="ru-RU" dirty="0"/>
          </a:p>
        </p:txBody>
      </p:sp>
    </p:spTree>
    <p:extLst>
      <p:ext uri="{BB962C8B-B14F-4D97-AF65-F5344CB8AC3E}">
        <p14:creationId xmlns:p14="http://schemas.microsoft.com/office/powerpoint/2010/main" val="146942021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82" y="188640"/>
            <a:ext cx="9001000" cy="923330"/>
          </a:xfrm>
          <a:prstGeom prst="rect">
            <a:avLst/>
          </a:prstGeom>
        </p:spPr>
        <p:txBody>
          <a:bodyPr wrap="square">
            <a:spAutoFit/>
          </a:bodyPr>
          <a:lstStyle/>
          <a:p>
            <a:r>
              <a:rPr lang="vi-VN" dirty="0" smtClean="0"/>
              <a:t>Рівня́ння Берну́ллі — рівняння гідродинаміки, яке визначає зв'язок між швидкістю течії </a:t>
            </a:r>
            <a:r>
              <a:rPr lang="en-US" dirty="0" smtClean="0"/>
              <a:t>v, </a:t>
            </a:r>
            <a:r>
              <a:rPr lang="vi-VN" dirty="0" smtClean="0"/>
              <a:t>тиском </a:t>
            </a:r>
            <a:r>
              <a:rPr lang="en-US" dirty="0" smtClean="0"/>
              <a:t>p </a:t>
            </a:r>
            <a:r>
              <a:rPr lang="vi-VN" dirty="0" smtClean="0"/>
              <a:t>та висотою </a:t>
            </a:r>
            <a:r>
              <a:rPr lang="en-US" dirty="0" smtClean="0"/>
              <a:t>h </a:t>
            </a:r>
            <a:r>
              <a:rPr lang="vi-VN" dirty="0" smtClean="0"/>
              <a:t>певної точки в ідеальній рідині. Встановив його у 1738 році Даніель Бернуллі.</a:t>
            </a:r>
            <a:endParaRPr lang="ru-RU" dirty="0"/>
          </a:p>
        </p:txBody>
      </p:sp>
      <p:sp>
        <p:nvSpPr>
          <p:cNvPr id="4" name="Прямоугольник 3"/>
          <p:cNvSpPr/>
          <p:nvPr/>
        </p:nvSpPr>
        <p:spPr>
          <a:xfrm>
            <a:off x="179512" y="1628800"/>
            <a:ext cx="5893803" cy="2031325"/>
          </a:xfrm>
          <a:prstGeom prst="rect">
            <a:avLst/>
          </a:prstGeom>
        </p:spPr>
        <p:txBody>
          <a:bodyPr wrap="square">
            <a:spAutoFit/>
          </a:bodyPr>
          <a:lstStyle/>
          <a:p>
            <a:r>
              <a:rPr lang="vi-VN" b="1" dirty="0" smtClean="0"/>
              <a:t>Даніель Бернуллі </a:t>
            </a:r>
            <a:r>
              <a:rPr lang="uk-UA" dirty="0" smtClean="0"/>
              <a:t>─</a:t>
            </a:r>
            <a:r>
              <a:rPr lang="ru-RU" dirty="0" err="1"/>
              <a:t>а</a:t>
            </a:r>
            <a:r>
              <a:rPr lang="ru-RU" dirty="0" err="1" smtClean="0"/>
              <a:t>кадемік</a:t>
            </a:r>
            <a:r>
              <a:rPr lang="ru-RU" dirty="0" smtClean="0"/>
              <a:t> (1725—1733) і </a:t>
            </a:r>
            <a:r>
              <a:rPr lang="ru-RU" dirty="0" err="1" smtClean="0"/>
              <a:t>іноземний</a:t>
            </a:r>
            <a:r>
              <a:rPr lang="ru-RU" dirty="0" smtClean="0"/>
              <a:t> </a:t>
            </a:r>
            <a:r>
              <a:rPr lang="ru-RU" dirty="0" err="1" smtClean="0"/>
              <a:t>почесний</a:t>
            </a:r>
            <a:r>
              <a:rPr lang="ru-RU" dirty="0" smtClean="0"/>
              <a:t> член (1733) </a:t>
            </a:r>
            <a:r>
              <a:rPr lang="ru-RU" dirty="0" err="1" smtClean="0"/>
              <a:t>Петербурзької</a:t>
            </a:r>
            <a:r>
              <a:rPr lang="ru-RU" dirty="0" smtClean="0"/>
              <a:t> АН, член </a:t>
            </a:r>
            <a:r>
              <a:rPr lang="ru-RU" dirty="0" err="1" smtClean="0"/>
              <a:t>Болонської</a:t>
            </a:r>
            <a:r>
              <a:rPr lang="ru-RU" dirty="0" smtClean="0"/>
              <a:t> АН (1724), </a:t>
            </a:r>
            <a:r>
              <a:rPr lang="ru-RU" dirty="0" err="1" smtClean="0"/>
              <a:t>Берлінської</a:t>
            </a:r>
            <a:r>
              <a:rPr lang="ru-RU" dirty="0" smtClean="0"/>
              <a:t> АН (1747), </a:t>
            </a:r>
            <a:r>
              <a:rPr lang="ru-RU" dirty="0" err="1" smtClean="0"/>
              <a:t>Паризької</a:t>
            </a:r>
            <a:r>
              <a:rPr lang="ru-RU" dirty="0" smtClean="0"/>
              <a:t> АН (1748), </a:t>
            </a:r>
            <a:r>
              <a:rPr lang="ru-RU" dirty="0" err="1" smtClean="0"/>
              <a:t>Лондонського</a:t>
            </a:r>
            <a:r>
              <a:rPr lang="ru-RU" dirty="0" smtClean="0"/>
              <a:t> </a:t>
            </a:r>
            <a:r>
              <a:rPr lang="ru-RU" dirty="0" err="1" smtClean="0"/>
              <a:t>королівського</a:t>
            </a:r>
            <a:r>
              <a:rPr lang="ru-RU" dirty="0" smtClean="0"/>
              <a:t> </a:t>
            </a:r>
            <a:r>
              <a:rPr lang="ru-RU" dirty="0" err="1" smtClean="0"/>
              <a:t>товариства</a:t>
            </a:r>
            <a:r>
              <a:rPr lang="ru-RU" dirty="0" smtClean="0"/>
              <a:t> (1750). </a:t>
            </a:r>
            <a:r>
              <a:rPr lang="ru-RU" dirty="0" err="1" smtClean="0"/>
              <a:t>Даніеля</a:t>
            </a:r>
            <a:r>
              <a:rPr lang="ru-RU" dirty="0" smtClean="0"/>
              <a:t> </a:t>
            </a:r>
            <a:r>
              <a:rPr lang="ru-RU" dirty="0" err="1" smtClean="0"/>
              <a:t>Бернуллі</a:t>
            </a:r>
            <a:r>
              <a:rPr lang="ru-RU" dirty="0" smtClean="0"/>
              <a:t> разом з Даламбером, </a:t>
            </a:r>
            <a:r>
              <a:rPr lang="ru-RU" dirty="0" err="1" smtClean="0"/>
              <a:t>Ейлером</a:t>
            </a:r>
            <a:r>
              <a:rPr lang="ru-RU" dirty="0" smtClean="0"/>
              <a:t> і Лагранжем </a:t>
            </a:r>
            <a:r>
              <a:rPr lang="ru-RU" dirty="0" err="1" smtClean="0"/>
              <a:t>можна</a:t>
            </a:r>
            <a:r>
              <a:rPr lang="ru-RU" dirty="0" smtClean="0"/>
              <a:t> </a:t>
            </a:r>
            <a:r>
              <a:rPr lang="ru-RU" dirty="0" err="1" smtClean="0"/>
              <a:t>вважати</a:t>
            </a:r>
            <a:r>
              <a:rPr lang="ru-RU" dirty="0" smtClean="0"/>
              <a:t> </a:t>
            </a:r>
            <a:r>
              <a:rPr lang="ru-RU" dirty="0" err="1" smtClean="0"/>
              <a:t>засновником</a:t>
            </a:r>
            <a:r>
              <a:rPr lang="ru-RU" dirty="0" smtClean="0"/>
              <a:t> </a:t>
            </a:r>
            <a:r>
              <a:rPr lang="ru-RU" dirty="0" err="1" smtClean="0"/>
              <a:t>математичної</a:t>
            </a:r>
            <a:r>
              <a:rPr lang="ru-RU" dirty="0" smtClean="0"/>
              <a:t> </a:t>
            </a:r>
            <a:r>
              <a:rPr lang="ru-RU" dirty="0" err="1" smtClean="0"/>
              <a:t>фізики</a:t>
            </a:r>
            <a:r>
              <a:rPr lang="ru-RU" dirty="0" smtClean="0"/>
              <a:t>.</a:t>
            </a:r>
            <a:endParaRPr lang="ru-RU" dirty="0"/>
          </a:p>
        </p:txBody>
      </p:sp>
      <p:grpSp>
        <p:nvGrpSpPr>
          <p:cNvPr id="6" name="Группа 5"/>
          <p:cNvGrpSpPr/>
          <p:nvPr/>
        </p:nvGrpSpPr>
        <p:grpSpPr>
          <a:xfrm>
            <a:off x="6300192" y="908720"/>
            <a:ext cx="2552700" cy="3482557"/>
            <a:chOff x="6300192" y="908720"/>
            <a:chExt cx="2552700" cy="3482557"/>
          </a:xfrm>
        </p:grpSpPr>
        <p:pic>
          <p:nvPicPr>
            <p:cNvPr id="1026" name="Picture 2" descr="http://upload.wikimedia.org/wikipedia/commons/d/de/Danielbernoul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908720"/>
              <a:ext cx="2552700" cy="310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00192" y="4021945"/>
              <a:ext cx="255270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vi-VN" dirty="0" smtClean="0"/>
                <a:t>Даніель Бернуллі</a:t>
              </a:r>
              <a:endParaRPr lang="ru-RU" dirty="0"/>
            </a:p>
          </p:txBody>
        </p:sp>
      </p:grpSp>
      <p:sp>
        <p:nvSpPr>
          <p:cNvPr id="8" name="Прямоугольник 7"/>
          <p:cNvSpPr/>
          <p:nvPr/>
        </p:nvSpPr>
        <p:spPr>
          <a:xfrm>
            <a:off x="179512" y="4509120"/>
            <a:ext cx="8822470" cy="1200329"/>
          </a:xfrm>
          <a:prstGeom prst="rect">
            <a:avLst/>
          </a:prstGeom>
        </p:spPr>
        <p:txBody>
          <a:bodyPr wrap="square">
            <a:spAutoFit/>
          </a:bodyPr>
          <a:lstStyle/>
          <a:p>
            <a:r>
              <a:rPr lang="ru-RU" dirty="0" err="1" smtClean="0"/>
              <a:t>Рівняння</a:t>
            </a:r>
            <a:r>
              <a:rPr lang="ru-RU" dirty="0" smtClean="0"/>
              <a:t> </a:t>
            </a:r>
            <a:r>
              <a:rPr lang="ru-RU" dirty="0" err="1" smtClean="0"/>
              <a:t>Бернуллі</a:t>
            </a:r>
            <a:r>
              <a:rPr lang="ru-RU" dirty="0" smtClean="0"/>
              <a:t> є </a:t>
            </a:r>
            <a:r>
              <a:rPr lang="ru-RU" dirty="0" err="1" smtClean="0"/>
              <a:t>наслідком</a:t>
            </a:r>
            <a:r>
              <a:rPr lang="ru-RU" dirty="0" smtClean="0"/>
              <a:t> закону </a:t>
            </a:r>
            <a:r>
              <a:rPr lang="ru-RU" dirty="0" err="1" smtClean="0"/>
              <a:t>збереження</a:t>
            </a:r>
            <a:r>
              <a:rPr lang="ru-RU" dirty="0" smtClean="0"/>
              <a:t> </a:t>
            </a:r>
            <a:r>
              <a:rPr lang="ru-RU" dirty="0" err="1" smtClean="0"/>
              <a:t>енергії</a:t>
            </a:r>
            <a:r>
              <a:rPr lang="ru-RU" dirty="0" smtClean="0"/>
              <a:t>. </a:t>
            </a:r>
            <a:r>
              <a:rPr lang="ru-RU" dirty="0" err="1" smtClean="0"/>
              <a:t>Якщо</a:t>
            </a:r>
            <a:r>
              <a:rPr lang="ru-RU" dirty="0" smtClean="0"/>
              <a:t> </a:t>
            </a:r>
            <a:r>
              <a:rPr lang="ru-RU" dirty="0" err="1" smtClean="0"/>
              <a:t>рідина</a:t>
            </a:r>
            <a:r>
              <a:rPr lang="ru-RU" dirty="0" smtClean="0"/>
              <a:t> не </a:t>
            </a:r>
            <a:r>
              <a:rPr lang="ru-RU" dirty="0" err="1" smtClean="0"/>
              <a:t>ідеальна</a:t>
            </a:r>
            <a:r>
              <a:rPr lang="ru-RU" dirty="0" smtClean="0"/>
              <a:t>, то </a:t>
            </a:r>
            <a:r>
              <a:rPr lang="ru-RU" dirty="0" err="1" smtClean="0"/>
              <a:t>її</a:t>
            </a:r>
            <a:r>
              <a:rPr lang="ru-RU" dirty="0" smtClean="0"/>
              <a:t> </a:t>
            </a:r>
            <a:r>
              <a:rPr lang="ru-RU" dirty="0" err="1" smtClean="0"/>
              <a:t>механічна</a:t>
            </a:r>
            <a:r>
              <a:rPr lang="ru-RU" dirty="0" smtClean="0"/>
              <a:t> </a:t>
            </a:r>
            <a:r>
              <a:rPr lang="ru-RU" dirty="0" err="1" smtClean="0"/>
              <a:t>енергія</a:t>
            </a:r>
            <a:r>
              <a:rPr lang="ru-RU" dirty="0" smtClean="0"/>
              <a:t> </a:t>
            </a:r>
            <a:r>
              <a:rPr lang="ru-RU" dirty="0" err="1" smtClean="0"/>
              <a:t>розсіюється</a:t>
            </a:r>
            <a:r>
              <a:rPr lang="ru-RU" dirty="0" smtClean="0"/>
              <a:t> і </a:t>
            </a:r>
            <a:r>
              <a:rPr lang="ru-RU" dirty="0" err="1" smtClean="0"/>
              <a:t>тиск</a:t>
            </a:r>
            <a:r>
              <a:rPr lang="ru-RU" dirty="0" smtClean="0"/>
              <a:t> </a:t>
            </a:r>
            <a:r>
              <a:rPr lang="ru-RU" dirty="0" err="1" smtClean="0"/>
              <a:t>вздовж</a:t>
            </a:r>
            <a:r>
              <a:rPr lang="ru-RU" dirty="0" smtClean="0"/>
              <a:t> трубопроводу, </a:t>
            </a:r>
            <a:r>
              <a:rPr lang="ru-RU" dirty="0" err="1" smtClean="0"/>
              <a:t>яким</a:t>
            </a:r>
            <a:r>
              <a:rPr lang="ru-RU" dirty="0" smtClean="0"/>
              <a:t> </a:t>
            </a:r>
            <a:r>
              <a:rPr lang="ru-RU" dirty="0" err="1" smtClean="0"/>
              <a:t>тече</a:t>
            </a:r>
            <a:r>
              <a:rPr lang="ru-RU" dirty="0" smtClean="0"/>
              <a:t> </a:t>
            </a:r>
            <a:r>
              <a:rPr lang="ru-RU" dirty="0" err="1" smtClean="0"/>
              <a:t>така</a:t>
            </a:r>
            <a:r>
              <a:rPr lang="ru-RU" dirty="0" smtClean="0"/>
              <a:t> </a:t>
            </a:r>
            <a:r>
              <a:rPr lang="ru-RU" dirty="0" err="1" smtClean="0"/>
              <a:t>рідина</a:t>
            </a:r>
            <a:r>
              <a:rPr lang="ru-RU" dirty="0" smtClean="0"/>
              <a:t>, </a:t>
            </a:r>
            <a:r>
              <a:rPr lang="ru-RU" dirty="0" err="1" smtClean="0"/>
              <a:t>спадає</a:t>
            </a:r>
            <a:r>
              <a:rPr lang="ru-RU" dirty="0" smtClean="0"/>
              <a:t>. Для </a:t>
            </a:r>
            <a:r>
              <a:rPr lang="ru-RU" dirty="0" err="1" smtClean="0"/>
              <a:t>реальної</a:t>
            </a:r>
            <a:r>
              <a:rPr lang="ru-RU" dirty="0" smtClean="0"/>
              <a:t> </a:t>
            </a:r>
            <a:r>
              <a:rPr lang="ru-RU" dirty="0" err="1" smtClean="0"/>
              <a:t>в'язкої</a:t>
            </a:r>
            <a:r>
              <a:rPr lang="ru-RU" dirty="0" smtClean="0"/>
              <a:t> </a:t>
            </a:r>
            <a:r>
              <a:rPr lang="ru-RU" dirty="0" err="1" smtClean="0"/>
              <a:t>рідини</a:t>
            </a:r>
            <a:r>
              <a:rPr lang="ru-RU" dirty="0" smtClean="0"/>
              <a:t> в </a:t>
            </a:r>
            <a:r>
              <a:rPr lang="ru-RU" dirty="0" err="1" smtClean="0"/>
              <a:t>правій</a:t>
            </a:r>
            <a:r>
              <a:rPr lang="ru-RU" dirty="0" smtClean="0"/>
              <a:t> </a:t>
            </a:r>
            <a:r>
              <a:rPr lang="ru-RU" dirty="0" err="1" smtClean="0"/>
              <a:t>частині</a:t>
            </a:r>
            <a:r>
              <a:rPr lang="ru-RU" dirty="0" smtClean="0"/>
              <a:t> </a:t>
            </a:r>
            <a:r>
              <a:rPr lang="ru-RU" dirty="0" err="1" smtClean="0"/>
              <a:t>рівнянь</a:t>
            </a:r>
            <a:r>
              <a:rPr lang="ru-RU" dirty="0" smtClean="0"/>
              <a:t>, </a:t>
            </a:r>
            <a:r>
              <a:rPr lang="ru-RU" dirty="0" err="1" smtClean="0"/>
              <a:t>слід</a:t>
            </a:r>
            <a:r>
              <a:rPr lang="ru-RU" dirty="0" smtClean="0"/>
              <a:t> </a:t>
            </a:r>
            <a:r>
              <a:rPr lang="ru-RU" dirty="0" err="1" smtClean="0"/>
              <a:t>додати</a:t>
            </a:r>
            <a:r>
              <a:rPr lang="ru-RU" dirty="0" smtClean="0"/>
              <a:t> величину </a:t>
            </a:r>
            <a:r>
              <a:rPr lang="ru-RU" dirty="0" err="1" smtClean="0"/>
              <a:t>втрат</a:t>
            </a:r>
            <a:r>
              <a:rPr lang="ru-RU" dirty="0" smtClean="0"/>
              <a:t> </a:t>
            </a:r>
            <a:r>
              <a:rPr lang="ru-RU" dirty="0" err="1" smtClean="0"/>
              <a:t>тиску</a:t>
            </a:r>
            <a:r>
              <a:rPr lang="ru-RU" dirty="0" smtClean="0"/>
              <a:t> </a:t>
            </a:r>
            <a:r>
              <a:rPr lang="el-GR" dirty="0" smtClean="0"/>
              <a:t>Δ</a:t>
            </a:r>
            <a:r>
              <a:rPr lang="ru-RU" dirty="0" err="1" smtClean="0"/>
              <a:t>рвт</a:t>
            </a:r>
            <a:r>
              <a:rPr lang="ru-RU" dirty="0" smtClean="0"/>
              <a:t> на </a:t>
            </a:r>
            <a:r>
              <a:rPr lang="ru-RU" dirty="0" err="1" smtClean="0"/>
              <a:t>гідравлічний</a:t>
            </a:r>
            <a:r>
              <a:rPr lang="ru-RU" dirty="0" smtClean="0"/>
              <a:t> </a:t>
            </a:r>
            <a:r>
              <a:rPr lang="ru-RU" dirty="0" err="1" smtClean="0"/>
              <a:t>опір</a:t>
            </a:r>
            <a:r>
              <a:rPr lang="ru-RU" dirty="0" smtClean="0"/>
              <a:t> </a:t>
            </a:r>
            <a:r>
              <a:rPr lang="ru-RU" dirty="0" err="1" smtClean="0"/>
              <a:t>рухові</a:t>
            </a:r>
            <a:r>
              <a:rPr lang="ru-RU" dirty="0" smtClean="0"/>
              <a:t>.</a:t>
            </a:r>
            <a:endParaRPr lang="ru-RU" dirty="0"/>
          </a:p>
        </p:txBody>
      </p:sp>
    </p:spTree>
    <p:extLst>
      <p:ext uri="{BB962C8B-B14F-4D97-AF65-F5344CB8AC3E}">
        <p14:creationId xmlns:p14="http://schemas.microsoft.com/office/powerpoint/2010/main" val="280177019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75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2250"/>
                            </p:stCondLst>
                            <p:childTnLst>
                              <p:par>
                                <p:cTn id="13" presetID="14" presetClass="entr" presetSubtype="1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3750"/>
                            </p:stCondLst>
                            <p:childTnLst>
                              <p:par>
                                <p:cTn id="17" presetID="45" presetClass="entr" presetSubtype="0"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anim calcmode="lin" valueType="num">
                                      <p:cBhvr>
                                        <p:cTn id="20" dur="250" fill="hold"/>
                                        <p:tgtEl>
                                          <p:spTgt spid="8"/>
                                        </p:tgtEl>
                                        <p:attrNameLst>
                                          <p:attrName>ppt_w</p:attrName>
                                        </p:attrNameLst>
                                      </p:cBhvr>
                                      <p:tavLst>
                                        <p:tav tm="0" fmla="#ppt_w*sin(2.5*pi*$)">
                                          <p:val>
                                            <p:fltVal val="0"/>
                                          </p:val>
                                        </p:tav>
                                        <p:tav tm="100000">
                                          <p:val>
                                            <p:fltVal val="1"/>
                                          </p:val>
                                        </p:tav>
                                      </p:tavLst>
                                    </p:anim>
                                    <p:anim calcmode="lin" valueType="num">
                                      <p:cBhvr>
                                        <p:cTn id="21" dur="25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frac{v^{2}}{2g}+\frac{p}{\rho g}=\text{con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36620"/>
            <a:ext cx="1685925"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rho g+p+\frac{\rho v^{2}}{2}=\text{con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785482"/>
            <a:ext cx="1819275" cy="4095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rac{\rho v^{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875154"/>
            <a:ext cx="276225" cy="40957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7786" y="1178158"/>
            <a:ext cx="8968710" cy="2031325"/>
          </a:xfrm>
          <a:prstGeom prst="rect">
            <a:avLst/>
          </a:prstGeom>
        </p:spPr>
        <p:txBody>
          <a:bodyPr wrap="square">
            <a:spAutoFit/>
          </a:bodyPr>
          <a:lstStyle/>
          <a:p>
            <a:r>
              <a:rPr lang="ru-RU" dirty="0" smtClean="0"/>
              <a:t>Для </a:t>
            </a:r>
            <a:r>
              <a:rPr lang="ru-RU" dirty="0" err="1" smtClean="0"/>
              <a:t>ламінарної</a:t>
            </a:r>
            <a:r>
              <a:rPr lang="ru-RU" dirty="0" smtClean="0"/>
              <a:t> </a:t>
            </a:r>
            <a:r>
              <a:rPr lang="ru-RU" dirty="0" err="1" smtClean="0"/>
              <a:t>течії</a:t>
            </a:r>
            <a:r>
              <a:rPr lang="ru-RU" dirty="0" smtClean="0"/>
              <a:t> </a:t>
            </a:r>
            <a:r>
              <a:rPr lang="ru-RU" dirty="0" err="1" smtClean="0"/>
              <a:t>ідеальної</a:t>
            </a:r>
            <a:r>
              <a:rPr lang="ru-RU" dirty="0" smtClean="0"/>
              <a:t> </a:t>
            </a:r>
            <a:r>
              <a:rPr lang="ru-RU" dirty="0" err="1" smtClean="0"/>
              <a:t>нестисливої</a:t>
            </a:r>
            <a:r>
              <a:rPr lang="ru-RU" dirty="0" smtClean="0"/>
              <a:t> </a:t>
            </a:r>
            <a:r>
              <a:rPr lang="ru-RU" dirty="0" err="1" smtClean="0"/>
              <a:t>рідини</a:t>
            </a:r>
            <a:r>
              <a:rPr lang="ru-RU" dirty="0" smtClean="0"/>
              <a:t> </a:t>
            </a:r>
            <a:r>
              <a:rPr lang="ru-RU" dirty="0" err="1" smtClean="0"/>
              <a:t>рівняння</a:t>
            </a:r>
            <a:r>
              <a:rPr lang="ru-RU" dirty="0" smtClean="0"/>
              <a:t> </a:t>
            </a:r>
            <a:r>
              <a:rPr lang="ru-RU" dirty="0" err="1" smtClean="0"/>
              <a:t>Бернуллі</a:t>
            </a:r>
            <a:r>
              <a:rPr lang="ru-RU" dirty="0" smtClean="0"/>
              <a:t> </a:t>
            </a:r>
            <a:r>
              <a:rPr lang="ru-RU" dirty="0" err="1" smtClean="0"/>
              <a:t>має</a:t>
            </a:r>
            <a:r>
              <a:rPr lang="ru-RU" dirty="0" smtClean="0"/>
              <a:t> </a:t>
            </a:r>
            <a:r>
              <a:rPr lang="ru-RU" dirty="0" err="1" smtClean="0"/>
              <a:t>вигляд</a:t>
            </a:r>
            <a:r>
              <a:rPr lang="ru-RU" dirty="0" smtClean="0"/>
              <a:t>:</a:t>
            </a:r>
          </a:p>
          <a:p>
            <a:endParaRPr lang="ru-RU" dirty="0" smtClean="0"/>
          </a:p>
          <a:p>
            <a:r>
              <a:rPr lang="ru-RU" dirty="0" smtClean="0"/>
              <a:t>				</a:t>
            </a:r>
            <a:r>
              <a:rPr lang="ru-RU" dirty="0" err="1" smtClean="0"/>
              <a:t>або</a:t>
            </a:r>
            <a:endParaRPr lang="ru-RU" dirty="0" smtClean="0"/>
          </a:p>
          <a:p>
            <a:endParaRPr lang="ru-RU" dirty="0" smtClean="0"/>
          </a:p>
          <a:p>
            <a:pPr algn="ctr"/>
            <a:r>
              <a:rPr lang="ru-RU" dirty="0"/>
              <a:t>	</a:t>
            </a:r>
            <a:r>
              <a:rPr lang="el-GR" dirty="0" smtClean="0"/>
              <a:t>ρ — </a:t>
            </a:r>
            <a:r>
              <a:rPr lang="ru-RU" dirty="0" err="1" smtClean="0"/>
              <a:t>густина</a:t>
            </a:r>
            <a:r>
              <a:rPr lang="ru-RU" dirty="0" smtClean="0"/>
              <a:t> </a:t>
            </a:r>
            <a:r>
              <a:rPr lang="ru-RU" dirty="0" err="1" smtClean="0"/>
              <a:t>рідини</a:t>
            </a:r>
            <a:r>
              <a:rPr lang="ru-RU" dirty="0" smtClean="0"/>
              <a:t>; </a:t>
            </a:r>
            <a:r>
              <a:rPr lang="en-US" dirty="0" smtClean="0"/>
              <a:t>g — </a:t>
            </a:r>
            <a:r>
              <a:rPr lang="ru-RU" dirty="0" err="1" smtClean="0"/>
              <a:t>прискорення</a:t>
            </a:r>
            <a:r>
              <a:rPr lang="ru-RU" dirty="0" smtClean="0"/>
              <a:t> </a:t>
            </a:r>
            <a:r>
              <a:rPr lang="ru-RU" dirty="0" err="1" smtClean="0"/>
              <a:t>вільного</a:t>
            </a:r>
            <a:r>
              <a:rPr lang="ru-RU" dirty="0" smtClean="0"/>
              <a:t> </a:t>
            </a:r>
            <a:r>
              <a:rPr lang="ru-RU" dirty="0" err="1" smtClean="0"/>
              <a:t>падіння</a:t>
            </a:r>
            <a:r>
              <a:rPr lang="ru-RU" dirty="0" smtClean="0"/>
              <a:t>.</a:t>
            </a:r>
          </a:p>
          <a:p>
            <a:endParaRPr lang="ru-RU" dirty="0" smtClean="0"/>
          </a:p>
          <a:p>
            <a:endParaRPr lang="ru-RU" dirty="0"/>
          </a:p>
        </p:txBody>
      </p:sp>
      <p:sp>
        <p:nvSpPr>
          <p:cNvPr id="4" name="Прямоугольник 3"/>
          <p:cNvSpPr/>
          <p:nvPr/>
        </p:nvSpPr>
        <p:spPr>
          <a:xfrm>
            <a:off x="67786" y="3551989"/>
            <a:ext cx="8968710" cy="646331"/>
          </a:xfrm>
          <a:prstGeom prst="rect">
            <a:avLst/>
          </a:prstGeom>
        </p:spPr>
        <p:txBody>
          <a:bodyPr wrap="square">
            <a:spAutoFit/>
          </a:bodyPr>
          <a:lstStyle/>
          <a:p>
            <a:r>
              <a:rPr lang="ru-RU" dirty="0" smtClean="0"/>
              <a:t>В </a:t>
            </a:r>
            <a:r>
              <a:rPr lang="ru-RU" dirty="0" err="1" smtClean="0"/>
              <a:t>останньому</a:t>
            </a:r>
            <a:r>
              <a:rPr lang="ru-RU" dirty="0" smtClean="0"/>
              <a:t> </a:t>
            </a:r>
            <a:r>
              <a:rPr lang="ru-RU" dirty="0" err="1" smtClean="0"/>
              <a:t>рівнянні</a:t>
            </a:r>
            <a:r>
              <a:rPr lang="ru-RU" dirty="0" smtClean="0"/>
              <a:t> </a:t>
            </a:r>
            <a:r>
              <a:rPr lang="ru-RU" dirty="0" err="1" smtClean="0"/>
              <a:t>всі</a:t>
            </a:r>
            <a:r>
              <a:rPr lang="ru-RU" dirty="0" smtClean="0"/>
              <a:t> члени </a:t>
            </a:r>
            <a:r>
              <a:rPr lang="ru-RU" dirty="0" err="1" smtClean="0"/>
              <a:t>мають</a:t>
            </a:r>
            <a:r>
              <a:rPr lang="ru-RU" dirty="0" smtClean="0"/>
              <a:t> </a:t>
            </a:r>
            <a:r>
              <a:rPr lang="ru-RU" dirty="0" err="1" smtClean="0"/>
              <a:t>розмірність</a:t>
            </a:r>
            <a:r>
              <a:rPr lang="ru-RU" dirty="0" smtClean="0"/>
              <a:t> </a:t>
            </a:r>
            <a:r>
              <a:rPr lang="ru-RU" dirty="0" err="1" smtClean="0"/>
              <a:t>тиску</a:t>
            </a:r>
            <a:r>
              <a:rPr lang="ru-RU" dirty="0" smtClean="0"/>
              <a:t>, </a:t>
            </a:r>
            <a:r>
              <a:rPr lang="en-US" dirty="0" smtClean="0"/>
              <a:t>p — </a:t>
            </a:r>
            <a:r>
              <a:rPr lang="ru-RU" dirty="0" err="1" smtClean="0"/>
              <a:t>статичний</a:t>
            </a:r>
            <a:r>
              <a:rPr lang="ru-RU" dirty="0" smtClean="0"/>
              <a:t> </a:t>
            </a:r>
            <a:r>
              <a:rPr lang="ru-RU" dirty="0" err="1" smtClean="0"/>
              <a:t>тиск</a:t>
            </a:r>
            <a:r>
              <a:rPr lang="ru-RU" dirty="0" smtClean="0"/>
              <a:t>;  	— </a:t>
            </a:r>
            <a:r>
              <a:rPr lang="ru-RU" dirty="0" err="1" smtClean="0"/>
              <a:t>динамічний</a:t>
            </a:r>
            <a:r>
              <a:rPr lang="ru-RU" dirty="0" smtClean="0"/>
              <a:t> </a:t>
            </a:r>
            <a:r>
              <a:rPr lang="ru-RU" dirty="0" err="1" smtClean="0"/>
              <a:t>тиск</a:t>
            </a:r>
            <a:r>
              <a:rPr lang="ru-RU" dirty="0" smtClean="0"/>
              <a:t>; </a:t>
            </a:r>
            <a:r>
              <a:rPr lang="en-US" dirty="0" smtClean="0"/>
              <a:t>h</a:t>
            </a:r>
            <a:r>
              <a:rPr lang="el-GR" dirty="0" smtClean="0"/>
              <a:t>ρ</a:t>
            </a:r>
            <a:r>
              <a:rPr lang="en-US" dirty="0" smtClean="0"/>
              <a:t>g — </a:t>
            </a:r>
            <a:r>
              <a:rPr lang="ru-RU" dirty="0" err="1" smtClean="0"/>
              <a:t>ваговий</a:t>
            </a:r>
            <a:r>
              <a:rPr lang="ru-RU" dirty="0" smtClean="0"/>
              <a:t> </a:t>
            </a:r>
            <a:r>
              <a:rPr lang="ru-RU" dirty="0" err="1" smtClean="0"/>
              <a:t>тиск</a:t>
            </a:r>
            <a:r>
              <a:rPr lang="ru-RU" dirty="0" smtClean="0"/>
              <a:t>.</a:t>
            </a:r>
            <a:endParaRPr lang="ru-RU" dirty="0"/>
          </a:p>
        </p:txBody>
      </p:sp>
      <p:sp>
        <p:nvSpPr>
          <p:cNvPr id="5" name="TextBox 4"/>
          <p:cNvSpPr txBox="1"/>
          <p:nvPr/>
        </p:nvSpPr>
        <p:spPr>
          <a:xfrm>
            <a:off x="67786" y="225569"/>
            <a:ext cx="8968710" cy="523220"/>
          </a:xfrm>
          <a:prstGeom prst="rect">
            <a:avLst/>
          </a:prstGeom>
          <a:noFill/>
        </p:spPr>
        <p:txBody>
          <a:bodyPr wrap="square" rtlCol="0">
            <a:spAutoFit/>
          </a:bodyPr>
          <a:lstStyle/>
          <a:p>
            <a:pPr algn="ctr"/>
            <a:r>
              <a:rPr lang="ru-RU" sz="2800" i="1" dirty="0" err="1"/>
              <a:t>Р</a:t>
            </a:r>
            <a:r>
              <a:rPr lang="ru-RU" sz="2800" i="1" dirty="0" err="1" smtClean="0"/>
              <a:t>івняння</a:t>
            </a:r>
            <a:endParaRPr lang="ru-RU" sz="2800" i="1" dirty="0"/>
          </a:p>
        </p:txBody>
      </p:sp>
    </p:spTree>
    <p:extLst>
      <p:ext uri="{BB962C8B-B14F-4D97-AF65-F5344CB8AC3E}">
        <p14:creationId xmlns:p14="http://schemas.microsoft.com/office/powerpoint/2010/main" val="289631203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88640"/>
            <a:ext cx="8856984" cy="369332"/>
          </a:xfrm>
          <a:prstGeom prst="rect">
            <a:avLst/>
          </a:prstGeom>
          <a:noFill/>
        </p:spPr>
        <p:txBody>
          <a:bodyPr wrap="square" rtlCol="0">
            <a:spAutoFit/>
          </a:bodyPr>
          <a:lstStyle/>
          <a:p>
            <a:pPr algn="ctr"/>
            <a:r>
              <a:rPr lang="uk-UA" b="1" i="1" dirty="0" smtClean="0"/>
              <a:t>Використання</a:t>
            </a:r>
            <a:endParaRPr lang="ru-RU" b="1" i="1" dirty="0"/>
          </a:p>
        </p:txBody>
      </p:sp>
      <p:sp>
        <p:nvSpPr>
          <p:cNvPr id="3" name="Прямоугольник 2"/>
          <p:cNvSpPr/>
          <p:nvPr/>
        </p:nvSpPr>
        <p:spPr>
          <a:xfrm>
            <a:off x="107504" y="557972"/>
            <a:ext cx="8928992" cy="6001643"/>
          </a:xfrm>
          <a:prstGeom prst="rect">
            <a:avLst/>
          </a:prstGeom>
        </p:spPr>
        <p:txBody>
          <a:bodyPr wrap="square">
            <a:spAutoFit/>
          </a:bodyPr>
          <a:lstStyle/>
          <a:p>
            <a:r>
              <a:rPr lang="vi-VN" sz="1200" b="1" i="1" dirty="0" smtClean="0"/>
              <a:t>Карбюратор</a:t>
            </a:r>
          </a:p>
          <a:p>
            <a:r>
              <a:rPr lang="vi-VN" sz="1200" dirty="0" smtClean="0"/>
              <a:t>Карбюратор — пристрій у системі живлення карбюраторних двигунів внутрішнього згоряння, що застосовується для змішування бензину та повітря. Під час руху поршня у такті впускання тиск у циліндрі знижується. При цьому навколишнє повітря всмоктується циліндром через повітряну трубу карбюратора — дифузор. У найвужчій частині дифузора, де тиск відповідно найменший, розташовано розпилювач, із якого витікає паливо. Паливо подрібнюється струменем повітря на маленькі краплі, і утворюється горюча суміш.</a:t>
            </a:r>
          </a:p>
          <a:p>
            <a:endParaRPr lang="uk-UA" sz="1200" b="1" i="1" dirty="0" smtClean="0"/>
          </a:p>
          <a:p>
            <a:r>
              <a:rPr lang="uk-UA" sz="1200" b="1" i="1" dirty="0" smtClean="0"/>
              <a:t>О</a:t>
            </a:r>
            <a:r>
              <a:rPr lang="vi-VN" sz="1200" b="1" i="1" dirty="0" smtClean="0"/>
              <a:t>сушування боліт</a:t>
            </a:r>
          </a:p>
          <a:p>
            <a:r>
              <a:rPr lang="vi-VN" sz="1200" dirty="0" smtClean="0"/>
              <a:t>Осушування боліт за принципом закону Бернуллі проводилося дуже давно. До болота підводили канали від найближчої річки. Внаслідок великої різниці тисків між водою з болота та водою з каналу вода з каналу «всмоктувала» воду з болота.</a:t>
            </a:r>
          </a:p>
          <a:p>
            <a:endParaRPr lang="uk-UA" sz="1200" b="1" i="1" dirty="0" smtClean="0"/>
          </a:p>
          <a:p>
            <a:r>
              <a:rPr lang="vi-VN" sz="1200" b="1" i="1" dirty="0" smtClean="0"/>
              <a:t>Ракета</a:t>
            </a:r>
          </a:p>
          <a:p>
            <a:r>
              <a:rPr lang="vi-VN" sz="1200" dirty="0" smtClean="0"/>
              <a:t>У конструюванні ракет також застосовується закон Бернуллі. Для створення тяги у ракеті використовується паливо, яке спалюють у камері згоряння. Гази утворюють реактивний струмінь, який прискорюється, коли проходить через спеціальне звуження — сопло. Са́ме звуження сопла і є основною причиною прискорення реактивного струменя газів і збільшення реактивної тяги.</a:t>
            </a:r>
          </a:p>
          <a:p>
            <a:endParaRPr lang="uk-UA" sz="1200" b="1" i="1" dirty="0" smtClean="0"/>
          </a:p>
          <a:p>
            <a:r>
              <a:rPr lang="vi-VN" sz="1200" b="1" i="1" dirty="0" smtClean="0"/>
              <a:t>Свисток</a:t>
            </a:r>
          </a:p>
          <a:p>
            <a:r>
              <a:rPr lang="vi-VN" sz="1200" dirty="0" smtClean="0"/>
              <a:t>Свисток являє собою приклад використання закону Бернуллі у газоструменевих випромінювачах звукових хвиль. Вихровий свисток являє собою циліндричну камеру, у подається потік повітря через тангенціально розташовану трубку. Утворений вихровий потік надходить у вихідну трубку меншого діаметру, яка розташована на осі. Там інтенсивність вихору різко підвищується та тиск в його центрі стає значно нижче атмосферного. Перепад тиску періодично вирівнюється за рахунок прориву газів з атмосфери у вихідну трубку та руйнування вихору.</a:t>
            </a:r>
          </a:p>
          <a:p>
            <a:endParaRPr lang="uk-UA" sz="1200" b="1" i="1" dirty="0" smtClean="0"/>
          </a:p>
          <a:p>
            <a:r>
              <a:rPr lang="vi-VN" sz="1200" b="1" i="1" dirty="0" smtClean="0"/>
              <a:t>Диск Релея</a:t>
            </a:r>
          </a:p>
          <a:p>
            <a:r>
              <a:rPr lang="vi-VN" sz="1200" dirty="0" smtClean="0"/>
              <a:t>Диск Релея — прилад для вимірювання коливальної швидкості частинок у звуковій хвилі та сили звуку. Являє собою тонку пластинку круглої форми, із слюди або металу, підвішену на тонку кварцеву нитку. Зазвичай диск розміщують під кутом у 45</a:t>
            </a:r>
            <a:r>
              <a:rPr lang="en-US" sz="1200" dirty="0" smtClean="0"/>
              <a:t>º </a:t>
            </a:r>
            <a:r>
              <a:rPr lang="vi-VN" sz="1200" dirty="0" smtClean="0"/>
              <a:t>до напряму коливань частинок середовища, оскільки таке розташування найчутливіше до коливань. При розповсюдженні звукових хвиль диск повертається перпендикулярно до напряму коливань. Це відбувається через те, що при обтіканні пластинки тиск, згідно із законом Бернуллі більший у тому місці, де швидкість менша. Сили тиску уворюють обертальний момент, який урівноважується за рахунок пружності нитки. При цьому диск встановлюється до напряму потоку під кутом, що більший, ніж 45</a:t>
            </a:r>
            <a:r>
              <a:rPr lang="en-US" sz="1200" dirty="0" smtClean="0"/>
              <a:t>º. </a:t>
            </a:r>
            <a:r>
              <a:rPr lang="vi-VN" sz="1200" dirty="0" smtClean="0"/>
              <a:t>за кутом повороту диску визначають силу звуку. У постійному потоці кут повороту диска Релея пропорційний квадрату швидкості, при звукових коливаннях — квадрату амплітуди швидкості, і цей кут не залежить від частоти.</a:t>
            </a:r>
            <a:endParaRPr lang="ru-RU" sz="1200" dirty="0"/>
          </a:p>
        </p:txBody>
      </p:sp>
    </p:spTree>
    <p:extLst>
      <p:ext uri="{BB962C8B-B14F-4D97-AF65-F5344CB8AC3E}">
        <p14:creationId xmlns:p14="http://schemas.microsoft.com/office/powerpoint/2010/main" val="204469975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Галилео. Эксперимент. Закон Бернулли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340" y="12542"/>
            <a:ext cx="4521659" cy="3429000"/>
          </a:xfrm>
          <a:prstGeom prst="rect">
            <a:avLst/>
          </a:prstGeom>
        </p:spPr>
      </p:pic>
      <p:pic>
        <p:nvPicPr>
          <p:cNvPr id="5" name="Галилео. Эксперимент. Закон Бернулли.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2014249" y="3441542"/>
            <a:ext cx="5115500" cy="2940240"/>
          </a:xfrm>
          <a:prstGeom prst="rect">
            <a:avLst/>
          </a:prstGeom>
        </p:spPr>
      </p:pic>
      <p:pic>
        <p:nvPicPr>
          <p:cNvPr id="6" name="Закон Бернулли для жидкости и газов.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571999" y="0"/>
            <a:ext cx="4572001" cy="3441088"/>
          </a:xfrm>
          <a:prstGeom prst="rect">
            <a:avLst/>
          </a:prstGeom>
        </p:spPr>
      </p:pic>
    </p:spTree>
    <p:extLst>
      <p:ext uri="{BB962C8B-B14F-4D97-AF65-F5344CB8AC3E}">
        <p14:creationId xmlns:p14="http://schemas.microsoft.com/office/powerpoint/2010/main" val="233279033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320" fill="hold"/>
                                        <p:tgtEl>
                                          <p:spTgt spid="4"/>
                                        </p:tgtEl>
                                      </p:cBhvr>
                                    </p:cmd>
                                  </p:childTnLst>
                                </p:cTn>
                              </p:par>
                              <p:par>
                                <p:cTn id="7" presetID="1" presetClass="mediacall" presetSubtype="0" fill="hold" nodeType="withEffect">
                                  <p:stCondLst>
                                    <p:cond delay="0"/>
                                  </p:stCondLst>
                                  <p:childTnLst>
                                    <p:cmd type="call" cmd="playFrom(0.0)">
                                      <p:cBhvr>
                                        <p:cTn id="8" dur="194600" fill="hold"/>
                                        <p:tgtEl>
                                          <p:spTgt spid="5"/>
                                        </p:tgtEl>
                                      </p:cBhvr>
                                    </p:cmd>
                                  </p:childTnLst>
                                </p:cTn>
                              </p:par>
                              <p:par>
                                <p:cTn id="9" presetID="1" presetClass="mediacall" presetSubtype="0" fill="hold" nodeType="withEffect">
                                  <p:stCondLst>
                                    <p:cond delay="0"/>
                                  </p:stCondLst>
                                  <p:childTnLst>
                                    <p:cmd type="call" cmd="playFrom(0.0)">
                                      <p:cBhvr>
                                        <p:cTn id="10" dur="376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mute="1">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mute="1">
                <p:cTn id="23" fill="remove"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ima\Downloads\low_battery_icon_clip_art_9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467" y="1713505"/>
            <a:ext cx="3175000" cy="29083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43"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5" name="Подзаголовок 2"/>
          <p:cNvSpPr txBox="1">
            <a:spLocks/>
          </p:cNvSpPr>
          <p:nvPr/>
        </p:nvSpPr>
        <p:spPr>
          <a:xfrm>
            <a:off x="4860032" y="6597788"/>
            <a:ext cx="4269524" cy="260212"/>
          </a:xfrm>
          <a:prstGeom prst="rect">
            <a:avLst/>
          </a:prstGeom>
        </p:spPr>
        <p:txBody>
          <a:bodyPr>
            <a:normAutofit fontScale="92500" lnSpcReduction="20000"/>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uk-UA" sz="1400" dirty="0" smtClean="0">
                <a:solidFill>
                  <a:schemeClr val="bg1"/>
                </a:solidFill>
              </a:rPr>
              <a:t>Презентація учня 302 групи </a:t>
            </a:r>
            <a:r>
              <a:rPr lang="uk-UA" sz="1400" dirty="0" err="1" smtClean="0">
                <a:solidFill>
                  <a:schemeClr val="bg1"/>
                </a:solidFill>
              </a:rPr>
              <a:t>Дегтяра</a:t>
            </a:r>
            <a:r>
              <a:rPr lang="uk-UA" sz="1400" dirty="0" smtClean="0">
                <a:solidFill>
                  <a:schemeClr val="bg1"/>
                </a:solidFill>
              </a:rPr>
              <a:t> Дмитра</a:t>
            </a:r>
            <a:endParaRPr lang="ru-RU" sz="1400" dirty="0">
              <a:solidFill>
                <a:schemeClr val="bg1"/>
              </a:solidFill>
            </a:endParaRPr>
          </a:p>
        </p:txBody>
      </p:sp>
    </p:spTree>
    <p:extLst>
      <p:ext uri="{BB962C8B-B14F-4D97-AF65-F5344CB8AC3E}">
        <p14:creationId xmlns:p14="http://schemas.microsoft.com/office/powerpoint/2010/main" val="2793670923"/>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3074"/>
                                        </p:tgtEl>
                                      </p:cBhvr>
                                    </p:animEffect>
                                    <p:animScale>
                                      <p:cBhvr>
                                        <p:cTn id="10" dur="500" autoRev="1" fill="hold"/>
                                        <p:tgtEl>
                                          <p:spTgt spid="3074"/>
                                        </p:tgtEl>
                                      </p:cBhvr>
                                      <p:by x="105000" y="105000"/>
                                    </p:animScale>
                                  </p:childTnLst>
                                </p:cTn>
                              </p:par>
                            </p:childTnLst>
                          </p:cTn>
                        </p:par>
                        <p:par>
                          <p:cTn id="11" fill="hold">
                            <p:stCondLst>
                              <p:cond delay="1000"/>
                            </p:stCondLst>
                            <p:childTnLst>
                              <p:par>
                                <p:cTn id="12" presetID="16" presetClass="entr" presetSubtype="2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childTnLst>
                          </p:cTn>
                        </p:par>
                        <p:par>
                          <p:cTn id="15" fill="hold">
                            <p:stCondLst>
                              <p:cond delay="1500"/>
                            </p:stCondLst>
                            <p:childTnLst>
                              <p:par>
                                <p:cTn id="16" presetID="12" presetClass="entr" presetSubtype="4"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TC101790492[[fn=Тетрадь для рисования]]</Template>
  <TotalTime>85</TotalTime>
  <Words>590</Words>
  <Application>Microsoft Office PowerPoint</Application>
  <PresentationFormat>Экран (4:3)</PresentationFormat>
  <Paragraphs>30</Paragraphs>
  <Slides>6</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6</vt:i4>
      </vt:variant>
    </vt:vector>
  </HeadingPairs>
  <TitlesOfParts>
    <vt:vector size="7" baseType="lpstr">
      <vt:lpstr>Sketchbook</vt:lpstr>
      <vt:lpstr>Закон Бернуллі</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Dima</dc:creator>
  <cp:lastModifiedBy>Dima</cp:lastModifiedBy>
  <cp:revision>7</cp:revision>
  <dcterms:created xsi:type="dcterms:W3CDTF">2012-12-24T20:54:25Z</dcterms:created>
  <dcterms:modified xsi:type="dcterms:W3CDTF">2012-12-24T22:19:29Z</dcterms:modified>
</cp:coreProperties>
</file>