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69" r:id="rId3"/>
    <p:sldId id="289" r:id="rId4"/>
    <p:sldId id="287" r:id="rId5"/>
    <p:sldId id="288" r:id="rId6"/>
    <p:sldId id="257" r:id="rId7"/>
    <p:sldId id="290" r:id="rId8"/>
    <p:sldId id="291" r:id="rId9"/>
    <p:sldId id="258" r:id="rId10"/>
    <p:sldId id="292" r:id="rId11"/>
    <p:sldId id="293" r:id="rId12"/>
    <p:sldId id="29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5725"/>
    <a:srgbClr val="996633"/>
    <a:srgbClr val="CC9900"/>
    <a:srgbClr val="000066"/>
    <a:srgbClr val="660066"/>
    <a:srgbClr val="0000FF"/>
    <a:srgbClr val="115D0B"/>
    <a:srgbClr val="0082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60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F95F1-D4DB-4D7E-871D-CEAB9D255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79DA3-2FCF-44FF-9754-B553132D4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15765-F288-4F35-BFA7-43FCA251B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81F25-87B1-44DB-9307-5716E31E7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1E994-A6A6-431C-B969-979683EA4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192FF-8225-4A55-B221-45828E52C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4FBCF-534F-4FBA-80E5-35C157B02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9FC0E-F3D7-4211-AD62-6945B28A2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178DE-900E-4A02-917B-5FB13500D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1407-2856-4996-A9FC-16C13E288E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2A5AE-AF95-47A2-B0FE-EADE98EB87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23D28-9A21-4486-917B-CD0D91B3F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CCE9F-78C6-423F-A18F-E28896F6AC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46F05-4C85-41F5-9D27-CBC316E27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D9F3D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93DCF0BB-D759-42A5-8165-13FB1FAC6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ransition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3.gif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jpeg"/><Relationship Id="rId5" Type="http://schemas.openxmlformats.org/officeDocument/2006/relationships/image" Target="../media/image14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http://shimrg.rusedu.net/gallery/646/j04394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8388424" cy="6822444"/>
          </a:xfrm>
          <a:prstGeom prst="rect">
            <a:avLst/>
          </a:prstGeom>
          <a:noFill/>
        </p:spPr>
      </p:pic>
      <p:pic>
        <p:nvPicPr>
          <p:cNvPr id="6146" name="Picture 14" descr="Веселка"/>
          <p:cNvPicPr>
            <a:picLocks noChangeAspect="1" noChangeArrowheads="1"/>
          </p:cNvPicPr>
          <p:nvPr>
            <p:ph type="subTitle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755650" cy="6858000"/>
          </a:xfrm>
          <a:noFill/>
        </p:spPr>
      </p:pic>
      <p:sp>
        <p:nvSpPr>
          <p:cNvPr id="6147" name="WordArt 15"/>
          <p:cNvSpPr>
            <a:spLocks noChangeArrowheads="1" noChangeShapeType="1" noTextEdit="1"/>
          </p:cNvSpPr>
          <p:nvPr/>
        </p:nvSpPr>
        <p:spPr bwMode="auto">
          <a:xfrm>
            <a:off x="1043608" y="2924944"/>
            <a:ext cx="7884368" cy="3933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Формули</a:t>
            </a:r>
            <a:r>
              <a:rPr lang="ru-RU" sz="36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6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скороченого</a:t>
            </a:r>
            <a:r>
              <a:rPr lang="ru-RU" sz="36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6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множення</a:t>
            </a:r>
            <a:endParaRPr lang="ru-RU" sz="36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5148263" y="0"/>
            <a:ext cx="39957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uk-UA" sz="2400" dirty="0"/>
              <a:t>Виконала:</a:t>
            </a:r>
            <a:br>
              <a:rPr lang="uk-UA" sz="2400" dirty="0"/>
            </a:br>
            <a:r>
              <a:rPr lang="uk-UA" sz="2400" dirty="0" err="1"/>
              <a:t>ліцеїстка</a:t>
            </a:r>
            <a:r>
              <a:rPr lang="uk-UA" sz="2400" dirty="0"/>
              <a:t> ІІІ-І курсу</a:t>
            </a:r>
            <a:br>
              <a:rPr lang="uk-UA" sz="2400" dirty="0"/>
            </a:br>
            <a:r>
              <a:rPr lang="uk-UA" sz="2400" dirty="0" err="1"/>
              <a:t>Гринюк</a:t>
            </a:r>
            <a:r>
              <a:rPr lang="uk-UA" sz="2400" dirty="0"/>
              <a:t> Ольга</a:t>
            </a:r>
            <a:endParaRPr lang="ru-RU" sz="2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0" name="Picture 10" descr="http://nmaksina.ucoz.ru/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3" y="1844823"/>
            <a:ext cx="2808312" cy="3528393"/>
          </a:xfrm>
          <a:prstGeom prst="rect">
            <a:avLst/>
          </a:prstGeom>
          <a:noFill/>
        </p:spPr>
      </p:pic>
      <p:pic>
        <p:nvPicPr>
          <p:cNvPr id="25608" name="Picture 8" descr="http://hunzah1.dagschool.com/_http_schools/1740/Hunzah1/admin/ckfinder/core/connector/php/connector.phpfck_user_files/images/25%281%2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1844824"/>
            <a:ext cx="3810000" cy="3581400"/>
          </a:xfrm>
          <a:prstGeom prst="rect">
            <a:avLst/>
          </a:prstGeom>
          <a:noFill/>
        </p:spPr>
      </p:pic>
      <p:pic>
        <p:nvPicPr>
          <p:cNvPr id="25606" name="Picture 6" descr="http://shimrg.rusedu.net/gallery/646/previews-med/studying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44824"/>
            <a:ext cx="2895600" cy="3460627"/>
          </a:xfrm>
          <a:prstGeom prst="rect">
            <a:avLst/>
          </a:prstGeom>
          <a:noFill/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u="sng" dirty="0" smtClean="0">
                <a:solidFill>
                  <a:srgbClr val="800080"/>
                </a:solidFill>
                <a:latin typeface="Comic Sans MS" pitchFamily="66" charset="0"/>
              </a:rPr>
              <a:t>Сума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кубів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двох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виразів</a:t>
            </a:r>
            <a:endParaRPr lang="ru-RU" sz="4000" b="1" u="sng" dirty="0">
              <a:solidFill>
                <a:srgbClr val="800080"/>
              </a:solidFill>
              <a:latin typeface="Comic Sans MS" pitchFamily="66" charset="0"/>
            </a:endParaRPr>
          </a:p>
        </p:txBody>
      </p:sp>
      <p:graphicFrame>
        <p:nvGraphicFramePr>
          <p:cNvPr id="74762" name="Object 10"/>
          <p:cNvGraphicFramePr>
            <a:graphicFrameLocks noChangeAspect="1"/>
          </p:cNvGraphicFramePr>
          <p:nvPr/>
        </p:nvGraphicFramePr>
        <p:xfrm>
          <a:off x="0" y="692696"/>
          <a:ext cx="9144000" cy="1296144"/>
        </p:xfrm>
        <a:graphic>
          <a:graphicData uri="http://schemas.openxmlformats.org/presentationml/2006/ole">
            <p:oleObj spid="_x0000_s25602" name="Формула" r:id="rId6" imgW="1930320" imgH="228600" progId="Equation.3">
              <p:embed/>
            </p:oleObj>
          </a:graphicData>
        </a:graphic>
      </p:graphicFrame>
      <p:pic>
        <p:nvPicPr>
          <p:cNvPr id="25604" name="Picture 4" descr="http://lenagold.narod.ru/fon/clipart/k/kar/karanda14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067299"/>
            <a:ext cx="9144000" cy="179070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>
                                            <p:subSp spid="_x0000_s2560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62">
                                            <p:subSp spid="_x0000_s2560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u="sng" dirty="0" err="1" smtClean="0">
                <a:solidFill>
                  <a:srgbClr val="800080"/>
                </a:solidFill>
                <a:latin typeface="Comic Sans MS" pitchFamily="66" charset="0"/>
              </a:rPr>
              <a:t>Різниця</a:t>
            </a:r>
            <a:r>
              <a:rPr lang="ru-RU" sz="4000" b="1" u="sng" dirty="0" smtClean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кубів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двох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виразів</a:t>
            </a:r>
            <a:endParaRPr lang="ru-RU" sz="4000" b="1" u="sng" dirty="0">
              <a:solidFill>
                <a:srgbClr val="800080"/>
              </a:solidFill>
              <a:latin typeface="Comic Sans MS" pitchFamily="66" charset="0"/>
            </a:endParaRP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0" y="548680"/>
          <a:ext cx="9203451" cy="1512168"/>
        </p:xfrm>
        <a:graphic>
          <a:graphicData uri="http://schemas.openxmlformats.org/presentationml/2006/ole">
            <p:oleObj spid="_x0000_s26627" name="Формула" r:id="rId3" imgW="1942920" imgH="228600" progId="Equation.3">
              <p:embed/>
            </p:oleObj>
          </a:graphicData>
        </a:graphic>
      </p:graphicFrame>
      <p:pic>
        <p:nvPicPr>
          <p:cNvPr id="26629" name="Picture 5" descr="http://cdo-nnov.ucoz.ru/News/2013-11-15/115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070300"/>
            <a:ext cx="5148064" cy="4787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31" name="Picture 7" descr="http://www.yrok.net.ua/_ld/29/49726003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10781" y="2060848"/>
            <a:ext cx="4333219" cy="4797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subSp spid="_x0000_s2662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subSp spid="_x0000_s26627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4.bp.blogspot.com/-IUGRK-jD1BQ/UXPQE01mqvI/AAAAAAAAAcA/2NhVhvhK3w8/s1600/Umni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6057900" cy="670870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471592" y="0"/>
            <a:ext cx="36724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Дякую за увагу!!!</a:t>
            </a:r>
            <a:endParaRPr lang="ru-RU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Весел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cir113_4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-53975"/>
            <a:ext cx="4392612" cy="691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782404" y="0"/>
            <a:ext cx="536159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Евклід. Начала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4859338" y="836613"/>
            <a:ext cx="4284662" cy="597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/>
              <a:t>«Якщо відрізок яким-небудь чином розділити на два</a:t>
            </a:r>
            <a:r>
              <a:rPr lang="ru-RU" sz="2800"/>
              <a:t> </a:t>
            </a:r>
            <a:r>
              <a:rPr lang="uk-UA" sz="2800"/>
              <a:t>відрізки, то площа квадрата, побудованого на всьому відрізку, дорівнює сумі площ квадратів, побудованих на кожному з двох відрізків, та подвоєний площі прямокутника, сторонами якого є ці два відрізка.»</a:t>
            </a:r>
          </a:p>
          <a:p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324975" cy="1143000"/>
          </a:xfrm>
        </p:spPr>
        <p:txBody>
          <a:bodyPr/>
          <a:lstStyle/>
          <a:p>
            <a:pPr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Сенс цього виразу у формулі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4" name="Прямоугольник 10"/>
          <p:cNvSpPr>
            <a:spLocks noChangeArrowheads="1"/>
          </p:cNvSpPr>
          <p:nvPr/>
        </p:nvSpPr>
        <p:spPr bwMode="auto">
          <a:xfrm>
            <a:off x="0" y="981075"/>
            <a:ext cx="89646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(а + </a:t>
            </a:r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</a:t>
            </a:r>
            <a:r>
              <a:rPr lang="en-US" sz="66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a</a:t>
            </a:r>
            <a:r>
              <a:rPr lang="en-US" sz="66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+ 2ab + b</a:t>
            </a:r>
            <a:r>
              <a:rPr lang="ru-RU" sz="66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8196" name="Picture 4" descr="http://img2.board.com.ua/a/2000618819/wm/1-matemat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02620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Геометричне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зображення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 </a:t>
            </a:r>
          </a:p>
          <a:p>
            <a:pPr algn="ctr">
              <a:defRPr/>
            </a:pPr>
            <a:r>
              <a:rPr lang="ru-RU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формули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19459" name="Picture 6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722438"/>
            <a:ext cx="6769100" cy="513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0"/>
            <a:ext cx="640483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Р</a:t>
            </a:r>
            <a:r>
              <a:rPr lang="uk-UA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ізниця</a:t>
            </a:r>
            <a:r>
              <a:rPr lang="uk-UA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 квадратів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0" y="1052513"/>
            <a:ext cx="9144000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b="1" i="1">
                <a:solidFill>
                  <a:srgbClr val="990033"/>
                </a:solidFill>
                <a:latin typeface="Forte" pitchFamily="66" charset="0"/>
              </a:rPr>
              <a:t>різниця квадратів двох виразів дорівнює добутку різниці цих виразів та їх суми</a:t>
            </a:r>
            <a:r>
              <a:rPr lang="ru-RU" sz="3200" b="1" i="1">
                <a:solidFill>
                  <a:srgbClr val="990033"/>
                </a:solidFill>
                <a:latin typeface="Forte" pitchFamily="66" charset="0"/>
              </a:rPr>
              <a:t> </a:t>
            </a:r>
          </a:p>
          <a:p>
            <a:pPr algn="ctr"/>
            <a:endParaRPr lang="ru-RU"/>
          </a:p>
        </p:txBody>
      </p:sp>
      <p:sp>
        <p:nvSpPr>
          <p:cNvPr id="20484" name="Прямоугольник 3"/>
          <p:cNvSpPr>
            <a:spLocks noChangeArrowheads="1"/>
          </p:cNvSpPr>
          <p:nvPr/>
        </p:nvSpPr>
        <p:spPr bwMode="auto">
          <a:xfrm>
            <a:off x="179388" y="2492375"/>
            <a:ext cx="8353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 i="1">
                <a:solidFill>
                  <a:srgbClr val="FF0000"/>
                </a:solidFill>
              </a:rPr>
              <a:t>a</a:t>
            </a:r>
            <a:r>
              <a:rPr lang="en-US" sz="7200" b="1" i="1" baseline="30000">
                <a:solidFill>
                  <a:srgbClr val="FF0000"/>
                </a:solidFill>
              </a:rPr>
              <a:t>2</a:t>
            </a:r>
            <a:r>
              <a:rPr lang="en-US" sz="7200" b="1" i="1">
                <a:solidFill>
                  <a:srgbClr val="FF0000"/>
                </a:solidFill>
              </a:rPr>
              <a:t>-b</a:t>
            </a:r>
            <a:r>
              <a:rPr lang="en-US" sz="7200" b="1" i="1" baseline="30000">
                <a:solidFill>
                  <a:srgbClr val="FF0000"/>
                </a:solidFill>
              </a:rPr>
              <a:t>2</a:t>
            </a:r>
            <a:r>
              <a:rPr lang="en-US" sz="7200" b="1" i="1">
                <a:solidFill>
                  <a:srgbClr val="FF0000"/>
                </a:solidFill>
              </a:rPr>
              <a:t>=(a+b)(a-b)</a:t>
            </a:r>
            <a:endParaRPr lang="ru-RU" sz="7200" b="1" i="1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76700"/>
            <a:ext cx="8675688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uk-UA" sz="4000" i="1" u="sng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Доведення</a:t>
            </a:r>
            <a:r>
              <a:rPr lang="ru-RU" sz="4000" i="1" u="sng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: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4000" i="1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en-US" sz="4000" i="1" dirty="0" err="1">
                <a:solidFill>
                  <a:srgbClr val="000000"/>
                </a:solidFill>
                <a:latin typeface="Arial" pitchFamily="34" charset="0"/>
              </a:rPr>
              <a:t>a+b</a:t>
            </a:r>
            <a:r>
              <a:rPr lang="en-US" sz="4000" i="1" dirty="0">
                <a:solidFill>
                  <a:srgbClr val="000000"/>
                </a:solidFill>
                <a:latin typeface="Arial" pitchFamily="34" charset="0"/>
              </a:rPr>
              <a:t>)(a-b)= a</a:t>
            </a:r>
            <a:r>
              <a:rPr lang="en-US" sz="4000" i="1" baseline="30000" dirty="0">
                <a:solidFill>
                  <a:srgbClr val="000000"/>
                </a:solidFill>
                <a:latin typeface="Arial" pitchFamily="34" charset="0"/>
              </a:rPr>
              <a:t>2</a:t>
            </a:r>
            <a:r>
              <a:rPr lang="en-US" sz="4000" i="1" dirty="0">
                <a:solidFill>
                  <a:srgbClr val="000000"/>
                </a:solidFill>
                <a:latin typeface="Arial" pitchFamily="34" charset="0"/>
              </a:rPr>
              <a:t>-</a:t>
            </a:r>
            <a:r>
              <a:rPr lang="en-US" sz="4000" i="1" u="sng" dirty="0">
                <a:solidFill>
                  <a:srgbClr val="000000"/>
                </a:solidFill>
                <a:latin typeface="Arial" pitchFamily="34" charset="0"/>
              </a:rPr>
              <a:t>ab</a:t>
            </a:r>
            <a:r>
              <a:rPr lang="en-US" sz="4000" i="1" dirty="0">
                <a:solidFill>
                  <a:srgbClr val="000000"/>
                </a:solidFill>
                <a:latin typeface="Arial" pitchFamily="34" charset="0"/>
              </a:rPr>
              <a:t>+</a:t>
            </a:r>
            <a:r>
              <a:rPr lang="en-US" sz="4000" i="1" u="sng" dirty="0">
                <a:solidFill>
                  <a:srgbClr val="000000"/>
                </a:solidFill>
                <a:latin typeface="Arial" pitchFamily="34" charset="0"/>
              </a:rPr>
              <a:t>ab</a:t>
            </a:r>
            <a:r>
              <a:rPr lang="en-US" sz="4000" i="1" dirty="0">
                <a:solidFill>
                  <a:srgbClr val="000000"/>
                </a:solidFill>
                <a:latin typeface="Arial" pitchFamily="34" charset="0"/>
              </a:rPr>
              <a:t>-b</a:t>
            </a:r>
            <a:r>
              <a:rPr lang="en-US" sz="4000" i="1" baseline="30000" dirty="0">
                <a:solidFill>
                  <a:srgbClr val="000000"/>
                </a:solidFill>
                <a:latin typeface="Arial" pitchFamily="34" charset="0"/>
              </a:rPr>
              <a:t>2</a:t>
            </a:r>
            <a:r>
              <a:rPr lang="en-US" sz="4000" i="1" dirty="0">
                <a:solidFill>
                  <a:srgbClr val="000000"/>
                </a:solidFill>
                <a:latin typeface="Arial" pitchFamily="34" charset="0"/>
              </a:rPr>
              <a:t>= a</a:t>
            </a:r>
            <a:r>
              <a:rPr lang="en-US" sz="4000" i="1" baseline="30000" dirty="0">
                <a:solidFill>
                  <a:srgbClr val="000000"/>
                </a:solidFill>
                <a:latin typeface="Arial" pitchFamily="34" charset="0"/>
              </a:rPr>
              <a:t>2</a:t>
            </a:r>
            <a:r>
              <a:rPr lang="en-US" sz="4000" i="1" dirty="0">
                <a:solidFill>
                  <a:srgbClr val="000000"/>
                </a:solidFill>
                <a:latin typeface="Arial" pitchFamily="34" charset="0"/>
              </a:rPr>
              <a:t>-b</a:t>
            </a:r>
            <a:r>
              <a:rPr lang="en-US" sz="4000" i="1" baseline="30000" dirty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ru-RU" sz="4000" i="1" dirty="0">
              <a:solidFill>
                <a:srgbClr val="000000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ru-RU" sz="3600" i="1" u="sng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4" descr="Весел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Rectangle 17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Формул</a:t>
            </a:r>
            <a:r>
              <a:rPr lang="uk-UA" sz="5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и</a:t>
            </a:r>
            <a:r>
              <a:rPr lang="ru-RU" sz="5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</a:t>
            </a:r>
            <a:r>
              <a:rPr lang="ru-RU" sz="5400" b="1" u="sng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скороченого</a:t>
            </a:r>
            <a:r>
              <a:rPr lang="ru-RU" sz="5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</a:t>
            </a:r>
            <a:r>
              <a:rPr lang="ru-RU" sz="5400" b="1" u="sng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множення</a:t>
            </a:r>
            <a:endParaRPr lang="ru-RU" sz="54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4114" name="Text Box 18"/>
          <p:cNvSpPr>
            <a:spLocks noChangeArrowheads="1"/>
          </p:cNvSpPr>
          <p:nvPr>
            <p:ph type="body" sz="half" idx="1"/>
          </p:nvPr>
        </p:nvSpPr>
        <p:spPr>
          <a:xfrm>
            <a:off x="827088" y="1557338"/>
            <a:ext cx="7993062" cy="4929187"/>
          </a:xfrm>
          <a:noFill/>
        </p:spPr>
        <p:txBody>
          <a:bodyPr/>
          <a:lstStyle/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4000" b="1" u="sng" dirty="0" smtClean="0">
                <a:solidFill>
                  <a:srgbClr val="800080"/>
                </a:solidFill>
                <a:latin typeface="Comic Sans MS" pitchFamily="66" charset="0"/>
              </a:rPr>
              <a:t>Квадрат </a:t>
            </a:r>
            <a:r>
              <a:rPr lang="ru-RU" sz="4000" b="1" u="sng" dirty="0" err="1" smtClean="0">
                <a:solidFill>
                  <a:srgbClr val="800080"/>
                </a:solidFill>
                <a:latin typeface="Comic Sans MS" pitchFamily="66" charset="0"/>
              </a:rPr>
              <a:t>суми</a:t>
            </a:r>
            <a:r>
              <a:rPr lang="ru-RU" sz="4000" b="1" u="sng" dirty="0" smtClean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 smtClean="0">
                <a:solidFill>
                  <a:srgbClr val="800080"/>
                </a:solidFill>
                <a:latin typeface="Comic Sans MS" pitchFamily="66" charset="0"/>
              </a:rPr>
              <a:t>двох</a:t>
            </a:r>
            <a:r>
              <a:rPr lang="ru-RU" sz="4000" b="1" u="sng" dirty="0" smtClean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 smtClean="0">
                <a:solidFill>
                  <a:srgbClr val="800080"/>
                </a:solidFill>
                <a:latin typeface="Comic Sans MS" pitchFamily="66" charset="0"/>
              </a:rPr>
              <a:t>виразів</a:t>
            </a:r>
            <a:endParaRPr lang="ru-RU" sz="4000" b="1" u="sng" dirty="0" smtClean="0">
              <a:solidFill>
                <a:srgbClr val="800080"/>
              </a:solidFill>
              <a:latin typeface="Comic Sans MS" pitchFamily="66" charset="0"/>
            </a:endParaRPr>
          </a:p>
        </p:txBody>
      </p:sp>
      <p:graphicFrame>
        <p:nvGraphicFramePr>
          <p:cNvPr id="4115" name="Object 19"/>
          <p:cNvGraphicFramePr>
            <a:graphicFrameLocks noChangeAspect="1"/>
          </p:cNvGraphicFramePr>
          <p:nvPr>
            <p:ph sz="quarter" idx="2"/>
          </p:nvPr>
        </p:nvGraphicFramePr>
        <p:xfrm>
          <a:off x="755650" y="1989138"/>
          <a:ext cx="8388350" cy="1708150"/>
        </p:xfrm>
        <a:graphic>
          <a:graphicData uri="http://schemas.openxmlformats.org/presentationml/2006/ole">
            <p:oleObj spid="_x0000_s1026" name="Формула" r:id="rId4" imgW="1473120" imgH="241200" progId="Equation.3">
              <p:embed/>
            </p:oleObj>
          </a:graphicData>
        </a:graphic>
      </p:graphicFrame>
      <p:pic>
        <p:nvPicPr>
          <p:cNvPr id="1030" name="Picture 14" descr="http://vseanekdotu.ru/wp-content/uploads/2013/05/matematik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50" y="3481388"/>
            <a:ext cx="3960813" cy="33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6" descr="http://positiveschool.ru/engine/wp-content/uploads/2012/09/%D0%BC%D0%B0%D1%82%D0%B5%D0%BC%D0%B0%D1%82%D0%B8%D0%BA%D0%B0-300x26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163" y="3481388"/>
            <a:ext cx="3779837" cy="33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0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707886"/>
          </a:xfrm>
          <a:noFill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ru-RU" sz="4000" b="1" u="sng" dirty="0" smtClean="0">
                <a:solidFill>
                  <a:srgbClr val="800080"/>
                </a:solidFill>
                <a:latin typeface="Comic Sans MS" pitchFamily="66" charset="0"/>
              </a:rPr>
              <a:t>Квадрат </a:t>
            </a:r>
            <a:r>
              <a:rPr lang="ru-RU" sz="4000" b="1" u="sng" dirty="0" err="1" smtClean="0">
                <a:solidFill>
                  <a:srgbClr val="800080"/>
                </a:solidFill>
                <a:latin typeface="Comic Sans MS" pitchFamily="66" charset="0"/>
              </a:rPr>
              <a:t>різниці</a:t>
            </a:r>
            <a:r>
              <a:rPr lang="ru-RU" sz="4000" b="1" u="sng" dirty="0" smtClean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 smtClean="0">
                <a:solidFill>
                  <a:srgbClr val="800080"/>
                </a:solidFill>
                <a:latin typeface="Comic Sans MS" pitchFamily="66" charset="0"/>
              </a:rPr>
              <a:t>двох</a:t>
            </a:r>
            <a:r>
              <a:rPr lang="ru-RU" sz="4000" b="1" u="sng" dirty="0" smtClean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 smtClean="0">
                <a:solidFill>
                  <a:srgbClr val="800080"/>
                </a:solidFill>
                <a:latin typeface="Comic Sans MS" pitchFamily="66" charset="0"/>
              </a:rPr>
              <a:t>виразів</a:t>
            </a:r>
            <a:endParaRPr lang="ru-RU" sz="4000" b="1" u="sng" dirty="0" smtClean="0">
              <a:solidFill>
                <a:srgbClr val="800080"/>
              </a:solidFill>
              <a:latin typeface="Comic Sans MS" pitchFamily="66" charset="0"/>
            </a:endParaRPr>
          </a:p>
        </p:txBody>
      </p:sp>
      <p:graphicFrame>
        <p:nvGraphicFramePr>
          <p:cNvPr id="4117" name="Object 21"/>
          <p:cNvGraphicFramePr>
            <a:graphicFrameLocks noChangeAspect="1"/>
          </p:cNvGraphicFramePr>
          <p:nvPr/>
        </p:nvGraphicFramePr>
        <p:xfrm>
          <a:off x="0" y="692150"/>
          <a:ext cx="9144000" cy="1946275"/>
        </p:xfrm>
        <a:graphic>
          <a:graphicData uri="http://schemas.openxmlformats.org/presentationml/2006/ole">
            <p:oleObj spid="_x0000_s2050" name="Формула" r:id="rId3" imgW="1422360" imgH="241200" progId="Equation.3">
              <p:embed/>
            </p:oleObj>
          </a:graphicData>
        </a:graphic>
      </p:graphicFrame>
      <p:pic>
        <p:nvPicPr>
          <p:cNvPr id="2052" name="Picture 12" descr="http://ic.pics.livejournal.com/a_katkov/25749067/398386/398386_6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2159000"/>
            <a:ext cx="6732587" cy="469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Прямоугольник 5"/>
          <p:cNvSpPr>
            <a:spLocks noChangeArrowheads="1"/>
          </p:cNvSpPr>
          <p:nvPr/>
        </p:nvSpPr>
        <p:spPr bwMode="auto">
          <a:xfrm>
            <a:off x="-107950" y="1"/>
            <a:ext cx="92519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Розклад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на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множники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/>
            </a:r>
            <a:b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</a:b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(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обернені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формули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)</a:t>
            </a:r>
          </a:p>
        </p:txBody>
      </p:sp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0" y="981075"/>
          <a:ext cx="9144000" cy="1563688"/>
        </p:xfrm>
        <a:graphic>
          <a:graphicData uri="http://schemas.openxmlformats.org/presentationml/2006/ole">
            <p:oleObj spid="_x0000_s3074" name="Формула" r:id="rId3" imgW="1562040" imgH="241200" progId="Equation.3">
              <p:embed/>
            </p:oleObj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0" y="2420938"/>
          <a:ext cx="9144000" cy="1774825"/>
        </p:xfrm>
        <a:graphic>
          <a:graphicData uri="http://schemas.openxmlformats.org/presentationml/2006/ole">
            <p:oleObj spid="_x0000_s3075" name="Формула" r:id="rId4" imgW="1371600" imgH="228600" progId="Equation.3">
              <p:embed/>
            </p:oleObj>
          </a:graphicData>
        </a:graphic>
      </p:graphicFrame>
      <p:pic>
        <p:nvPicPr>
          <p:cNvPr id="3077" name="Picture 5" descr="http://sirina-tatar.ru/wp-content/uploads/2014/04/1-matematik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3860800"/>
            <a:ext cx="6172200" cy="3324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2" name="Object 26"/>
          <p:cNvGraphicFramePr>
            <a:graphicFrameLocks noChangeAspect="1"/>
          </p:cNvGraphicFramePr>
          <p:nvPr>
            <p:ph sz="quarter" idx="1"/>
          </p:nvPr>
        </p:nvGraphicFramePr>
        <p:xfrm>
          <a:off x="755576" y="2276872"/>
          <a:ext cx="8304442" cy="1512168"/>
        </p:xfrm>
        <a:graphic>
          <a:graphicData uri="http://schemas.openxmlformats.org/presentationml/2006/ole">
            <p:oleObj spid="_x0000_s4098" name="Формула" r:id="rId3" imgW="1523880" imgH="228600" progId="Equation.3">
              <p:embed/>
            </p:oleObj>
          </a:graphicData>
        </a:graphic>
      </p:graphicFrame>
      <p:pic>
        <p:nvPicPr>
          <p:cNvPr id="4101" name="Picture 5" descr="Веселк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83568" y="0"/>
            <a:ext cx="84604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Формул</a:t>
            </a:r>
            <a:r>
              <a:rPr lang="uk-UA" sz="54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и</a:t>
            </a:r>
            <a:r>
              <a:rPr lang="ru-RU" sz="54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ru-RU" sz="5400" b="1" u="sng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скороченого</a:t>
            </a:r>
            <a:r>
              <a:rPr lang="ru-RU" sz="5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ru-RU" sz="5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ru-RU" sz="5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ru-RU" sz="5400" b="1" u="sng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множення</a:t>
            </a:r>
            <a:endParaRPr lang="ru-RU" sz="54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755576" y="1772816"/>
            <a:ext cx="83884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u="sng" dirty="0" smtClean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Різниця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квадратів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двох</a:t>
            </a:r>
            <a:r>
              <a:rPr lang="ru-RU" sz="4000" b="1" u="sng" dirty="0">
                <a:solidFill>
                  <a:srgbClr val="800080"/>
                </a:solidFill>
                <a:latin typeface="Comic Sans MS" pitchFamily="66" charset="0"/>
              </a:rPr>
              <a:t> </a:t>
            </a:r>
            <a:r>
              <a:rPr lang="ru-RU" sz="4000" b="1" u="sng" dirty="0" err="1">
                <a:solidFill>
                  <a:srgbClr val="800080"/>
                </a:solidFill>
                <a:latin typeface="Comic Sans MS" pitchFamily="66" charset="0"/>
              </a:rPr>
              <a:t>виразів</a:t>
            </a:r>
            <a:endParaRPr lang="ru-RU" sz="4000" b="1" u="sng" dirty="0">
              <a:solidFill>
                <a:srgbClr val="800080"/>
              </a:solidFill>
              <a:latin typeface="Comic Sans MS" pitchFamily="66" charset="0"/>
            </a:endParaRPr>
          </a:p>
        </p:txBody>
      </p:sp>
      <p:pic>
        <p:nvPicPr>
          <p:cNvPr id="4107" name="Picture 11" descr="http://www.nvk-blagovest.edu.kh.ua/files2/images/animashki/%D0%BC%D0%B0%D1%82%D0%B5%D0%BC%D0%B0%D1%82%D0%B8%D0%BA%D0%B0.gif?size=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584311"/>
            <a:ext cx="3744416" cy="3273689"/>
          </a:xfrm>
          <a:prstGeom prst="rect">
            <a:avLst/>
          </a:prstGeom>
          <a:noFill/>
        </p:spPr>
      </p:pic>
      <p:pic>
        <p:nvPicPr>
          <p:cNvPr id="4109" name="Picture 13" descr="http://u.jimdo.com/www67/o/s1633a3230ea8e387/img/i56dd738cdaf88151/1363469088/std/imag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5" y="3562588"/>
            <a:ext cx="3635896" cy="329541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2">
                                            <p:subSp spid="_x0000_s409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136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Wingdings</vt:lpstr>
      <vt:lpstr>Forte</vt:lpstr>
      <vt:lpstr>Monotype Corsiva</vt:lpstr>
      <vt:lpstr>Comic Sans MS</vt:lpstr>
      <vt:lpstr>Оформление по умолчанию</vt:lpstr>
      <vt:lpstr>Microsoft Equation 3.0</vt:lpstr>
      <vt:lpstr>Слайд 1</vt:lpstr>
      <vt:lpstr>Слайд 2</vt:lpstr>
      <vt:lpstr>Сенс цього виразу у формулі </vt:lpstr>
      <vt:lpstr>Слайд 4</vt:lpstr>
      <vt:lpstr>Слайд 5</vt:lpstr>
      <vt:lpstr>Формули скороченого множення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19</cp:revision>
  <dcterms:created xsi:type="dcterms:W3CDTF">2012-02-05T17:05:23Z</dcterms:created>
  <dcterms:modified xsi:type="dcterms:W3CDTF">2014-05-12T17:30:09Z</dcterms:modified>
</cp:coreProperties>
</file>