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5"/>
  </p:notes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504"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479C21-3271-446D-BAFA-74EA84FD6B87}" type="datetimeFigureOut">
              <a:rPr lang="uk-UA" smtClean="0"/>
              <a:t>10.03.2013</a:t>
            </a:fld>
            <a:endParaRPr lang="uk-UA"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C969D-E287-476D-94A8-0FFF292BFEE6}" type="slidenum">
              <a:rPr lang="uk-UA" smtClean="0"/>
              <a:t>‹#›</a:t>
            </a:fld>
            <a:endParaRPr lang="uk-UA" dirty="0"/>
          </a:p>
        </p:txBody>
      </p:sp>
    </p:spTree>
    <p:extLst>
      <p:ext uri="{BB962C8B-B14F-4D97-AF65-F5344CB8AC3E}">
        <p14:creationId xmlns:p14="http://schemas.microsoft.com/office/powerpoint/2010/main" val="325487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3AFC969D-E287-476D-94A8-0FFF292BFEE6}" type="slidenum">
              <a:rPr lang="uk-UA" smtClean="0"/>
              <a:t>4</a:t>
            </a:fld>
            <a:endParaRPr lang="uk-UA" dirty="0"/>
          </a:p>
        </p:txBody>
      </p:sp>
    </p:spTree>
    <p:extLst>
      <p:ext uri="{BB962C8B-B14F-4D97-AF65-F5344CB8AC3E}">
        <p14:creationId xmlns:p14="http://schemas.microsoft.com/office/powerpoint/2010/main" val="390767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8" name="Footer Placeholder 7"/>
          <p:cNvSpPr>
            <a:spLocks noGrp="1"/>
          </p:cNvSpPr>
          <p:nvPr>
            <p:ph type="ftr" sz="quarter" idx="11"/>
          </p:nvPr>
        </p:nvSpPr>
        <p:spPr/>
        <p:txBody>
          <a:bodyPr/>
          <a:lstStyle/>
          <a:p>
            <a:endParaRPr lang="uk-UA" dirty="0"/>
          </a:p>
        </p:txBody>
      </p:sp>
      <p:sp>
        <p:nvSpPr>
          <p:cNvPr id="9" name="Slide Number Placeholder 8"/>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4" name="Footer Placeholder 3"/>
          <p:cNvSpPr>
            <a:spLocks noGrp="1"/>
          </p:cNvSpPr>
          <p:nvPr>
            <p:ph type="ftr" sz="quarter" idx="11"/>
          </p:nvPr>
        </p:nvSpPr>
        <p:spPr/>
        <p:txBody>
          <a:bodyPr/>
          <a:lstStyle/>
          <a:p>
            <a:endParaRPr lang="uk-UA" dirty="0"/>
          </a:p>
        </p:txBody>
      </p:sp>
      <p:sp>
        <p:nvSpPr>
          <p:cNvPr id="5" name="Slide Number Placeholder 4"/>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3" name="Footer Placeholder 2"/>
          <p:cNvSpPr>
            <a:spLocks noGrp="1"/>
          </p:cNvSpPr>
          <p:nvPr>
            <p:ph type="ftr" sz="quarter" idx="11"/>
          </p:nvPr>
        </p:nvSpPr>
        <p:spPr/>
        <p:txBody>
          <a:bodyPr/>
          <a:lstStyle/>
          <a:p>
            <a:endParaRPr lang="uk-UA" dirty="0"/>
          </a:p>
        </p:txBody>
      </p:sp>
      <p:sp>
        <p:nvSpPr>
          <p:cNvPr id="4" name="Slide Number Placeholder 3"/>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AD66FDA8-3B48-4788-A07F-DDA2E74009C9}" type="slidenum">
              <a:rPr lang="uk-UA" smtClean="0"/>
              <a:t>‹#›</a:t>
            </a:fld>
            <a:endParaRPr lang="uk-UA" dirty="0"/>
          </a:p>
        </p:txBody>
      </p:sp>
    </p:spTree>
  </p:cSld>
  <p:clrMapOvr>
    <a:masterClrMapping/>
  </p:clrMapOvr>
  <p:transition spd="slow" advClick="0" advTm="1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8EBD3E9-60F4-4CFE-B191-8E6CFC44087B}" type="datetimeFigureOut">
              <a:rPr lang="uk-UA" smtClean="0"/>
              <a:t>10.03.2013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AD66FDA8-3B48-4788-A07F-DDA2E74009C9}" type="slidenum">
              <a:rPr lang="uk-UA" smtClean="0"/>
              <a:t>‹#›</a:t>
            </a:fld>
            <a:endParaRPr lang="uk-UA" dirty="0"/>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dirty="0" smtClean="0"/>
              <a:t>Вставка рисунка</a:t>
            </a:r>
            <a:endParaRPr lang="en-US" dirty="0"/>
          </a:p>
        </p:txBody>
      </p:sp>
    </p:spTree>
  </p:cSld>
  <p:clrMapOvr>
    <a:masterClrMapping/>
  </p:clrMapOvr>
  <p:transition spd="slow" advClick="0" advTm="1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dirty="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8EBD3E9-60F4-4CFE-B191-8E6CFC44087B}" type="datetimeFigureOut">
              <a:rPr lang="uk-UA" smtClean="0"/>
              <a:t>10.03.2013</a:t>
            </a:fld>
            <a:endParaRPr lang="uk-UA"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uk-UA"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AD66FDA8-3B48-4788-A07F-DDA2E74009C9}" type="slidenum">
              <a:rPr lang="uk-UA" smtClean="0"/>
              <a:t>‹#›</a:t>
            </a:fld>
            <a:endParaRPr lang="uk-UA" dirty="0"/>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spd="slow" advClick="0" advTm="1000">
    <p:cover/>
  </p:transition>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aviewoncities.com/london/housesofparliament.htm" TargetMode="Externa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09442" y="2204865"/>
            <a:ext cx="7117180" cy="2016224"/>
          </a:xfrm>
        </p:spPr>
        <p:txBody>
          <a:bodyPr/>
          <a:lstStyle/>
          <a:p>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Presentation on  the topic</a:t>
            </a:r>
            <a:r>
              <a:rPr lang="uk-UA"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t>
            </a:r>
            <a:br>
              <a:rPr lang="uk-UA"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r>
              <a:rPr lang="uk-UA" sz="54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t>
            </a:r>
            <a:r>
              <a:rPr lang="en-US" sz="54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London Sights</a:t>
            </a:r>
            <a:r>
              <a:rPr lang="uk-UA" sz="54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t>
            </a:r>
            <a:r>
              <a:rPr lang="en-US" sz="54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endParaRPr lang="uk-UA"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Подзаголовок 2"/>
          <p:cNvSpPr>
            <a:spLocks noGrp="1"/>
          </p:cNvSpPr>
          <p:nvPr>
            <p:ph type="subTitle" idx="1"/>
          </p:nvPr>
        </p:nvSpPr>
        <p:spPr>
          <a:xfrm>
            <a:off x="3923928" y="5013176"/>
            <a:ext cx="5040560" cy="1512168"/>
          </a:xfrm>
        </p:spPr>
        <p:txBody>
          <a:bodyPr>
            <a:normAutofit fontScale="92500"/>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Prepared</a:t>
            </a:r>
            <a:r>
              <a:rPr lang="uk-UA"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Inna Dmytrotsa</a:t>
            </a:r>
          </a:p>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9 Form</a:t>
            </a:r>
          </a:p>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School of Bokiyma   </a:t>
            </a:r>
          </a:p>
          <a:p>
            <a:endParaRPr lang="en-US" dirty="0" smtClean="0"/>
          </a:p>
        </p:txBody>
      </p:sp>
      <p:pic>
        <p:nvPicPr>
          <p:cNvPr id="6" name="Muzika_dlya_sna_-_Bez_nazvaniya_(get-tune.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764704"/>
            <a:ext cx="609600" cy="609600"/>
          </a:xfrm>
          <a:prstGeom prst="rect">
            <a:avLst/>
          </a:prstGeom>
        </p:spPr>
      </p:pic>
    </p:spTree>
    <p:extLst>
      <p:ext uri="{BB962C8B-B14F-4D97-AF65-F5344CB8AC3E}">
        <p14:creationId xmlns:p14="http://schemas.microsoft.com/office/powerpoint/2010/main" val="2471816257"/>
      </p:ext>
    </p:extLst>
  </p:cSld>
  <p:clrMapOvr>
    <a:masterClrMapping/>
  </p:clrMapOvr>
  <p:transition spd="slow" advClick="0" advTm="1051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8000"/>
                            </p:stCondLst>
                            <p:childTnLst>
                              <p:par>
                                <p:cTn id="21" presetID="1" presetClass="mediacall" presetSubtype="0" fill="hold" nodeType="afterEffect">
                                  <p:stCondLst>
                                    <p:cond delay="0"/>
                                  </p:stCondLst>
                                  <p:childTnLst>
                                    <p:cmd type="call" cmd="playFrom(0.0)">
                                      <p:cBhvr>
                                        <p:cTn id="2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p:ext uri="{E180D4A7-C9FB-4DFB-919C-405C955672EB}">
      <p14:showEvtLst xmlns:p14="http://schemas.microsoft.com/office/powerpoint/2010/main">
        <p14:playEvt time="8017"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116632"/>
            <a:ext cx="5400600" cy="830997"/>
          </a:xfrm>
          <a:prstGeom prst="rect">
            <a:avLst/>
          </a:prstGeom>
          <a:noFill/>
        </p:spPr>
        <p:txBody>
          <a:bodyPr wrap="square" rtlCol="0">
            <a:spAutoFit/>
          </a:bodyPr>
          <a:lstStyle/>
          <a:p>
            <a:pPr lvl="0" fontAlgn="base">
              <a:spcBef>
                <a:spcPct val="0"/>
              </a:spcBef>
              <a:spcAft>
                <a:spcPct val="0"/>
              </a:spcAft>
              <a:defRPr/>
            </a:pPr>
            <a:r>
              <a:rPr lang="en-US" sz="48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Westminster Abbey</a:t>
            </a:r>
            <a:endParaRPr lang="ru-RU" sz="48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ndParaRPr>
          </a:p>
        </p:txBody>
      </p:sp>
      <p:sp>
        <p:nvSpPr>
          <p:cNvPr id="3" name="TextBox 2"/>
          <p:cNvSpPr txBox="1"/>
          <p:nvPr/>
        </p:nvSpPr>
        <p:spPr>
          <a:xfrm>
            <a:off x="467544" y="1124744"/>
            <a:ext cx="3960440" cy="2585323"/>
          </a:xfrm>
          <a:prstGeom prst="rect">
            <a:avLst/>
          </a:prstGeom>
          <a:noFill/>
        </p:spPr>
        <p:txBody>
          <a:bodyPr wrap="square" rtlCol="0">
            <a:spAutoFit/>
          </a:bodyPr>
          <a:lstStyle/>
          <a:p>
            <a:pPr marL="273050" lvl="0" indent="-273050" algn="just" fontAlgn="base">
              <a:lnSpc>
                <a:spcPct val="90000"/>
              </a:lnSpc>
              <a:spcBef>
                <a:spcPct val="20000"/>
              </a:spcBef>
              <a:spcAft>
                <a:spcPct val="0"/>
              </a:spcAft>
              <a:buClr>
                <a:srgbClr val="0BD0D9"/>
              </a:buClr>
              <a:buSzPct val="95000"/>
            </a:pPr>
            <a:r>
              <a:rPr lang="en-US" sz="2000" b="1" dirty="0">
                <a:solidFill>
                  <a:prstClr val="black"/>
                </a:solidFill>
                <a:latin typeface="Constantia"/>
              </a:rPr>
              <a:t>It is the traditional place of coronation and burial site for British monarchs of the Commonwealth realms. It is the most beautiful church and one of the oldest parts of Westminster. Many English kings and queens are buried in Westminster.</a:t>
            </a:r>
            <a:endParaRPr lang="ru-RU" sz="2000" b="1" dirty="0">
              <a:solidFill>
                <a:prstClr val="black"/>
              </a:solidFill>
              <a:latin typeface="Constantia"/>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879304"/>
            <a:ext cx="3955504" cy="2826904"/>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437558"/>
            <a:ext cx="4269730" cy="2280311"/>
          </a:xfrm>
          <a:prstGeom prst="rect">
            <a:avLst/>
          </a:prstGeom>
          <a:ln>
            <a:noFill/>
          </a:ln>
          <a:effectLst>
            <a:softEdge rad="112500"/>
          </a:effectLst>
        </p:spPr>
      </p:pic>
      <p:pic>
        <p:nvPicPr>
          <p:cNvPr id="6" name="Picture 10" descr="westminster-abbey"/>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5528795" y="988082"/>
            <a:ext cx="2851472" cy="3233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891910"/>
      </p:ext>
    </p:extLst>
  </p:cSld>
  <p:clrMapOvr>
    <a:masterClrMapping/>
  </p:clrMapOvr>
  <p:transition spd="slow" advClick="0" advTm="2411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7488832" cy="830997"/>
          </a:xfrm>
          <a:prstGeom prst="rect">
            <a:avLst/>
          </a:prstGeom>
          <a:noFill/>
        </p:spPr>
        <p:txBody>
          <a:bodyPr wrap="square" rtlCol="0">
            <a:spAutoFit/>
          </a:bodyPr>
          <a:lstStyle/>
          <a:p>
            <a:r>
              <a:rPr lang="en-US" sz="48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The Greenwich Observatory</a:t>
            </a:r>
            <a:endParaRPr lang="uk-UA"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3707904" y="1268760"/>
            <a:ext cx="5184576" cy="2554545"/>
          </a:xfrm>
          <a:prstGeom prst="rect">
            <a:avLst/>
          </a:prstGeom>
          <a:noFill/>
        </p:spPr>
        <p:txBody>
          <a:bodyPr wrap="square" rtlCol="0">
            <a:spAutoFit/>
          </a:bodyPr>
          <a:lstStyle/>
          <a:p>
            <a:pPr marL="273050" lvl="0" indent="-273050" algn="just" fontAlgn="base">
              <a:lnSpc>
                <a:spcPct val="80000"/>
              </a:lnSpc>
              <a:spcBef>
                <a:spcPct val="20000"/>
              </a:spcBef>
              <a:spcAft>
                <a:spcPct val="0"/>
              </a:spcAft>
              <a:buClr>
                <a:srgbClr val="0BD0D9"/>
              </a:buClr>
              <a:buSzPct val="95000"/>
            </a:pPr>
            <a:r>
              <a:rPr lang="en-US" sz="2000" b="1" dirty="0" smtClean="0">
                <a:solidFill>
                  <a:prstClr val="black"/>
                </a:solidFill>
                <a:latin typeface="Constantia"/>
              </a:rPr>
              <a:t> </a:t>
            </a:r>
            <a:r>
              <a:rPr lang="en-US" sz="2000" b="1" dirty="0">
                <a:solidFill>
                  <a:prstClr val="black"/>
                </a:solidFill>
                <a:latin typeface="Constantia"/>
              </a:rPr>
              <a:t>Three hundred years ago Greenwich was a village and now it is a part of London. Queen Elizabeth I lived in the Greenwich Palace. The Greenwich Observatory is the center of time and space because the prime meridian of the Earth, which divides east from west passes there. If you stand over the line, you can have one foot in each hemisphere.</a:t>
            </a:r>
            <a:endParaRPr lang="ru-RU" sz="2000" b="1" dirty="0">
              <a:solidFill>
                <a:prstClr val="black"/>
              </a:solidFill>
              <a:latin typeface="Constantia"/>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57" y="4077071"/>
            <a:ext cx="2501413" cy="2466975"/>
          </a:xfrm>
          <a:prstGeom prst="rect">
            <a:avLst/>
          </a:prstGeom>
          <a:ln>
            <a:noFill/>
          </a:ln>
          <a:effectLst>
            <a:softEdge rad="112500"/>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077071"/>
            <a:ext cx="3693790" cy="2505075"/>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39" y="1268760"/>
            <a:ext cx="2736303" cy="2160240"/>
          </a:xfrm>
          <a:prstGeom prst="rect">
            <a:avLst/>
          </a:prstGeom>
          <a:ln>
            <a:noFill/>
          </a:ln>
          <a:effectLst>
            <a:softEdge rad="112500"/>
          </a:effectLst>
        </p:spPr>
      </p:pic>
    </p:spTree>
    <p:extLst>
      <p:ext uri="{BB962C8B-B14F-4D97-AF65-F5344CB8AC3E}">
        <p14:creationId xmlns:p14="http://schemas.microsoft.com/office/powerpoint/2010/main" val="937766762"/>
      </p:ext>
    </p:extLst>
  </p:cSld>
  <p:clrMapOvr>
    <a:masterClrMapping/>
  </p:clrMapOvr>
  <p:transition spd="slow" advClick="0" advTm="3077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60648"/>
            <a:ext cx="4896544" cy="830997"/>
          </a:xfrm>
          <a:prstGeom prst="rect">
            <a:avLst/>
          </a:prstGeom>
          <a:noFill/>
        </p:spPr>
        <p:txBody>
          <a:bodyPr wrap="square" rtlCol="0">
            <a:spAutoFit/>
          </a:bodyPr>
          <a:lstStyle/>
          <a:p>
            <a:pPr algn="ctr"/>
            <a:r>
              <a:rPr lang="en-US" sz="4800" b="1" i="0"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a:rPr>
              <a:t>Tower Bridge</a:t>
            </a:r>
            <a:endParaRPr lang="en-US" sz="4800" b="1" i="0"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a:endParaRPr>
          </a:p>
        </p:txBody>
      </p:sp>
      <p:sp>
        <p:nvSpPr>
          <p:cNvPr id="3" name="TextBox 2"/>
          <p:cNvSpPr txBox="1"/>
          <p:nvPr/>
        </p:nvSpPr>
        <p:spPr>
          <a:xfrm>
            <a:off x="467544" y="1412776"/>
            <a:ext cx="4032448" cy="2554545"/>
          </a:xfrm>
          <a:prstGeom prst="rect">
            <a:avLst/>
          </a:prstGeom>
          <a:noFill/>
        </p:spPr>
        <p:txBody>
          <a:bodyPr wrap="square" rtlCol="0">
            <a:spAutoFit/>
          </a:bodyPr>
          <a:lstStyle/>
          <a:p>
            <a:r>
              <a:rPr lang="en-US" sz="2000" b="1" i="0" dirty="0" smtClean="0">
                <a:solidFill>
                  <a:srgbClr val="111111"/>
                </a:solidFill>
                <a:effectLst/>
                <a:latin typeface="Constantia" pitchFamily="18" charset="0"/>
              </a:rPr>
              <a:t>London's Tower Bridge is one of the most recognizable bridges in the world. Its Victorian Gothic style stems from a law that forced the designers to create a structure that would be in harmony with the nearby Tower of London.</a:t>
            </a:r>
            <a:endParaRPr lang="uk-UA" sz="2000" dirty="0">
              <a:latin typeface="Constantia"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8248" y="4141236"/>
            <a:ext cx="3779912" cy="2567567"/>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681" y="4141237"/>
            <a:ext cx="3922174" cy="2448272"/>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078" y="1528259"/>
            <a:ext cx="2958976" cy="2323578"/>
          </a:xfrm>
          <a:prstGeom prst="rect">
            <a:avLst/>
          </a:prstGeom>
          <a:ln>
            <a:noFill/>
          </a:ln>
          <a:effectLst>
            <a:softEdge rad="112500"/>
          </a:effectLst>
        </p:spPr>
      </p:pic>
    </p:spTree>
    <p:extLst>
      <p:ext uri="{BB962C8B-B14F-4D97-AF65-F5344CB8AC3E}">
        <p14:creationId xmlns:p14="http://schemas.microsoft.com/office/powerpoint/2010/main" val="314111263"/>
      </p:ext>
    </p:extLst>
  </p:cSld>
  <p:clrMapOvr>
    <a:masterClrMapping/>
  </p:clrMapOvr>
  <p:transition spd="slow" advClick="0" advTm="1674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564904"/>
            <a:ext cx="7560840" cy="1569660"/>
          </a:xfrm>
          <a:prstGeom prst="rect">
            <a:avLst/>
          </a:prstGeom>
          <a:noFill/>
        </p:spPr>
        <p:txBody>
          <a:bodyPr wrap="square" rtlCol="0">
            <a:spAutoFit/>
          </a:bodyPr>
          <a:lstStyle/>
          <a:p>
            <a:r>
              <a:rPr lang="en-US" sz="96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end..</a:t>
            </a:r>
            <a:endParaRPr lang="uk-UA" sz="96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ustDataLst>
      <p:tags r:id="rId1"/>
    </p:custDataLst>
    <p:extLst>
      <p:ext uri="{BB962C8B-B14F-4D97-AF65-F5344CB8AC3E}">
        <p14:creationId xmlns:p14="http://schemas.microsoft.com/office/powerpoint/2010/main" val="161198894"/>
      </p:ext>
    </p:extLst>
  </p:cSld>
  <p:clrMapOvr>
    <a:masterClrMapping/>
  </p:clrMapOvr>
  <p:transition spd="slow" advClick="0" advTm="678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340768"/>
            <a:ext cx="6048672" cy="2246769"/>
          </a:xfrm>
          <a:prstGeom prst="rect">
            <a:avLst/>
          </a:prstGeom>
          <a:noFill/>
        </p:spPr>
        <p:txBody>
          <a:bodyPr wrap="square" rtlCol="0">
            <a:spAutoFit/>
          </a:bodyPr>
          <a:lstStyle/>
          <a:p>
            <a:r>
              <a:rPr lang="en-US" sz="2000" b="0" i="0" dirty="0" smtClean="0">
                <a:solidFill>
                  <a:srgbClr val="000000"/>
                </a:solidFill>
                <a:effectLst/>
                <a:latin typeface="Constantia" pitchFamily="18" charset="0"/>
              </a:rPr>
              <a:t>London, the capital of England and the United Kingdom, was founded 2000 years ago by the Romans as Londinium. The city has been Western Europe's largest city for centuries: as early as in 1700 more than 575,000 people lived in London. Today London is not only the largest city but also one of the most visited thanks to its numerous famous attractions.</a:t>
            </a:r>
            <a:endParaRPr lang="uk-UA" sz="2000" dirty="0">
              <a:latin typeface="Constantia" pitchFamily="18" charset="0"/>
            </a:endParaRPr>
          </a:p>
        </p:txBody>
      </p:sp>
      <p:sp>
        <p:nvSpPr>
          <p:cNvPr id="5" name="TextBox 4"/>
          <p:cNvSpPr txBox="1"/>
          <p:nvPr/>
        </p:nvSpPr>
        <p:spPr>
          <a:xfrm>
            <a:off x="1331640" y="332656"/>
            <a:ext cx="5472608" cy="707886"/>
          </a:xfrm>
          <a:prstGeom prst="rect">
            <a:avLst/>
          </a:prstGeom>
          <a:noFill/>
        </p:spPr>
        <p:txBody>
          <a:bodyPr wrap="square" rtlCol="0">
            <a:spAutoFit/>
          </a:bodyPr>
          <a:lstStyle/>
          <a:p>
            <a:r>
              <a:rPr lang="en-US" sz="40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London</a:t>
            </a:r>
            <a:endParaRPr lang="uk-UA" sz="40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789040"/>
            <a:ext cx="3888432" cy="2857500"/>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789040"/>
            <a:ext cx="3885220" cy="2857500"/>
          </a:xfrm>
          <a:prstGeom prst="rect">
            <a:avLst/>
          </a:prstGeom>
          <a:ln>
            <a:noFill/>
          </a:ln>
          <a:effectLst>
            <a:softEdge rad="112500"/>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1540227"/>
            <a:ext cx="2476500" cy="18478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591664397"/>
      </p:ext>
    </p:extLst>
  </p:cSld>
  <p:clrMapOvr>
    <a:masterClrMapping/>
  </p:clrMapOvr>
  <p:transition spd="slow" advClick="0" advTm="3667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4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340768"/>
            <a:ext cx="5184576" cy="369332"/>
          </a:xfrm>
          <a:prstGeom prst="rect">
            <a:avLst/>
          </a:prstGeom>
          <a:noFill/>
        </p:spPr>
        <p:txBody>
          <a:bodyPr wrap="square" rtlCol="0">
            <a:spAutoFit/>
          </a:bodyPr>
          <a:lstStyle/>
          <a:p>
            <a:endParaRPr lang="uk-UA" dirty="0"/>
          </a:p>
        </p:txBody>
      </p:sp>
      <p:sp>
        <p:nvSpPr>
          <p:cNvPr id="7" name="Прямоугольник 6"/>
          <p:cNvSpPr/>
          <p:nvPr/>
        </p:nvSpPr>
        <p:spPr>
          <a:xfrm>
            <a:off x="4479636" y="2967335"/>
            <a:ext cx="18473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ru-RU" sz="5400" b="1" dirty="0">
              <a:ln/>
              <a:solidFill>
                <a:schemeClr val="accent3"/>
              </a:solidFill>
            </a:endParaRPr>
          </a:p>
        </p:txBody>
      </p:sp>
      <p:sp>
        <p:nvSpPr>
          <p:cNvPr id="11" name="Прямоугольник 10"/>
          <p:cNvSpPr/>
          <p:nvPr/>
        </p:nvSpPr>
        <p:spPr>
          <a:xfrm>
            <a:off x="422132" y="260647"/>
            <a:ext cx="8280920" cy="1323439"/>
          </a:xfrm>
          <a:prstGeom prst="rect">
            <a:avLst/>
          </a:prstGeom>
        </p:spPr>
        <p:txBody>
          <a:bodyPr wrap="square">
            <a:spAutoFit/>
          </a:bodyPr>
          <a:lstStyle/>
          <a:p>
            <a:r>
              <a:rPr lang="en-US" sz="8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a typeface="+mj-ea"/>
                <a:cs typeface="+mj-cs"/>
              </a:rPr>
              <a:t>London </a:t>
            </a:r>
            <a:r>
              <a:rPr lang="en-US" sz="8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a typeface="+mj-ea"/>
                <a:cs typeface="+mj-cs"/>
              </a:rPr>
              <a:t>Sights</a:t>
            </a:r>
            <a:r>
              <a:rPr lang="uk-UA" sz="8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a typeface="+mj-ea"/>
                <a:cs typeface="+mj-cs"/>
              </a:rPr>
              <a:t> :</a:t>
            </a:r>
            <a:endParaRPr lang="uk-UA" sz="8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TextBox 11"/>
          <p:cNvSpPr txBox="1"/>
          <p:nvPr/>
        </p:nvSpPr>
        <p:spPr>
          <a:xfrm>
            <a:off x="251520" y="1710100"/>
            <a:ext cx="8208912" cy="5262979"/>
          </a:xfrm>
          <a:prstGeom prst="rect">
            <a:avLst/>
          </a:prstGeom>
          <a:noFill/>
        </p:spPr>
        <p:txBody>
          <a:bodyPr wrap="square" rtlCol="0">
            <a:spAutoFit/>
          </a:bodyPr>
          <a:lstStyle/>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Buckingham Palace</a:t>
            </a:r>
            <a:endParaRPr lang="uk-UA"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Houses of Parliament</a:t>
            </a:r>
            <a:endParaRPr lang="uk-UA"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Big Ben</a:t>
            </a:r>
            <a:endParaRPr lang="uk-UA"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Trafalgar Square</a:t>
            </a:r>
            <a:endParaRPr lang="uk-UA"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London Eye</a:t>
            </a: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Tower of London</a:t>
            </a: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Westminster Abbey</a:t>
            </a:r>
            <a:endParaRPr lang="uk-UA"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The Greenwich Observatory</a:t>
            </a:r>
          </a:p>
          <a:p>
            <a:pPr marL="800100" lvl="1" indent="-342900">
              <a:buClr>
                <a:schemeClr val="tx1">
                  <a:lumMod val="95000"/>
                  <a:lumOff val="5000"/>
                </a:schemeClr>
              </a:buClr>
              <a:buFont typeface="Arial" pitchFamily="34" charset="0"/>
              <a:buChar char="•"/>
            </a:pPr>
            <a:r>
              <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Tower Bridge</a:t>
            </a:r>
          </a:p>
          <a:p>
            <a:pPr lvl="0" algn="ctr"/>
            <a:endParaRPr lang="en-US" sz="2800" b="1" dirty="0" smtClean="0">
              <a:ln w="19050" cmpd="sng">
                <a:solidFill>
                  <a:prstClr val="black">
                    <a:lumMod val="95000"/>
                    <a:lumOff val="5000"/>
                    <a:alpha val="55000"/>
                  </a:prstClr>
                </a:solidFill>
                <a:prstDash val="solid"/>
              </a:ln>
              <a:solidFill>
                <a:srgbClr val="B83D68">
                  <a:satMod val="200000"/>
                  <a:tint val="3000"/>
                </a:srgbClr>
              </a:solidFill>
              <a:effectLst>
                <a:innerShdw blurRad="101600" dist="76200" dir="5400000">
                  <a:srgbClr val="B83D68">
                    <a:satMod val="190000"/>
                    <a:tint val="100000"/>
                    <a:alpha val="74000"/>
                  </a:srgbClr>
                </a:innerShdw>
              </a:effectLst>
              <a:latin typeface="Tahoma"/>
            </a:endParaRPr>
          </a:p>
          <a:p>
            <a:pPr marL="800100" lvl="1" indent="-342900">
              <a:buClr>
                <a:schemeClr val="tx1">
                  <a:lumMod val="95000"/>
                  <a:lumOff val="5000"/>
                </a:schemeClr>
              </a:buClr>
              <a:buFont typeface="Arial" pitchFamily="34" charset="0"/>
              <a:buChar char="•"/>
            </a:pPr>
            <a:endParaRPr lang="en-US"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a:p>
            <a:pPr>
              <a:buClr>
                <a:schemeClr val="tx1">
                  <a:lumMod val="95000"/>
                  <a:lumOff val="5000"/>
                </a:schemeClr>
              </a:buClr>
            </a:pPr>
            <a:endParaRPr lang="uk-UA"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1292468309"/>
      </p:ext>
    </p:extLst>
  </p:cSld>
  <p:clrMapOvr>
    <a:masterClrMapping/>
  </p:clrMapOvr>
  <p:transition spd="slow" advClick="0" advTm="1482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anim calcmode="lin" valueType="num">
                                      <p:cBhvr>
                                        <p:cTn id="12" dur="2000" fill="hold"/>
                                        <p:tgtEl>
                                          <p:spTgt spid="12"/>
                                        </p:tgtEl>
                                        <p:attrNameLst>
                                          <p:attrName>ppt_x</p:attrName>
                                        </p:attrNameLst>
                                      </p:cBhvr>
                                      <p:tavLst>
                                        <p:tav tm="0">
                                          <p:val>
                                            <p:strVal val="#ppt_x"/>
                                          </p:val>
                                        </p:tav>
                                        <p:tav tm="100000">
                                          <p:val>
                                            <p:strVal val="#ppt_x"/>
                                          </p:val>
                                        </p:tav>
                                      </p:tavLst>
                                    </p:anim>
                                    <p:anim calcmode="lin" valueType="num">
                                      <p:cBhvr>
                                        <p:cTn id="13"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351175"/>
            <a:ext cx="6768752" cy="769441"/>
          </a:xfrm>
          <a:prstGeom prst="rect">
            <a:avLst/>
          </a:prstGeom>
          <a:noFill/>
        </p:spPr>
        <p:txBody>
          <a:bodyPr wrap="square" rtlCol="0">
            <a:spAutoFit/>
          </a:bodyPr>
          <a:lstStyle/>
          <a:p>
            <a:r>
              <a:rPr lang="en-US" sz="4400" b="1" dirty="0" smtClean="0">
                <a:ln w="19050" cmpd="sng">
                  <a:solidFill>
                    <a:schemeClr val="tx1">
                      <a:lumMod val="95000"/>
                      <a:lumOff val="5000"/>
                      <a:alpha val="55000"/>
                    </a:schemeClr>
                  </a:solidFill>
                  <a:prstDash val="solid"/>
                </a:ln>
                <a:solidFill>
                  <a:schemeClr val="accent5">
                    <a:lumMod val="20000"/>
                    <a:lumOff val="80000"/>
                  </a:schemeClr>
                </a:solidFill>
                <a:effectLst>
                  <a:innerShdw blurRad="101600" dist="76200" dir="5400000">
                    <a:schemeClr val="accent1">
                      <a:satMod val="190000"/>
                      <a:tint val="100000"/>
                      <a:alpha val="74000"/>
                    </a:schemeClr>
                  </a:innerShdw>
                </a:effectLst>
              </a:rPr>
              <a:t>Buckingham Palace</a:t>
            </a:r>
            <a:endParaRPr lang="en-US" sz="4400" b="1" dirty="0">
              <a:ln w="19050" cmpd="sng">
                <a:solidFill>
                  <a:schemeClr val="tx1">
                    <a:lumMod val="95000"/>
                    <a:lumOff val="5000"/>
                    <a:alpha val="55000"/>
                  </a:schemeClr>
                </a:solidFill>
                <a:prstDash val="solid"/>
              </a:ln>
              <a:solidFill>
                <a:schemeClr val="accent5">
                  <a:lumMod val="20000"/>
                  <a:lumOff val="80000"/>
                </a:schemeClr>
              </a:solidFill>
              <a:effectLst>
                <a:innerShdw blurRad="101600" dist="76200" dir="5400000">
                  <a:schemeClr val="accent1">
                    <a:satMod val="190000"/>
                    <a:tint val="100000"/>
                    <a:alpha val="74000"/>
                  </a:schemeClr>
                </a:innerShdw>
              </a:effectLst>
            </a:endParaRPr>
          </a:p>
        </p:txBody>
      </p:sp>
      <p:sp>
        <p:nvSpPr>
          <p:cNvPr id="6" name="TextBox 5"/>
          <p:cNvSpPr txBox="1"/>
          <p:nvPr/>
        </p:nvSpPr>
        <p:spPr>
          <a:xfrm>
            <a:off x="467544" y="1340768"/>
            <a:ext cx="5112568" cy="1938992"/>
          </a:xfrm>
          <a:prstGeom prst="rect">
            <a:avLst/>
          </a:prstGeom>
          <a:noFill/>
        </p:spPr>
        <p:txBody>
          <a:bodyPr wrap="square" rtlCol="0">
            <a:spAutoFit/>
          </a:bodyPr>
          <a:lstStyle/>
          <a:p>
            <a:pPr marL="274320" lvl="0" indent="-274320" algn="just">
              <a:spcBef>
                <a:spcPct val="20000"/>
              </a:spcBef>
              <a:buClr>
                <a:srgbClr val="0BD0D9"/>
              </a:buClr>
              <a:buSzPct val="95000"/>
              <a:defRPr/>
            </a:pPr>
            <a:r>
              <a:rPr lang="uk-UA" sz="2400" b="1" dirty="0" smtClean="0">
                <a:solidFill>
                  <a:prstClr val="black"/>
                </a:solidFill>
                <a:latin typeface="Constantia"/>
              </a:rPr>
              <a:t>         </a:t>
            </a:r>
            <a:r>
              <a:rPr lang="en-US" sz="2400" b="1" dirty="0" smtClean="0">
                <a:solidFill>
                  <a:prstClr val="black"/>
                </a:solidFill>
                <a:latin typeface="Constantia"/>
              </a:rPr>
              <a:t>Buckingham </a:t>
            </a:r>
            <a:r>
              <a:rPr lang="en-US" sz="2400" b="1" dirty="0">
                <a:solidFill>
                  <a:prstClr val="black"/>
                </a:solidFill>
                <a:latin typeface="Constantia"/>
              </a:rPr>
              <a:t>Palace is the </a:t>
            </a:r>
            <a:r>
              <a:rPr lang="en-US" sz="2400" b="1" dirty="0" smtClean="0">
                <a:solidFill>
                  <a:prstClr val="black"/>
                </a:solidFill>
                <a:latin typeface="Constantia"/>
              </a:rPr>
              <a:t>official</a:t>
            </a:r>
            <a:r>
              <a:rPr lang="uk-UA" sz="2400" b="1" dirty="0" smtClean="0">
                <a:solidFill>
                  <a:prstClr val="black"/>
                </a:solidFill>
                <a:latin typeface="Constantia"/>
              </a:rPr>
              <a:t> </a:t>
            </a:r>
            <a:r>
              <a:rPr lang="en-US" sz="2400" b="1" dirty="0" smtClean="0">
                <a:solidFill>
                  <a:prstClr val="black"/>
                </a:solidFill>
                <a:latin typeface="Constantia"/>
              </a:rPr>
              <a:t>London </a:t>
            </a:r>
            <a:r>
              <a:rPr lang="en-US" sz="2400" b="1" dirty="0">
                <a:solidFill>
                  <a:prstClr val="black"/>
                </a:solidFill>
                <a:latin typeface="Constantia"/>
              </a:rPr>
              <a:t>residence and principal workplace of the British monarch. The palace isn't open to the public. </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573016"/>
            <a:ext cx="4848200" cy="3082652"/>
          </a:xfrm>
          <a:prstGeom prst="rect">
            <a:avLst/>
          </a:prstGeom>
          <a:ln>
            <a:noFill/>
          </a:ln>
          <a:effectLst>
            <a:softEdge rad="112500"/>
          </a:effectLst>
        </p:spPr>
      </p:pic>
      <p:pic>
        <p:nvPicPr>
          <p:cNvPr id="13" name="Picture 13" descr="Buckingham_Palace,_London,_England"/>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340768"/>
            <a:ext cx="3384376"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3717032"/>
            <a:ext cx="3672408" cy="2938636"/>
          </a:xfrm>
          <a:prstGeom prst="rect">
            <a:avLst/>
          </a:prstGeom>
          <a:ln>
            <a:noFill/>
          </a:ln>
          <a:effectLst>
            <a:softEdge rad="112500"/>
          </a:effectLst>
        </p:spPr>
      </p:pic>
    </p:spTree>
    <p:extLst>
      <p:ext uri="{BB962C8B-B14F-4D97-AF65-F5344CB8AC3E}">
        <p14:creationId xmlns:p14="http://schemas.microsoft.com/office/powerpoint/2010/main" val="4089735969"/>
      </p:ext>
    </p:extLst>
  </p:cSld>
  <p:clrMapOvr>
    <a:masterClrMapping/>
  </p:clrMapOvr>
  <p:transition spd="slow" advClick="0" advTm="1619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par>
                          <p:cTn id="21" fill="hold">
                            <p:stCondLst>
                              <p:cond delay="40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5000"/>
                            </p:stCondLst>
                            <p:childTnLst>
                              <p:par>
                                <p:cTn id="29" presetID="3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14806"/>
            <a:ext cx="6912768" cy="923330"/>
          </a:xfrm>
          <a:prstGeom prst="rect">
            <a:avLst/>
          </a:prstGeom>
          <a:noFill/>
        </p:spPr>
        <p:txBody>
          <a:bodyPr wrap="square" rtlCol="0">
            <a:spAutoFit/>
          </a:bodyPr>
          <a:lstStyle/>
          <a:p>
            <a:pPr lvl="0" fontAlgn="base">
              <a:spcBef>
                <a:spcPct val="0"/>
              </a:spcBef>
              <a:spcAft>
                <a:spcPct val="0"/>
              </a:spcAft>
              <a:defRPr/>
            </a:pPr>
            <a:r>
              <a:rPr lang="en-US" sz="5400" b="1" dirty="0">
                <a:ln w="19050" cmpd="sng">
                  <a:solidFill>
                    <a:schemeClr val="bg2">
                      <a:lumMod val="1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Houses of Parliament</a:t>
            </a:r>
            <a:endParaRPr lang="ru-RU" sz="5400" b="1" dirty="0">
              <a:ln w="19050" cmpd="sng">
                <a:solidFill>
                  <a:schemeClr val="bg2">
                    <a:lumMod val="1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ndParaRPr>
          </a:p>
        </p:txBody>
      </p:sp>
      <p:sp>
        <p:nvSpPr>
          <p:cNvPr id="4" name="TextBox 3"/>
          <p:cNvSpPr txBox="1"/>
          <p:nvPr/>
        </p:nvSpPr>
        <p:spPr>
          <a:xfrm>
            <a:off x="5148064" y="1340768"/>
            <a:ext cx="3888432" cy="2246769"/>
          </a:xfrm>
          <a:prstGeom prst="rect">
            <a:avLst/>
          </a:prstGeom>
          <a:noFill/>
        </p:spPr>
        <p:txBody>
          <a:bodyPr wrap="square" rtlCol="0">
            <a:spAutoFit/>
          </a:bodyPr>
          <a:lstStyle/>
          <a:p>
            <a:r>
              <a:rPr lang="en-US" sz="2000" b="1" dirty="0">
                <a:solidFill>
                  <a:prstClr val="black"/>
                </a:solidFill>
                <a:latin typeface="Constantia"/>
              </a:rPr>
              <a:t>The Houses of Parliament is the seat of the  British Government. It is also known as the Palace of Westminster. Big Ben is the name of the clock on the Clock Tower of the Houses of </a:t>
            </a:r>
            <a:r>
              <a:rPr lang="en-US" sz="2000" b="1" dirty="0" smtClean="0">
                <a:solidFill>
                  <a:prstClr val="black"/>
                </a:solidFill>
                <a:latin typeface="Constantia"/>
              </a:rPr>
              <a:t>Parliament</a:t>
            </a:r>
            <a:r>
              <a:rPr lang="uk-UA" sz="2000" b="1" dirty="0" smtClean="0">
                <a:solidFill>
                  <a:prstClr val="black"/>
                </a:solidFill>
                <a:latin typeface="Constantia"/>
              </a:rPr>
              <a:t>.</a:t>
            </a:r>
            <a:endParaRPr lang="uk-UA"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789040"/>
            <a:ext cx="3939614" cy="2880320"/>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005064"/>
            <a:ext cx="4248472" cy="2656616"/>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340768"/>
            <a:ext cx="3996275" cy="244827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457303520"/>
      </p:ext>
    </p:extLst>
  </p:cSld>
  <p:clrMapOvr>
    <a:masterClrMapping/>
  </p:clrMapOvr>
  <p:transition spd="slow" advClick="0" advTm="2891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3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fltVal val="0"/>
                                          </p:val>
                                        </p:tav>
                                        <p:tav tm="100000">
                                          <p:val>
                                            <p:strVal val="#ppt_w"/>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 calcmode="lin" valueType="num">
                                      <p:cBhvr>
                                        <p:cTn id="20" dur="2000" fill="hold"/>
                                        <p:tgtEl>
                                          <p:spTgt spid="8"/>
                                        </p:tgtEl>
                                        <p:attrNameLst>
                                          <p:attrName>style.rotation</p:attrName>
                                        </p:attrNameLst>
                                      </p:cBhvr>
                                      <p:tavLst>
                                        <p:tav tm="0">
                                          <p:val>
                                            <p:fltVal val="90"/>
                                          </p:val>
                                        </p:tav>
                                        <p:tav tm="100000">
                                          <p:val>
                                            <p:fltVal val="0"/>
                                          </p:val>
                                        </p:tav>
                                      </p:tavLst>
                                    </p:anim>
                                    <p:animEffect transition="in" filter="fade">
                                      <p:cBhvr>
                                        <p:cTn id="21" dur="2000"/>
                                        <p:tgtEl>
                                          <p:spTgt spid="8"/>
                                        </p:tgtEl>
                                      </p:cBhvr>
                                    </p:animEffect>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 calcmode="lin" valueType="num">
                                      <p:cBhvr>
                                        <p:cTn id="27" dur="2000" fill="hold"/>
                                        <p:tgtEl>
                                          <p:spTgt spid="6"/>
                                        </p:tgtEl>
                                        <p:attrNameLst>
                                          <p:attrName>style.rotation</p:attrName>
                                        </p:attrNameLst>
                                      </p:cBhvr>
                                      <p:tavLst>
                                        <p:tav tm="0">
                                          <p:val>
                                            <p:fltVal val="90"/>
                                          </p:val>
                                        </p:tav>
                                        <p:tav tm="100000">
                                          <p:val>
                                            <p:fltVal val="0"/>
                                          </p:val>
                                        </p:tav>
                                      </p:tavLst>
                                    </p:anim>
                                    <p:animEffect transition="in" filter="fade">
                                      <p:cBhvr>
                                        <p:cTn id="28" dur="2000"/>
                                        <p:tgtEl>
                                          <p:spTgt spid="6"/>
                                        </p:tgtEl>
                                      </p:cBhvr>
                                    </p:animEffect>
                                  </p:childTnLst>
                                </p:cTn>
                              </p:par>
                            </p:childTnLst>
                          </p:cTn>
                        </p:par>
                        <p:par>
                          <p:cTn id="29" fill="hold">
                            <p:stCondLst>
                              <p:cond delay="60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2000" fill="hold"/>
                                        <p:tgtEl>
                                          <p:spTgt spid="7"/>
                                        </p:tgtEl>
                                        <p:attrNameLst>
                                          <p:attrName>ppt_w</p:attrName>
                                        </p:attrNameLst>
                                      </p:cBhvr>
                                      <p:tavLst>
                                        <p:tav tm="0">
                                          <p:val>
                                            <p:fltVal val="0"/>
                                          </p:val>
                                        </p:tav>
                                        <p:tav tm="100000">
                                          <p:val>
                                            <p:strVal val="#ppt_w"/>
                                          </p:val>
                                        </p:tav>
                                      </p:tavLst>
                                    </p:anim>
                                    <p:anim calcmode="lin" valueType="num">
                                      <p:cBhvr>
                                        <p:cTn id="33" dur="2000" fill="hold"/>
                                        <p:tgtEl>
                                          <p:spTgt spid="7"/>
                                        </p:tgtEl>
                                        <p:attrNameLst>
                                          <p:attrName>ppt_h</p:attrName>
                                        </p:attrNameLst>
                                      </p:cBhvr>
                                      <p:tavLst>
                                        <p:tav tm="0">
                                          <p:val>
                                            <p:fltVal val="0"/>
                                          </p:val>
                                        </p:tav>
                                        <p:tav tm="100000">
                                          <p:val>
                                            <p:strVal val="#ppt_h"/>
                                          </p:val>
                                        </p:tav>
                                      </p:tavLst>
                                    </p:anim>
                                    <p:anim calcmode="lin" valueType="num">
                                      <p:cBhvr>
                                        <p:cTn id="34" dur="2000" fill="hold"/>
                                        <p:tgtEl>
                                          <p:spTgt spid="7"/>
                                        </p:tgtEl>
                                        <p:attrNameLst>
                                          <p:attrName>style.rotation</p:attrName>
                                        </p:attrNameLst>
                                      </p:cBhvr>
                                      <p:tavLst>
                                        <p:tav tm="0">
                                          <p:val>
                                            <p:fltVal val="90"/>
                                          </p:val>
                                        </p:tav>
                                        <p:tav tm="100000">
                                          <p:val>
                                            <p:fltVal val="0"/>
                                          </p:val>
                                        </p:tav>
                                      </p:tavLst>
                                    </p:anim>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54968"/>
            <a:ext cx="6768752" cy="923330"/>
          </a:xfrm>
          <a:prstGeom prst="rect">
            <a:avLst/>
          </a:prstGeom>
          <a:noFill/>
        </p:spPr>
        <p:txBody>
          <a:bodyPr wrap="square" rtlCol="0">
            <a:spAutoFit/>
          </a:bodyPr>
          <a:lstStyle/>
          <a:p>
            <a:r>
              <a:rPr lang="en-US" sz="54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a typeface="+mj-ea"/>
                <a:cs typeface="+mj-cs"/>
              </a:rPr>
              <a:t>           Big Ben</a:t>
            </a:r>
            <a:endParaRPr lang="uk-UA"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 name="TextBox 3"/>
          <p:cNvSpPr txBox="1"/>
          <p:nvPr/>
        </p:nvSpPr>
        <p:spPr>
          <a:xfrm>
            <a:off x="539552" y="1412776"/>
            <a:ext cx="3816424" cy="2246769"/>
          </a:xfrm>
          <a:prstGeom prst="rect">
            <a:avLst/>
          </a:prstGeom>
          <a:noFill/>
        </p:spPr>
        <p:txBody>
          <a:bodyPr wrap="square" rtlCol="0">
            <a:spAutoFit/>
          </a:bodyPr>
          <a:lstStyle/>
          <a:p>
            <a:r>
              <a:rPr lang="en-US" sz="2000" b="1" i="0" dirty="0" smtClean="0">
                <a:solidFill>
                  <a:srgbClr val="111111"/>
                </a:solidFill>
                <a:effectLst/>
                <a:latin typeface="Constantia" pitchFamily="18" charset="0"/>
              </a:rPr>
              <a:t>The Clock Tower of the Palace</a:t>
            </a:r>
            <a:r>
              <a:rPr lang="en-US" sz="2000" b="1" i="0" u="none" strike="noStrike" dirty="0" smtClean="0">
                <a:solidFill>
                  <a:srgbClr val="666666"/>
                </a:solidFill>
                <a:effectLst/>
                <a:latin typeface="Constantia" pitchFamily="18" charset="0"/>
                <a:hlinkClick r:id="rId2"/>
              </a:rPr>
              <a:t> </a:t>
            </a:r>
            <a:r>
              <a:rPr lang="en-US" sz="2000" b="1" i="0" dirty="0" smtClean="0">
                <a:solidFill>
                  <a:srgbClr val="111111"/>
                </a:solidFill>
                <a:effectLst/>
                <a:latin typeface="Constantia" pitchFamily="18" charset="0"/>
              </a:rPr>
              <a:t> of Westmister  - officially named Saint Stephen's Tower - is commonly known as the Big Ben. The tower is one of London's most famous landmarks.</a:t>
            </a:r>
            <a:endParaRPr lang="uk-UA" sz="2000" dirty="0">
              <a:latin typeface="Constantia"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195133"/>
            <a:ext cx="3361556" cy="2286000"/>
          </a:xfrm>
          <a:prstGeom prst="rect">
            <a:avLst/>
          </a:prstGeom>
          <a:ln>
            <a:noFill/>
          </a:ln>
          <a:effectLst>
            <a:softEdge rad="112500"/>
          </a:effec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861048"/>
            <a:ext cx="3810000" cy="2741290"/>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3677394"/>
            <a:ext cx="3085323" cy="2924944"/>
          </a:xfrm>
          <a:prstGeom prst="rect">
            <a:avLst/>
          </a:prstGeom>
          <a:ln>
            <a:noFill/>
          </a:ln>
          <a:effectLst>
            <a:softEdge rad="112500"/>
          </a:effectLst>
        </p:spPr>
      </p:pic>
    </p:spTree>
    <p:extLst>
      <p:ext uri="{BB962C8B-B14F-4D97-AF65-F5344CB8AC3E}">
        <p14:creationId xmlns:p14="http://schemas.microsoft.com/office/powerpoint/2010/main" val="1543373083"/>
      </p:ext>
    </p:extLst>
  </p:cSld>
  <p:clrMapOvr>
    <a:masterClrMapping/>
  </p:clrMapOvr>
  <p:transition spd="slow" advClick="0" advTm="1722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4000"/>
                            </p:stCondLst>
                            <p:childTnLst>
                              <p:par>
                                <p:cTn id="22" presetID="3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5000"/>
                            </p:stCondLst>
                            <p:childTnLst>
                              <p:par>
                                <p:cTn id="29" presetID="3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60648"/>
            <a:ext cx="6768752" cy="923330"/>
          </a:xfrm>
          <a:prstGeom prst="rect">
            <a:avLst/>
          </a:prstGeom>
          <a:noFill/>
        </p:spPr>
        <p:txBody>
          <a:bodyPr wrap="square" rtlCol="0">
            <a:spAutoFit/>
          </a:bodyPr>
          <a:lstStyle/>
          <a:p>
            <a:r>
              <a:rPr lang="en-US"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a typeface="+mj-ea"/>
                <a:cs typeface="+mj-cs"/>
              </a:rPr>
              <a:t>Trafalgar Square</a:t>
            </a:r>
            <a:endParaRPr lang="uk-UA"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4860032" y="1340768"/>
            <a:ext cx="4032448" cy="2585323"/>
          </a:xfrm>
          <a:prstGeom prst="rect">
            <a:avLst/>
          </a:prstGeom>
          <a:noFill/>
        </p:spPr>
        <p:txBody>
          <a:bodyPr wrap="square" rtlCol="0">
            <a:spAutoFit/>
          </a:bodyPr>
          <a:lstStyle/>
          <a:p>
            <a:pPr marL="273050" lvl="0" indent="-273050" algn="just" fontAlgn="base">
              <a:spcBef>
                <a:spcPct val="20000"/>
              </a:spcBef>
              <a:spcAft>
                <a:spcPct val="0"/>
              </a:spcAft>
              <a:buClr>
                <a:srgbClr val="0BD0D9"/>
              </a:buClr>
              <a:buSzPct val="95000"/>
            </a:pPr>
            <a:r>
              <a:rPr lang="en-US" b="1" dirty="0" smtClean="0">
                <a:solidFill>
                  <a:prstClr val="black"/>
                </a:solidFill>
                <a:latin typeface="Constantia"/>
              </a:rPr>
              <a:t>Trafalgar </a:t>
            </a:r>
            <a:r>
              <a:rPr lang="en-US" b="1" dirty="0">
                <a:solidFill>
                  <a:prstClr val="black"/>
                </a:solidFill>
                <a:latin typeface="Constantia"/>
              </a:rPr>
              <a:t>Square, </a:t>
            </a:r>
            <a:r>
              <a:rPr lang="en-US" b="1" dirty="0" smtClean="0">
                <a:solidFill>
                  <a:prstClr val="black"/>
                </a:solidFill>
                <a:latin typeface="Constantia"/>
              </a:rPr>
              <a:t>the largest </a:t>
            </a:r>
            <a:r>
              <a:rPr lang="en-US" b="1" dirty="0">
                <a:solidFill>
                  <a:prstClr val="black"/>
                </a:solidFill>
                <a:latin typeface="Constantia"/>
              </a:rPr>
              <a:t>square in </a:t>
            </a:r>
            <a:r>
              <a:rPr lang="en-US" b="1" dirty="0" smtClean="0">
                <a:solidFill>
                  <a:prstClr val="black"/>
                </a:solidFill>
                <a:latin typeface="Constantia"/>
              </a:rPr>
              <a:t>London, is </a:t>
            </a:r>
            <a:r>
              <a:rPr lang="en-US" b="1" dirty="0">
                <a:solidFill>
                  <a:prstClr val="black"/>
                </a:solidFill>
                <a:latin typeface="Constantia"/>
              </a:rPr>
              <a:t>often considered the heart </a:t>
            </a:r>
            <a:r>
              <a:rPr lang="en-US" b="1" dirty="0" smtClean="0">
                <a:solidFill>
                  <a:prstClr val="black"/>
                </a:solidFill>
                <a:latin typeface="Constantia"/>
              </a:rPr>
              <a:t>of  </a:t>
            </a:r>
            <a:r>
              <a:rPr lang="en-US" b="1" dirty="0">
                <a:solidFill>
                  <a:prstClr val="black"/>
                </a:solidFill>
                <a:latin typeface="Constantia"/>
              </a:rPr>
              <a:t>London</a:t>
            </a:r>
            <a:r>
              <a:rPr lang="en-US" b="1" dirty="0" smtClean="0">
                <a:solidFill>
                  <a:prstClr val="black"/>
                </a:solidFill>
                <a:latin typeface="Constantia"/>
              </a:rPr>
              <a:t>. In </a:t>
            </a:r>
            <a:r>
              <a:rPr lang="en-US" b="1" dirty="0">
                <a:solidFill>
                  <a:prstClr val="black"/>
                </a:solidFill>
                <a:latin typeface="Constantia"/>
              </a:rPr>
              <a:t>the c</a:t>
            </a:r>
            <a:r>
              <a:rPr lang="en-US" b="1" dirty="0" smtClean="0">
                <a:solidFill>
                  <a:prstClr val="black"/>
                </a:solidFill>
                <a:latin typeface="Constantia"/>
              </a:rPr>
              <a:t>entre </a:t>
            </a:r>
            <a:r>
              <a:rPr lang="en-US" b="1" dirty="0">
                <a:solidFill>
                  <a:prstClr val="black"/>
                </a:solidFill>
                <a:latin typeface="Constantia"/>
              </a:rPr>
              <a:t>of Trafalgar Square there is a big column. At the top of the column there is a statue of Admiral Nelson who had to fight the French at the Battle of Trafalgar in </a:t>
            </a:r>
            <a:r>
              <a:rPr lang="ru-RU" b="1" dirty="0">
                <a:solidFill>
                  <a:prstClr val="black"/>
                </a:solidFill>
                <a:latin typeface="Constantia"/>
              </a:rPr>
              <a:t>1805</a:t>
            </a:r>
            <a:r>
              <a:rPr lang="en-US" b="1" dirty="0">
                <a:solidFill>
                  <a:prstClr val="black"/>
                </a:solidFill>
                <a:latin typeface="Constantia"/>
              </a:rPr>
              <a:t>.</a:t>
            </a:r>
            <a:endParaRPr lang="ru-RU" b="1" dirty="0">
              <a:solidFill>
                <a:prstClr val="black"/>
              </a:solidFill>
              <a:latin typeface="Constantia"/>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183978"/>
            <a:ext cx="3816424" cy="2585323"/>
          </a:xfrm>
          <a:prstGeom prst="rect">
            <a:avLst/>
          </a:prstGeom>
          <a:ln>
            <a:noFill/>
          </a:ln>
          <a:effectLst>
            <a:softEdge rad="112500"/>
          </a:effectLst>
        </p:spPr>
      </p:pic>
      <p:pic>
        <p:nvPicPr>
          <p:cNvPr id="5" name="Picture 4" descr="0_6db3_1937e7c_L"/>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026098"/>
            <a:ext cx="2346697" cy="26254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3934643"/>
            <a:ext cx="4032448" cy="2808312"/>
          </a:xfrm>
          <a:prstGeom prst="rect">
            <a:avLst/>
          </a:prstGeom>
          <a:ln>
            <a:noFill/>
          </a:ln>
          <a:effectLst>
            <a:softEdge rad="112500"/>
          </a:effectLst>
        </p:spPr>
      </p:pic>
    </p:spTree>
    <p:extLst>
      <p:ext uri="{BB962C8B-B14F-4D97-AF65-F5344CB8AC3E}">
        <p14:creationId xmlns:p14="http://schemas.microsoft.com/office/powerpoint/2010/main" val="30276508"/>
      </p:ext>
    </p:extLst>
  </p:cSld>
  <p:clrMapOvr>
    <a:masterClrMapping/>
  </p:clrMapOvr>
  <p:transition spd="slow" advClick="0" advTm="2593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60648"/>
            <a:ext cx="5832648" cy="923330"/>
          </a:xfrm>
          <a:prstGeom prst="rect">
            <a:avLst/>
          </a:prstGeom>
          <a:noFill/>
        </p:spPr>
        <p:txBody>
          <a:bodyPr wrap="square" rtlCol="0">
            <a:spAutoFit/>
          </a:bodyPr>
          <a:lstStyle/>
          <a:p>
            <a:pPr lvl="0" fontAlgn="base">
              <a:spcBef>
                <a:spcPct val="0"/>
              </a:spcBef>
              <a:spcAft>
                <a:spcPct val="0"/>
              </a:spcAft>
              <a:defRPr/>
            </a:pPr>
            <a:r>
              <a:rPr lang="en-US"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London Eye</a:t>
            </a:r>
            <a:endParaRPr lang="ru-RU" sz="54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ndParaRPr>
          </a:p>
        </p:txBody>
      </p:sp>
      <p:sp>
        <p:nvSpPr>
          <p:cNvPr id="4" name="TextBox 3"/>
          <p:cNvSpPr txBox="1"/>
          <p:nvPr/>
        </p:nvSpPr>
        <p:spPr>
          <a:xfrm>
            <a:off x="539552" y="1340768"/>
            <a:ext cx="3924436" cy="2308324"/>
          </a:xfrm>
          <a:prstGeom prst="rect">
            <a:avLst/>
          </a:prstGeom>
          <a:noFill/>
        </p:spPr>
        <p:txBody>
          <a:bodyPr wrap="square" rtlCol="0">
            <a:spAutoFit/>
          </a:bodyPr>
          <a:lstStyle/>
          <a:p>
            <a:pPr marL="273050" lvl="0" indent="-273050" algn="just" fontAlgn="base">
              <a:spcBef>
                <a:spcPct val="20000"/>
              </a:spcBef>
              <a:spcAft>
                <a:spcPct val="0"/>
              </a:spcAft>
              <a:buClr>
                <a:srgbClr val="0BD0D9"/>
              </a:buClr>
              <a:buSzPct val="95000"/>
            </a:pPr>
            <a:r>
              <a:rPr lang="en-US" sz="2400" b="1" dirty="0">
                <a:solidFill>
                  <a:prstClr val="black"/>
                </a:solidFill>
                <a:latin typeface="Constantia"/>
              </a:rPr>
              <a:t>London Eye is on the Thames. It's the largest observation wheel in the world. London eye is very popular with tourists.</a:t>
            </a:r>
            <a:endParaRPr lang="ru-RU" sz="2400" b="1" dirty="0">
              <a:solidFill>
                <a:prstClr val="black"/>
              </a:solidFill>
              <a:latin typeface="Constantia"/>
            </a:endParaRPr>
          </a:p>
        </p:txBody>
      </p:sp>
      <p:pic>
        <p:nvPicPr>
          <p:cNvPr id="5" name="Picture 7" descr="6276"/>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722" y="1183978"/>
            <a:ext cx="4251325" cy="2400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83842040_f"/>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913651"/>
            <a:ext cx="3926706" cy="2776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4042099"/>
            <a:ext cx="3996444" cy="2664296"/>
          </a:xfrm>
          <a:prstGeom prst="rect">
            <a:avLst/>
          </a:prstGeom>
          <a:ln>
            <a:noFill/>
          </a:ln>
          <a:effectLst>
            <a:softEdge rad="112500"/>
          </a:effectLst>
        </p:spPr>
      </p:pic>
    </p:spTree>
    <p:extLst>
      <p:ext uri="{BB962C8B-B14F-4D97-AF65-F5344CB8AC3E}">
        <p14:creationId xmlns:p14="http://schemas.microsoft.com/office/powerpoint/2010/main" val="209378308"/>
      </p:ext>
    </p:extLst>
  </p:cSld>
  <p:clrMapOvr>
    <a:masterClrMapping/>
  </p:clrMapOvr>
  <p:transition spd="slow" advClick="0" advTm="1366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7776864" cy="830997"/>
          </a:xfrm>
          <a:prstGeom prst="rect">
            <a:avLst/>
          </a:prstGeom>
          <a:noFill/>
        </p:spPr>
        <p:txBody>
          <a:bodyPr wrap="square" rtlCol="0">
            <a:spAutoFit/>
          </a:bodyPr>
          <a:lstStyle/>
          <a:p>
            <a:pPr lvl="0" fontAlgn="base">
              <a:spcBef>
                <a:spcPct val="0"/>
              </a:spcBef>
              <a:spcAft>
                <a:spcPct val="0"/>
              </a:spcAft>
              <a:defRPr/>
            </a:pPr>
            <a:r>
              <a:rPr lang="en-US" sz="4800" b="1" dirty="0" smtClean="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        The  </a:t>
            </a:r>
            <a:r>
              <a:rPr lang="en-US" sz="48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rPr>
              <a:t>Tower of London</a:t>
            </a:r>
            <a:endParaRPr lang="ru-RU" sz="4800" b="1" dirty="0">
              <a:ln w="19050" cmpd="sng">
                <a:solidFill>
                  <a:schemeClr val="tx1">
                    <a:lumMod val="95000"/>
                    <a:lumOff val="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alibri"/>
            </a:endParaRPr>
          </a:p>
        </p:txBody>
      </p:sp>
      <p:sp>
        <p:nvSpPr>
          <p:cNvPr id="3" name="TextBox 2"/>
          <p:cNvSpPr txBox="1"/>
          <p:nvPr/>
        </p:nvSpPr>
        <p:spPr>
          <a:xfrm>
            <a:off x="5436096" y="1340768"/>
            <a:ext cx="3456384" cy="2086725"/>
          </a:xfrm>
          <a:prstGeom prst="rect">
            <a:avLst/>
          </a:prstGeom>
          <a:noFill/>
        </p:spPr>
        <p:txBody>
          <a:bodyPr wrap="square" rtlCol="0">
            <a:spAutoFit/>
          </a:bodyPr>
          <a:lstStyle/>
          <a:p>
            <a:pPr marL="273050" lvl="0" indent="-273050" algn="just" fontAlgn="base">
              <a:lnSpc>
                <a:spcPct val="90000"/>
              </a:lnSpc>
              <a:spcBef>
                <a:spcPct val="20000"/>
              </a:spcBef>
              <a:spcAft>
                <a:spcPct val="0"/>
              </a:spcAft>
              <a:buClr>
                <a:srgbClr val="0BD0D9"/>
              </a:buClr>
              <a:buSzPct val="95000"/>
            </a:pPr>
            <a:r>
              <a:rPr lang="en-US" sz="2400" b="1" dirty="0" smtClean="0">
                <a:solidFill>
                  <a:prstClr val="black"/>
                </a:solidFill>
                <a:latin typeface="Constantia"/>
              </a:rPr>
              <a:t>The  </a:t>
            </a:r>
            <a:r>
              <a:rPr lang="en-US" sz="2400" b="1" dirty="0">
                <a:solidFill>
                  <a:prstClr val="black"/>
                </a:solidFill>
                <a:latin typeface="Constantia"/>
              </a:rPr>
              <a:t>Tower of London was a fortress, a castle, a prison in the past. Now it's the oldest museum in London.</a:t>
            </a:r>
            <a:endParaRPr lang="ru-RU" sz="2400" b="1" dirty="0">
              <a:solidFill>
                <a:prstClr val="black"/>
              </a:solidFill>
              <a:latin typeface="Constantia"/>
            </a:endParaRPr>
          </a:p>
        </p:txBody>
      </p:sp>
      <p:pic>
        <p:nvPicPr>
          <p:cNvPr id="4" name="Picture 4" descr="1169208385-812b"/>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521" y="3717032"/>
            <a:ext cx="3479800" cy="2905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06" y="1268760"/>
            <a:ext cx="3960440" cy="2659002"/>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257975"/>
            <a:ext cx="4464496" cy="2364305"/>
          </a:xfrm>
          <a:prstGeom prst="rect">
            <a:avLst/>
          </a:prstGeom>
          <a:ln>
            <a:noFill/>
          </a:ln>
          <a:effectLst>
            <a:softEdge rad="112500"/>
          </a:effectLst>
        </p:spPr>
      </p:pic>
    </p:spTree>
    <p:extLst>
      <p:ext uri="{BB962C8B-B14F-4D97-AF65-F5344CB8AC3E}">
        <p14:creationId xmlns:p14="http://schemas.microsoft.com/office/powerpoint/2010/main" val="1049638794"/>
      </p:ext>
    </p:extLst>
  </p:cSld>
  <p:clrMapOvr>
    <a:masterClrMapping/>
  </p:clrMapOvr>
  <p:transition spd="slow" advClick="0" advTm="1599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4500"/>
                            </p:stCondLst>
                            <p:childTnLst>
                              <p:par>
                                <p:cTn id="27" presetID="3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1.5|1.2"/>
</p:tagLst>
</file>

<file path=ppt/tags/tag2.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Spring">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418</TotalTime>
  <Words>463</Words>
  <Application>Microsoft Office PowerPoint</Application>
  <PresentationFormat>Экран (4:3)</PresentationFormat>
  <Paragraphs>37</Paragraphs>
  <Slides>13</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Spring</vt:lpstr>
      <vt:lpstr>Presentation on  the topic: «London Sights»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Вредіна</dc:creator>
  <cp:lastModifiedBy>Вредіна</cp:lastModifiedBy>
  <cp:revision>31</cp:revision>
  <dcterms:created xsi:type="dcterms:W3CDTF">2013-03-09T18:49:49Z</dcterms:created>
  <dcterms:modified xsi:type="dcterms:W3CDTF">2013-03-10T22:50:34Z</dcterms:modified>
</cp:coreProperties>
</file>