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3"/>
  </p:notesMasterIdLst>
  <p:sldIdLst>
    <p:sldId id="280" r:id="rId2"/>
    <p:sldId id="296" r:id="rId3"/>
    <p:sldId id="281" r:id="rId4"/>
    <p:sldId id="319" r:id="rId5"/>
    <p:sldId id="320" r:id="rId6"/>
    <p:sldId id="301" r:id="rId7"/>
    <p:sldId id="302" r:id="rId8"/>
    <p:sldId id="303" r:id="rId9"/>
    <p:sldId id="310" r:id="rId10"/>
    <p:sldId id="311" r:id="rId11"/>
    <p:sldId id="27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Corsiva" pitchFamily="66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Corsiva" pitchFamily="66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Corsiva" pitchFamily="66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Corsiva" pitchFamily="66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Corsiva" pitchFamily="66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onotype Corsiva" pitchFamily="66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onotype Corsiva" pitchFamily="66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onotype Corsiva" pitchFamily="66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onotype Corsiva" pitchFamily="66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DD"/>
    <a:srgbClr val="F6F5F0"/>
    <a:srgbClr val="FFFFFF"/>
    <a:srgbClr val="EBF3FF"/>
    <a:srgbClr val="8CB5F8"/>
    <a:srgbClr val="00000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83" autoAdjust="0"/>
    <p:restoredTop sz="94660"/>
  </p:normalViewPr>
  <p:slideViewPr>
    <p:cSldViewPr>
      <p:cViewPr varScale="1">
        <p:scale>
          <a:sx n="73" d="100"/>
          <a:sy n="73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9.wmf"/><Relationship Id="rId5" Type="http://schemas.openxmlformats.org/officeDocument/2006/relationships/image" Target="../media/image10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F3A161E-0C8F-4477-9BA5-25B9365A4FAA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C9AB161-19E7-464E-B0F1-AD93378CB7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9132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2F8F1F6-EB80-4DD5-89C4-2040B1AD34B9}" type="slidenum">
              <a:rPr lang="ru-RU" sz="1200">
                <a:latin typeface="Calibri" pitchFamily="34" charset="0"/>
                <a:cs typeface="Arial" charset="0"/>
              </a:rPr>
              <a:pPr algn="r"/>
              <a:t>6</a:t>
            </a:fld>
            <a:endParaRPr lang="ru-RU" sz="1200">
              <a:latin typeface="Calibri" pitchFamily="34" charset="0"/>
              <a:cs typeface="Arial" charset="0"/>
            </a:endParaRPr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6194E-25CB-4945-B472-42ABF0D822B4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C549E-6A0F-496C-8EAD-9AAE3EA97A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2DAC7C-5720-4038-987C-C5AF61159855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218C4-5786-40D5-9C4F-1BB90A0B1F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EB23D4-DE1B-4D10-90F6-C6A43CEBF039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09656-AAE4-4E12-8960-0B13B45833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ABE25-56DE-4D31-BB05-0FFFA1406C7F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F8AE0-9BF1-4260-AC36-6C173ECF19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37B8D-56E5-41DE-A41A-ED16BA932563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81800-226B-4BEC-AE66-06AE641725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1A909A-02F0-467E-AA3C-D4671AC01640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AB0C9-5C19-4301-A011-D0E72891DB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BAB8D-48D8-4C35-BBBB-97749C93F39B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71823-ABFF-46EB-87C2-54C133BD63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FDFE67-23E8-46D9-A960-287DD911956D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B35BB-472E-4C7D-9242-00AD33254F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5BE27A-878D-419D-9F55-B941351ECF9E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0E3BF-B09B-40FE-BD79-4D76D8B25A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ADA43-8DDE-45FF-B821-5AFF36A219F1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1EF99-182C-4AFE-BABF-77910FB3E6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F1524-B8B1-4993-BA63-18FE5D7633BF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E772F-9B73-4F41-989C-CA95E5A7B6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B6194E-25CB-4945-B472-42ABF0D822B4}" type="datetimeFigureOut">
              <a:rPr lang="ru-RU" smtClean="0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6C549E-6A0F-496C-8EAD-9AAE3EA97A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6.pn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5"/>
          <p:cNvSpPr txBox="1">
            <a:spLocks noChangeArrowheads="1"/>
          </p:cNvSpPr>
          <p:nvPr/>
        </p:nvSpPr>
        <p:spPr bwMode="auto">
          <a:xfrm rot="21031257">
            <a:off x="637739" y="539451"/>
            <a:ext cx="6842125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i="1" dirty="0" smtClean="0">
                <a:solidFill>
                  <a:srgbClr val="000000"/>
                </a:solidFill>
                <a:latin typeface="Times New Roman" pitchFamily="18" charset="0"/>
              </a:rPr>
              <a:t>            </a:t>
            </a:r>
            <a:r>
              <a:rPr lang="ru-RU" sz="5400" b="1" i="1" dirty="0" smtClean="0">
                <a:solidFill>
                  <a:srgbClr val="000000"/>
                </a:solidFill>
                <a:latin typeface="Times New Roman" pitchFamily="18" charset="0"/>
              </a:rPr>
              <a:t>Параллельность </a:t>
            </a:r>
            <a:r>
              <a:rPr lang="ru-RU" sz="5400" b="1" i="1" dirty="0">
                <a:solidFill>
                  <a:srgbClr val="000000"/>
                </a:solidFill>
                <a:latin typeface="Times New Roman" pitchFamily="18" charset="0"/>
              </a:rPr>
              <a:t>прямых и плоскостей в     пространстве.</a:t>
            </a:r>
            <a:r>
              <a:rPr lang="ru-RU" sz="6000" b="1" i="1" dirty="0">
                <a:latin typeface="Times New Roman" pitchFamily="18" charset="0"/>
              </a:rPr>
              <a:t>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211960" y="4581128"/>
            <a:ext cx="4536504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Выполнила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ученица 10 класса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Нетребко Галина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9" name="AutoShape 2" descr="Контурные ромбики"/>
          <p:cNvSpPr>
            <a:spLocks noChangeArrowheads="1"/>
          </p:cNvSpPr>
          <p:nvPr/>
        </p:nvSpPr>
        <p:spPr bwMode="auto">
          <a:xfrm>
            <a:off x="250825" y="1700213"/>
            <a:ext cx="4464050" cy="936625"/>
          </a:xfrm>
          <a:prstGeom prst="parallelogram">
            <a:avLst>
              <a:gd name="adj" fmla="val 119153"/>
            </a:avLst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latin typeface="Cambria" pitchFamily="18" charset="0"/>
              <a:cs typeface="Arial" charset="0"/>
            </a:endParaRPr>
          </a:p>
        </p:txBody>
      </p:sp>
      <p:sp>
        <p:nvSpPr>
          <p:cNvPr id="141330" name="AutoShape 3" descr="Контурные ромбики"/>
          <p:cNvSpPr>
            <a:spLocks noChangeArrowheads="1"/>
          </p:cNvSpPr>
          <p:nvPr/>
        </p:nvSpPr>
        <p:spPr bwMode="auto">
          <a:xfrm>
            <a:off x="0" y="4292600"/>
            <a:ext cx="4464050" cy="936625"/>
          </a:xfrm>
          <a:prstGeom prst="parallelogram">
            <a:avLst>
              <a:gd name="adj" fmla="val 119153"/>
            </a:avLst>
          </a:prstGeom>
          <a:solidFill>
            <a:srgbClr val="99CCFF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latin typeface="Cambria" pitchFamily="18" charset="0"/>
              <a:cs typeface="Arial" charset="0"/>
            </a:endParaRPr>
          </a:p>
        </p:txBody>
      </p:sp>
      <p:sp>
        <p:nvSpPr>
          <p:cNvPr id="294916" name="Freeform 4" descr="Контурные ромбики"/>
          <p:cNvSpPr>
            <a:spLocks/>
          </p:cNvSpPr>
          <p:nvPr/>
        </p:nvSpPr>
        <p:spPr bwMode="auto">
          <a:xfrm>
            <a:off x="1547813" y="2636838"/>
            <a:ext cx="1354137" cy="2592387"/>
          </a:xfrm>
          <a:custGeom>
            <a:avLst/>
            <a:gdLst>
              <a:gd name="T0" fmla="*/ 0 w 853"/>
              <a:gd name="T1" fmla="*/ 0 h 1633"/>
              <a:gd name="T2" fmla="*/ 0 w 853"/>
              <a:gd name="T3" fmla="*/ 2147483647 h 1633"/>
              <a:gd name="T4" fmla="*/ 2147483647 w 853"/>
              <a:gd name="T5" fmla="*/ 2147483647 h 1633"/>
              <a:gd name="T6" fmla="*/ 2147483647 w 853"/>
              <a:gd name="T7" fmla="*/ 2147483647 h 1633"/>
              <a:gd name="T8" fmla="*/ 0 w 853"/>
              <a:gd name="T9" fmla="*/ 0 h 16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53"/>
              <a:gd name="T16" fmla="*/ 0 h 1633"/>
              <a:gd name="T17" fmla="*/ 853 w 853"/>
              <a:gd name="T18" fmla="*/ 1633 h 16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53" h="1633">
                <a:moveTo>
                  <a:pt x="0" y="0"/>
                </a:moveTo>
                <a:lnTo>
                  <a:pt x="0" y="1633"/>
                </a:lnTo>
                <a:lnTo>
                  <a:pt x="853" y="1019"/>
                </a:lnTo>
                <a:lnTo>
                  <a:pt x="853" y="11"/>
                </a:lnTo>
                <a:lnTo>
                  <a:pt x="0" y="0"/>
                </a:lnTo>
                <a:close/>
              </a:path>
            </a:pathLst>
          </a:custGeom>
          <a:solidFill>
            <a:srgbClr val="FFFF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4917" name="Freeform 5" descr="Контурные ромбики"/>
          <p:cNvSpPr>
            <a:spLocks/>
          </p:cNvSpPr>
          <p:nvPr/>
        </p:nvSpPr>
        <p:spPr bwMode="auto">
          <a:xfrm>
            <a:off x="1554163" y="139700"/>
            <a:ext cx="1404937" cy="2497138"/>
          </a:xfrm>
          <a:custGeom>
            <a:avLst/>
            <a:gdLst>
              <a:gd name="T0" fmla="*/ 0 w 885"/>
              <a:gd name="T1" fmla="*/ 2147483647 h 1573"/>
              <a:gd name="T2" fmla="*/ 2147483647 w 885"/>
              <a:gd name="T3" fmla="*/ 2147483647 h 1573"/>
              <a:gd name="T4" fmla="*/ 2147483647 w 885"/>
              <a:gd name="T5" fmla="*/ 0 h 1573"/>
              <a:gd name="T6" fmla="*/ 2147483647 w 885"/>
              <a:gd name="T7" fmla="*/ 2147483647 h 1573"/>
              <a:gd name="T8" fmla="*/ 2147483647 w 885"/>
              <a:gd name="T9" fmla="*/ 2147483647 h 1573"/>
              <a:gd name="T10" fmla="*/ 0 w 885"/>
              <a:gd name="T11" fmla="*/ 2147483647 h 157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85"/>
              <a:gd name="T19" fmla="*/ 0 h 1573"/>
              <a:gd name="T20" fmla="*/ 885 w 885"/>
              <a:gd name="T21" fmla="*/ 1573 h 157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85" h="1573">
                <a:moveTo>
                  <a:pt x="0" y="1573"/>
                </a:moveTo>
                <a:lnTo>
                  <a:pt x="869" y="960"/>
                </a:lnTo>
                <a:lnTo>
                  <a:pt x="885" y="0"/>
                </a:lnTo>
                <a:lnTo>
                  <a:pt x="40" y="715"/>
                </a:lnTo>
                <a:lnTo>
                  <a:pt x="10" y="761"/>
                </a:lnTo>
                <a:lnTo>
                  <a:pt x="0" y="1573"/>
                </a:lnTo>
                <a:close/>
              </a:path>
            </a:pathLst>
          </a:custGeom>
          <a:solidFill>
            <a:srgbClr val="FFFF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4918" name="Freeform 6"/>
          <p:cNvSpPr>
            <a:spLocks/>
          </p:cNvSpPr>
          <p:nvPr/>
        </p:nvSpPr>
        <p:spPr bwMode="auto">
          <a:xfrm>
            <a:off x="1554163" y="1689100"/>
            <a:ext cx="1379537" cy="947738"/>
          </a:xfrm>
          <a:custGeom>
            <a:avLst/>
            <a:gdLst>
              <a:gd name="T0" fmla="*/ 0 w 869"/>
              <a:gd name="T1" fmla="*/ 2147483647 h 597"/>
              <a:gd name="T2" fmla="*/ 2147483647 w 869"/>
              <a:gd name="T3" fmla="*/ 0 h 597"/>
              <a:gd name="T4" fmla="*/ 0 60000 65536"/>
              <a:gd name="T5" fmla="*/ 0 60000 65536"/>
              <a:gd name="T6" fmla="*/ 0 w 869"/>
              <a:gd name="T7" fmla="*/ 0 h 597"/>
              <a:gd name="T8" fmla="*/ 869 w 869"/>
              <a:gd name="T9" fmla="*/ 597 h 59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69" h="597">
                <a:moveTo>
                  <a:pt x="0" y="597"/>
                </a:moveTo>
                <a:lnTo>
                  <a:pt x="869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4919" name="Freeform 7"/>
          <p:cNvSpPr>
            <a:spLocks/>
          </p:cNvSpPr>
          <p:nvPr/>
        </p:nvSpPr>
        <p:spPr bwMode="auto">
          <a:xfrm>
            <a:off x="1554163" y="4229100"/>
            <a:ext cx="1328737" cy="1000125"/>
          </a:xfrm>
          <a:custGeom>
            <a:avLst/>
            <a:gdLst>
              <a:gd name="T0" fmla="*/ 0 w 837"/>
              <a:gd name="T1" fmla="*/ 2147483647 h 630"/>
              <a:gd name="T2" fmla="*/ 2147483647 w 837"/>
              <a:gd name="T3" fmla="*/ 0 h 630"/>
              <a:gd name="T4" fmla="*/ 0 60000 65536"/>
              <a:gd name="T5" fmla="*/ 0 60000 65536"/>
              <a:gd name="T6" fmla="*/ 0 w 837"/>
              <a:gd name="T7" fmla="*/ 0 h 630"/>
              <a:gd name="T8" fmla="*/ 837 w 837"/>
              <a:gd name="T9" fmla="*/ 630 h 6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37" h="630">
                <a:moveTo>
                  <a:pt x="0" y="630"/>
                </a:moveTo>
                <a:lnTo>
                  <a:pt x="837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43213" y="1196975"/>
            <a:ext cx="255587" cy="3163888"/>
            <a:chOff x="1474" y="845"/>
            <a:chExt cx="161" cy="1993"/>
          </a:xfrm>
        </p:grpSpPr>
        <p:sp>
          <p:nvSpPr>
            <p:cNvPr id="141368" name="Text Box 9"/>
            <p:cNvSpPr txBox="1">
              <a:spLocks noChangeArrowheads="1"/>
            </p:cNvSpPr>
            <p:nvPr/>
          </p:nvSpPr>
          <p:spPr bwMode="auto">
            <a:xfrm>
              <a:off x="1519" y="845"/>
              <a:ext cx="1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3200" b="1" i="1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41369" name="Text Box 10"/>
            <p:cNvSpPr txBox="1">
              <a:spLocks noChangeArrowheads="1"/>
            </p:cNvSpPr>
            <p:nvPr/>
          </p:nvSpPr>
          <p:spPr bwMode="auto">
            <a:xfrm>
              <a:off x="1474" y="2473"/>
              <a:ext cx="1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3200" b="1" i="1">
                <a:latin typeface="Cambria" pitchFamily="18" charset="0"/>
                <a:cs typeface="Arial" charset="0"/>
              </a:endParaRPr>
            </a:p>
          </p:txBody>
        </p:sp>
      </p:grpSp>
      <p:graphicFrame>
        <p:nvGraphicFramePr>
          <p:cNvPr id="141323" name="Rectangle 11"/>
          <p:cNvGraphicFramePr>
            <a:graphicFrameLocks/>
          </p:cNvGraphicFramePr>
          <p:nvPr/>
        </p:nvGraphicFramePr>
        <p:xfrm>
          <a:off x="1547813" y="1412875"/>
          <a:ext cx="6096000" cy="4064000"/>
        </p:xfrm>
        <a:graphic>
          <a:graphicData uri="http://schemas.openxmlformats.org/presentationml/2006/ole">
            <p:oleObj spid="_x0000_s141333" name="Формула" r:id="rId3" imgW="0" imgH="0" progId="Equation.3">
              <p:embed/>
            </p:oleObj>
          </a:graphicData>
        </a:graphic>
      </p:graphicFrame>
      <p:graphicFrame>
        <p:nvGraphicFramePr>
          <p:cNvPr id="141324" name="Object 12"/>
          <p:cNvGraphicFramePr>
            <a:graphicFrameLocks noChangeAspect="1"/>
          </p:cNvGraphicFramePr>
          <p:nvPr/>
        </p:nvGraphicFramePr>
        <p:xfrm>
          <a:off x="611188" y="2349500"/>
          <a:ext cx="360362" cy="330200"/>
        </p:xfrm>
        <a:graphic>
          <a:graphicData uri="http://schemas.openxmlformats.org/presentationml/2006/ole">
            <p:oleObj spid="_x0000_s141334" name="Формула" r:id="rId4" imgW="152334" imgH="139639" progId="Equation.3">
              <p:embed/>
            </p:oleObj>
          </a:graphicData>
        </a:graphic>
      </p:graphicFrame>
      <p:graphicFrame>
        <p:nvGraphicFramePr>
          <p:cNvPr id="141325" name="Object 13"/>
          <p:cNvGraphicFramePr>
            <a:graphicFrameLocks noChangeAspect="1"/>
          </p:cNvGraphicFramePr>
          <p:nvPr/>
        </p:nvGraphicFramePr>
        <p:xfrm>
          <a:off x="468313" y="4797425"/>
          <a:ext cx="323850" cy="431800"/>
        </p:xfrm>
        <a:graphic>
          <a:graphicData uri="http://schemas.openxmlformats.org/presentationml/2006/ole">
            <p:oleObj spid="_x0000_s141335" name="Формула" r:id="rId5" imgW="152268" imgH="203024" progId="Equation.3">
              <p:embed/>
            </p:oleObj>
          </a:graphicData>
        </a:graphic>
      </p:graphicFrame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1484313" y="5229225"/>
            <a:ext cx="1449387" cy="1512888"/>
            <a:chOff x="935" y="3294"/>
            <a:chExt cx="913" cy="953"/>
          </a:xfrm>
        </p:grpSpPr>
        <p:sp>
          <p:nvSpPr>
            <p:cNvPr id="141367" name="Freeform 15" descr="Контурные ромбики"/>
            <p:cNvSpPr>
              <a:spLocks/>
            </p:cNvSpPr>
            <p:nvPr/>
          </p:nvSpPr>
          <p:spPr bwMode="auto">
            <a:xfrm>
              <a:off x="979" y="3294"/>
              <a:ext cx="869" cy="953"/>
            </a:xfrm>
            <a:custGeom>
              <a:avLst/>
              <a:gdLst>
                <a:gd name="T0" fmla="*/ 0 w 869"/>
                <a:gd name="T1" fmla="*/ 0 h 953"/>
                <a:gd name="T2" fmla="*/ 0 w 869"/>
                <a:gd name="T3" fmla="*/ 953 h 953"/>
                <a:gd name="T4" fmla="*/ 869 w 869"/>
                <a:gd name="T5" fmla="*/ 426 h 953"/>
                <a:gd name="T6" fmla="*/ 853 w 869"/>
                <a:gd name="T7" fmla="*/ 10 h 953"/>
                <a:gd name="T8" fmla="*/ 0 w 869"/>
                <a:gd name="T9" fmla="*/ 0 h 9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9"/>
                <a:gd name="T16" fmla="*/ 0 h 953"/>
                <a:gd name="T17" fmla="*/ 869 w 869"/>
                <a:gd name="T18" fmla="*/ 953 h 9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9" h="953">
                  <a:moveTo>
                    <a:pt x="0" y="0"/>
                  </a:moveTo>
                  <a:lnTo>
                    <a:pt x="0" y="953"/>
                  </a:lnTo>
                  <a:lnTo>
                    <a:pt x="869" y="426"/>
                  </a:lnTo>
                  <a:lnTo>
                    <a:pt x="853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41328" name="Object 16"/>
            <p:cNvGraphicFramePr>
              <a:graphicFrameLocks noChangeAspect="1"/>
            </p:cNvGraphicFramePr>
            <p:nvPr/>
          </p:nvGraphicFramePr>
          <p:xfrm>
            <a:off x="935" y="3657"/>
            <a:ext cx="353" cy="460"/>
          </p:xfrm>
          <a:graphic>
            <a:graphicData uri="http://schemas.openxmlformats.org/presentationml/2006/ole">
              <p:oleObj spid="_x0000_s141336" name="Формула" r:id="rId6" imgW="126780" imgH="164814" progId="Equation.3">
                <p:embed/>
              </p:oleObj>
            </a:graphicData>
          </a:graphic>
        </p:graphicFrame>
      </p:grpSp>
      <p:sp>
        <p:nvSpPr>
          <p:cNvPr id="141337" name="Text Box 22"/>
          <p:cNvSpPr txBox="1">
            <a:spLocks noChangeArrowheads="1"/>
          </p:cNvSpPr>
          <p:nvPr/>
        </p:nvSpPr>
        <p:spPr bwMode="auto">
          <a:xfrm>
            <a:off x="3059113" y="549275"/>
            <a:ext cx="6573837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>
                <a:solidFill>
                  <a:srgbClr val="002060"/>
                </a:solidFill>
                <a:latin typeface="Times New Roman" pitchFamily="18" charset="0"/>
              </a:rPr>
              <a:t>Отрезки параллельных прямых, </a:t>
            </a:r>
          </a:p>
          <a:p>
            <a:r>
              <a:rPr lang="ru-RU" sz="2600" b="1" i="1">
                <a:solidFill>
                  <a:srgbClr val="002060"/>
                </a:solidFill>
                <a:latin typeface="Times New Roman" pitchFamily="18" charset="0"/>
              </a:rPr>
              <a:t>заключенные между параллельными</a:t>
            </a:r>
          </a:p>
          <a:p>
            <a:r>
              <a:rPr lang="ru-RU" sz="2600" b="1" i="1">
                <a:solidFill>
                  <a:srgbClr val="002060"/>
                </a:solidFill>
                <a:latin typeface="Times New Roman" pitchFamily="18" charset="0"/>
              </a:rPr>
              <a:t>                    плоскостями,  равны.</a:t>
            </a:r>
          </a:p>
        </p:txBody>
      </p:sp>
      <p:sp>
        <p:nvSpPr>
          <p:cNvPr id="294935" name="Rectangle 23"/>
          <p:cNvSpPr>
            <a:spLocks noChangeArrowheads="1"/>
          </p:cNvSpPr>
          <p:nvPr/>
        </p:nvSpPr>
        <p:spPr bwMode="auto">
          <a:xfrm>
            <a:off x="2916238" y="233363"/>
            <a:ext cx="62277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Свойство параллельных плоскостей.</a:t>
            </a:r>
          </a:p>
        </p:txBody>
      </p:sp>
      <p:grpSp>
        <p:nvGrpSpPr>
          <p:cNvPr id="141339" name="Group 49"/>
          <p:cNvGrpSpPr>
            <a:grpSpLocks/>
          </p:cNvGrpSpPr>
          <p:nvPr/>
        </p:nvGrpSpPr>
        <p:grpSpPr bwMode="auto">
          <a:xfrm>
            <a:off x="1619250" y="692150"/>
            <a:ext cx="1090613" cy="5842000"/>
            <a:chOff x="1008" y="416"/>
            <a:chExt cx="687" cy="3680"/>
          </a:xfrm>
        </p:grpSpPr>
        <p:grpSp>
          <p:nvGrpSpPr>
            <p:cNvPr id="141349" name="Group 47"/>
            <p:cNvGrpSpPr>
              <a:grpSpLocks/>
            </p:cNvGrpSpPr>
            <p:nvPr/>
          </p:nvGrpSpPr>
          <p:grpSpPr bwMode="auto">
            <a:xfrm>
              <a:off x="1008" y="672"/>
              <a:ext cx="288" cy="3424"/>
              <a:chOff x="1008" y="672"/>
              <a:chExt cx="288" cy="3424"/>
            </a:xfrm>
          </p:grpSpPr>
          <p:grpSp>
            <p:nvGrpSpPr>
              <p:cNvPr id="141359" name="Group 41"/>
              <p:cNvGrpSpPr>
                <a:grpSpLocks/>
              </p:cNvGrpSpPr>
              <p:nvPr/>
            </p:nvGrpSpPr>
            <p:grpSpPr bwMode="auto">
              <a:xfrm>
                <a:off x="1240" y="672"/>
                <a:ext cx="24" cy="3424"/>
                <a:chOff x="1240" y="672"/>
                <a:chExt cx="24" cy="3424"/>
              </a:xfrm>
            </p:grpSpPr>
            <p:sp>
              <p:nvSpPr>
                <p:cNvPr id="141362" name="Freeform 33"/>
                <p:cNvSpPr>
                  <a:spLocks/>
                </p:cNvSpPr>
                <p:nvPr/>
              </p:nvSpPr>
              <p:spPr bwMode="auto">
                <a:xfrm>
                  <a:off x="1240" y="1680"/>
                  <a:ext cx="8" cy="1432"/>
                </a:xfrm>
                <a:custGeom>
                  <a:avLst/>
                  <a:gdLst>
                    <a:gd name="T0" fmla="*/ 8 w 8"/>
                    <a:gd name="T1" fmla="*/ 0 h 1432"/>
                    <a:gd name="T2" fmla="*/ 0 w 8"/>
                    <a:gd name="T3" fmla="*/ 1432 h 1432"/>
                    <a:gd name="T4" fmla="*/ 0 60000 65536"/>
                    <a:gd name="T5" fmla="*/ 0 60000 65536"/>
                    <a:gd name="T6" fmla="*/ 0 w 8"/>
                    <a:gd name="T7" fmla="*/ 0 h 1432"/>
                    <a:gd name="T8" fmla="*/ 8 w 8"/>
                    <a:gd name="T9" fmla="*/ 1432 h 143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1432">
                      <a:moveTo>
                        <a:pt x="8" y="0"/>
                      </a:moveTo>
                      <a:lnTo>
                        <a:pt x="0" y="1432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1363" name="Freeform 34"/>
                <p:cNvSpPr>
                  <a:spLocks/>
                </p:cNvSpPr>
                <p:nvPr/>
              </p:nvSpPr>
              <p:spPr bwMode="auto">
                <a:xfrm>
                  <a:off x="1256" y="1488"/>
                  <a:ext cx="8" cy="152"/>
                </a:xfrm>
                <a:custGeom>
                  <a:avLst/>
                  <a:gdLst>
                    <a:gd name="T0" fmla="*/ 8 w 8"/>
                    <a:gd name="T1" fmla="*/ 0 h 152"/>
                    <a:gd name="T2" fmla="*/ 0 w 8"/>
                    <a:gd name="T3" fmla="*/ 152 h 152"/>
                    <a:gd name="T4" fmla="*/ 0 60000 65536"/>
                    <a:gd name="T5" fmla="*/ 0 60000 65536"/>
                    <a:gd name="T6" fmla="*/ 0 w 8"/>
                    <a:gd name="T7" fmla="*/ 0 h 152"/>
                    <a:gd name="T8" fmla="*/ 8 w 8"/>
                    <a:gd name="T9" fmla="*/ 152 h 15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152">
                      <a:moveTo>
                        <a:pt x="8" y="0"/>
                      </a:moveTo>
                      <a:lnTo>
                        <a:pt x="0" y="152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1364" name="Freeform 35"/>
                <p:cNvSpPr>
                  <a:spLocks/>
                </p:cNvSpPr>
                <p:nvPr/>
              </p:nvSpPr>
              <p:spPr bwMode="auto">
                <a:xfrm>
                  <a:off x="1240" y="3112"/>
                  <a:ext cx="1" cy="192"/>
                </a:xfrm>
                <a:custGeom>
                  <a:avLst/>
                  <a:gdLst>
                    <a:gd name="T0" fmla="*/ 0 w 1"/>
                    <a:gd name="T1" fmla="*/ 0 h 192"/>
                    <a:gd name="T2" fmla="*/ 0 w 1"/>
                    <a:gd name="T3" fmla="*/ 192 h 192"/>
                    <a:gd name="T4" fmla="*/ 0 60000 65536"/>
                    <a:gd name="T5" fmla="*/ 0 60000 65536"/>
                    <a:gd name="T6" fmla="*/ 0 w 1"/>
                    <a:gd name="T7" fmla="*/ 0 h 192"/>
                    <a:gd name="T8" fmla="*/ 1 w 1"/>
                    <a:gd name="T9" fmla="*/ 192 h 19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92">
                      <a:moveTo>
                        <a:pt x="0" y="0"/>
                      </a:moveTo>
                      <a:lnTo>
                        <a:pt x="0" y="192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1365" name="Freeform 37"/>
                <p:cNvSpPr>
                  <a:spLocks/>
                </p:cNvSpPr>
                <p:nvPr/>
              </p:nvSpPr>
              <p:spPr bwMode="auto">
                <a:xfrm>
                  <a:off x="1240" y="3312"/>
                  <a:ext cx="1" cy="784"/>
                </a:xfrm>
                <a:custGeom>
                  <a:avLst/>
                  <a:gdLst>
                    <a:gd name="T0" fmla="*/ 0 w 1"/>
                    <a:gd name="T1" fmla="*/ 0 h 784"/>
                    <a:gd name="T2" fmla="*/ 0 w 1"/>
                    <a:gd name="T3" fmla="*/ 784 h 784"/>
                    <a:gd name="T4" fmla="*/ 0 60000 65536"/>
                    <a:gd name="T5" fmla="*/ 0 60000 65536"/>
                    <a:gd name="T6" fmla="*/ 0 w 1"/>
                    <a:gd name="T7" fmla="*/ 0 h 784"/>
                    <a:gd name="T8" fmla="*/ 1 w 1"/>
                    <a:gd name="T9" fmla="*/ 784 h 7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784">
                      <a:moveTo>
                        <a:pt x="0" y="0"/>
                      </a:moveTo>
                      <a:lnTo>
                        <a:pt x="0" y="784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1366" name="Freeform 40"/>
                <p:cNvSpPr>
                  <a:spLocks/>
                </p:cNvSpPr>
                <p:nvPr/>
              </p:nvSpPr>
              <p:spPr bwMode="auto">
                <a:xfrm>
                  <a:off x="1248" y="672"/>
                  <a:ext cx="1" cy="784"/>
                </a:xfrm>
                <a:custGeom>
                  <a:avLst/>
                  <a:gdLst>
                    <a:gd name="T0" fmla="*/ 0 w 1"/>
                    <a:gd name="T1" fmla="*/ 0 h 784"/>
                    <a:gd name="T2" fmla="*/ 0 w 1"/>
                    <a:gd name="T3" fmla="*/ 784 h 784"/>
                    <a:gd name="T4" fmla="*/ 0 60000 65536"/>
                    <a:gd name="T5" fmla="*/ 0 60000 65536"/>
                    <a:gd name="T6" fmla="*/ 0 w 1"/>
                    <a:gd name="T7" fmla="*/ 0 h 784"/>
                    <a:gd name="T8" fmla="*/ 1 w 1"/>
                    <a:gd name="T9" fmla="*/ 784 h 7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784">
                      <a:moveTo>
                        <a:pt x="0" y="0"/>
                      </a:moveTo>
                      <a:lnTo>
                        <a:pt x="0" y="784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94955" name="Text Box 43"/>
              <p:cNvSpPr txBox="1">
                <a:spLocks noChangeArrowheads="1"/>
              </p:cNvSpPr>
              <p:nvPr/>
            </p:nvSpPr>
            <p:spPr bwMode="auto">
              <a:xfrm>
                <a:off x="1041" y="1248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b="1">
                    <a:solidFill>
                      <a:srgbClr val="C4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itchFamily="34" charset="0"/>
                  </a:rPr>
                  <a:t>А</a:t>
                </a:r>
              </a:p>
            </p:txBody>
          </p:sp>
          <p:sp>
            <p:nvSpPr>
              <p:cNvPr id="294957" name="Text Box 45"/>
              <p:cNvSpPr txBox="1">
                <a:spLocks noChangeArrowheads="1"/>
              </p:cNvSpPr>
              <p:nvPr/>
            </p:nvSpPr>
            <p:spPr bwMode="auto">
              <a:xfrm>
                <a:off x="1008" y="2880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>
                    <a:solidFill>
                      <a:srgbClr val="C4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rPr>
                  <a:t>В</a:t>
                </a:r>
              </a:p>
            </p:txBody>
          </p:sp>
        </p:grpSp>
        <p:grpSp>
          <p:nvGrpSpPr>
            <p:cNvPr id="141350" name="Group 48"/>
            <p:cNvGrpSpPr>
              <a:grpSpLocks/>
            </p:cNvGrpSpPr>
            <p:nvPr/>
          </p:nvGrpSpPr>
          <p:grpSpPr bwMode="auto">
            <a:xfrm>
              <a:off x="1425" y="416"/>
              <a:ext cx="270" cy="3416"/>
              <a:chOff x="1425" y="416"/>
              <a:chExt cx="270" cy="3416"/>
            </a:xfrm>
          </p:grpSpPr>
          <p:grpSp>
            <p:nvGrpSpPr>
              <p:cNvPr id="141351" name="Group 42"/>
              <p:cNvGrpSpPr>
                <a:grpSpLocks/>
              </p:cNvGrpSpPr>
              <p:nvPr/>
            </p:nvGrpSpPr>
            <p:grpSpPr bwMode="auto">
              <a:xfrm>
                <a:off x="1624" y="416"/>
                <a:ext cx="16" cy="3416"/>
                <a:chOff x="1624" y="416"/>
                <a:chExt cx="16" cy="3416"/>
              </a:xfrm>
            </p:grpSpPr>
            <p:sp>
              <p:nvSpPr>
                <p:cNvPr id="141354" name="Freeform 30"/>
                <p:cNvSpPr>
                  <a:spLocks/>
                </p:cNvSpPr>
                <p:nvPr/>
              </p:nvSpPr>
              <p:spPr bwMode="auto">
                <a:xfrm>
                  <a:off x="1624" y="1224"/>
                  <a:ext cx="16" cy="432"/>
                </a:xfrm>
                <a:custGeom>
                  <a:avLst/>
                  <a:gdLst>
                    <a:gd name="T0" fmla="*/ 16 w 16"/>
                    <a:gd name="T1" fmla="*/ 0 h 432"/>
                    <a:gd name="T2" fmla="*/ 0 w 16"/>
                    <a:gd name="T3" fmla="*/ 432 h 432"/>
                    <a:gd name="T4" fmla="*/ 0 60000 65536"/>
                    <a:gd name="T5" fmla="*/ 0 60000 65536"/>
                    <a:gd name="T6" fmla="*/ 0 w 16"/>
                    <a:gd name="T7" fmla="*/ 0 h 432"/>
                    <a:gd name="T8" fmla="*/ 16 w 16"/>
                    <a:gd name="T9" fmla="*/ 432 h 43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6" h="432">
                      <a:moveTo>
                        <a:pt x="16" y="0"/>
                      </a:moveTo>
                      <a:lnTo>
                        <a:pt x="0" y="432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1355" name="Freeform 31"/>
                <p:cNvSpPr>
                  <a:spLocks/>
                </p:cNvSpPr>
                <p:nvPr/>
              </p:nvSpPr>
              <p:spPr bwMode="auto">
                <a:xfrm>
                  <a:off x="1624" y="1672"/>
                  <a:ext cx="1" cy="1136"/>
                </a:xfrm>
                <a:custGeom>
                  <a:avLst/>
                  <a:gdLst>
                    <a:gd name="T0" fmla="*/ 0 w 1"/>
                    <a:gd name="T1" fmla="*/ 0 h 1136"/>
                    <a:gd name="T2" fmla="*/ 0 w 1"/>
                    <a:gd name="T3" fmla="*/ 1136 h 1136"/>
                    <a:gd name="T4" fmla="*/ 0 60000 65536"/>
                    <a:gd name="T5" fmla="*/ 0 60000 65536"/>
                    <a:gd name="T6" fmla="*/ 0 w 1"/>
                    <a:gd name="T7" fmla="*/ 0 h 1136"/>
                    <a:gd name="T8" fmla="*/ 1 w 1"/>
                    <a:gd name="T9" fmla="*/ 1136 h 11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136">
                      <a:moveTo>
                        <a:pt x="0" y="0"/>
                      </a:moveTo>
                      <a:lnTo>
                        <a:pt x="0" y="1136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1356" name="Freeform 36"/>
                <p:cNvSpPr>
                  <a:spLocks/>
                </p:cNvSpPr>
                <p:nvPr/>
              </p:nvSpPr>
              <p:spPr bwMode="auto">
                <a:xfrm>
                  <a:off x="1624" y="2856"/>
                  <a:ext cx="1" cy="432"/>
                </a:xfrm>
                <a:custGeom>
                  <a:avLst/>
                  <a:gdLst>
                    <a:gd name="T0" fmla="*/ 0 w 1"/>
                    <a:gd name="T1" fmla="*/ 0 h 432"/>
                    <a:gd name="T2" fmla="*/ 0 w 1"/>
                    <a:gd name="T3" fmla="*/ 432 h 432"/>
                    <a:gd name="T4" fmla="*/ 0 60000 65536"/>
                    <a:gd name="T5" fmla="*/ 0 60000 65536"/>
                    <a:gd name="T6" fmla="*/ 0 w 1"/>
                    <a:gd name="T7" fmla="*/ 0 h 432"/>
                    <a:gd name="T8" fmla="*/ 1 w 1"/>
                    <a:gd name="T9" fmla="*/ 432 h 43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432">
                      <a:moveTo>
                        <a:pt x="0" y="0"/>
                      </a:moveTo>
                      <a:lnTo>
                        <a:pt x="0" y="432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1357" name="Freeform 38"/>
                <p:cNvSpPr>
                  <a:spLocks/>
                </p:cNvSpPr>
                <p:nvPr/>
              </p:nvSpPr>
              <p:spPr bwMode="auto">
                <a:xfrm>
                  <a:off x="1632" y="3312"/>
                  <a:ext cx="8" cy="520"/>
                </a:xfrm>
                <a:custGeom>
                  <a:avLst/>
                  <a:gdLst>
                    <a:gd name="T0" fmla="*/ 0 w 8"/>
                    <a:gd name="T1" fmla="*/ 0 h 520"/>
                    <a:gd name="T2" fmla="*/ 8 w 8"/>
                    <a:gd name="T3" fmla="*/ 520 h 520"/>
                    <a:gd name="T4" fmla="*/ 0 60000 65536"/>
                    <a:gd name="T5" fmla="*/ 0 60000 65536"/>
                    <a:gd name="T6" fmla="*/ 0 w 8"/>
                    <a:gd name="T7" fmla="*/ 0 h 520"/>
                    <a:gd name="T8" fmla="*/ 8 w 8"/>
                    <a:gd name="T9" fmla="*/ 520 h 52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520">
                      <a:moveTo>
                        <a:pt x="0" y="0"/>
                      </a:moveTo>
                      <a:lnTo>
                        <a:pt x="8" y="520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1358" name="Freeform 39"/>
                <p:cNvSpPr>
                  <a:spLocks/>
                </p:cNvSpPr>
                <p:nvPr/>
              </p:nvSpPr>
              <p:spPr bwMode="auto">
                <a:xfrm>
                  <a:off x="1632" y="416"/>
                  <a:ext cx="1" cy="784"/>
                </a:xfrm>
                <a:custGeom>
                  <a:avLst/>
                  <a:gdLst>
                    <a:gd name="T0" fmla="*/ 0 w 1"/>
                    <a:gd name="T1" fmla="*/ 0 h 784"/>
                    <a:gd name="T2" fmla="*/ 0 w 1"/>
                    <a:gd name="T3" fmla="*/ 784 h 784"/>
                    <a:gd name="T4" fmla="*/ 0 60000 65536"/>
                    <a:gd name="T5" fmla="*/ 0 60000 65536"/>
                    <a:gd name="T6" fmla="*/ 0 w 1"/>
                    <a:gd name="T7" fmla="*/ 0 h 784"/>
                    <a:gd name="T8" fmla="*/ 1 w 1"/>
                    <a:gd name="T9" fmla="*/ 784 h 7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784">
                      <a:moveTo>
                        <a:pt x="0" y="0"/>
                      </a:moveTo>
                      <a:lnTo>
                        <a:pt x="0" y="784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94956" name="Text Box 44"/>
              <p:cNvSpPr txBox="1">
                <a:spLocks noChangeArrowheads="1"/>
              </p:cNvSpPr>
              <p:nvPr/>
            </p:nvSpPr>
            <p:spPr bwMode="auto">
              <a:xfrm>
                <a:off x="1440" y="1008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b="1">
                    <a:solidFill>
                      <a:srgbClr val="C4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itchFamily="34" charset="0"/>
                  </a:rPr>
                  <a:t>С</a:t>
                </a:r>
              </a:p>
            </p:txBody>
          </p:sp>
          <p:sp>
            <p:nvSpPr>
              <p:cNvPr id="294958" name="Text Box 46"/>
              <p:cNvSpPr txBox="1">
                <a:spLocks noChangeArrowheads="1"/>
              </p:cNvSpPr>
              <p:nvPr/>
            </p:nvSpPr>
            <p:spPr bwMode="auto">
              <a:xfrm>
                <a:off x="1425" y="2592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>
                    <a:solidFill>
                      <a:srgbClr val="C4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rPr>
                  <a:t>D</a:t>
                </a:r>
                <a:endParaRPr lang="ru-RU" b="1">
                  <a:solidFill>
                    <a:srgbClr val="C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endParaRPr>
              </a:p>
            </p:txBody>
          </p:sp>
        </p:grpSp>
      </p:grpSp>
      <p:sp>
        <p:nvSpPr>
          <p:cNvPr id="294964" name="Text Box 52"/>
          <p:cNvSpPr txBox="1">
            <a:spLocks noChangeArrowheads="1"/>
          </p:cNvSpPr>
          <p:nvPr/>
        </p:nvSpPr>
        <p:spPr bwMode="auto">
          <a:xfrm>
            <a:off x="4716463" y="3284538"/>
            <a:ext cx="29352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Доказать: АВ = С</a:t>
            </a:r>
            <a:r>
              <a:rPr lang="en-US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endParaRPr lang="ru-RU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4716463" y="1700213"/>
            <a:ext cx="41052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 b="1">
                <a:latin typeface="Times New Roman" pitchFamily="18" charset="0"/>
              </a:rPr>
              <a:t>Дано:</a:t>
            </a:r>
          </a:p>
          <a:p>
            <a:r>
              <a:rPr lang="ru-RU" sz="2500" b="1">
                <a:latin typeface="Times New Roman" pitchFamily="18" charset="0"/>
              </a:rPr>
              <a:t> α 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sz="2500" b="1">
                <a:latin typeface="Times New Roman" pitchFamily="18" charset="0"/>
              </a:rPr>
              <a:t> β, АВ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С</a:t>
            </a:r>
            <a:r>
              <a:rPr lang="en-US" sz="2500" b="1">
                <a:latin typeface="Times New Roman" pitchFamily="18" charset="0"/>
                <a:sym typeface="Symbol" pitchFamily="18" charset="2"/>
              </a:rPr>
              <a:t>D</a:t>
            </a:r>
            <a:endParaRPr lang="en-US" sz="2500" b="1">
              <a:latin typeface="Times New Roman" pitchFamily="18" charset="0"/>
            </a:endParaRPr>
          </a:p>
          <a:p>
            <a:r>
              <a:rPr lang="ru-RU" sz="2500" b="1">
                <a:latin typeface="Times New Roman" pitchFamily="18" charset="0"/>
              </a:rPr>
              <a:t>АВ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500" b="1">
                <a:latin typeface="Times New Roman" pitchFamily="18" charset="0"/>
              </a:rPr>
              <a:t> α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= А, АВ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500" b="1">
                <a:latin typeface="Times New Roman" pitchFamily="18" charset="0"/>
              </a:rPr>
              <a:t> β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= В,</a:t>
            </a:r>
          </a:p>
          <a:p>
            <a:r>
              <a:rPr lang="ru-RU" sz="2500" b="1">
                <a:latin typeface="Times New Roman" pitchFamily="18" charset="0"/>
                <a:sym typeface="Symbol" pitchFamily="18" charset="2"/>
              </a:rPr>
              <a:t>С</a:t>
            </a:r>
            <a:r>
              <a:rPr lang="en-US" sz="2500" b="1">
                <a:latin typeface="Times New Roman" pitchFamily="18" charset="0"/>
                <a:sym typeface="Symbol" pitchFamily="18" charset="2"/>
              </a:rPr>
              <a:t>D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500" b="1">
                <a:latin typeface="Times New Roman" pitchFamily="18" charset="0"/>
              </a:rPr>
              <a:t> α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= С,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С</a:t>
            </a:r>
            <a:r>
              <a:rPr lang="en-US" sz="2500" b="1">
                <a:latin typeface="Times New Roman" pitchFamily="18" charset="0"/>
                <a:sym typeface="Symbol" pitchFamily="18" charset="2"/>
              </a:rPr>
              <a:t>D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500" b="1">
                <a:latin typeface="Times New Roman" pitchFamily="18" charset="0"/>
              </a:rPr>
              <a:t> β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= </a:t>
            </a:r>
            <a:r>
              <a:rPr lang="en-US" sz="2500" b="1">
                <a:latin typeface="Times New Roman" pitchFamily="18" charset="0"/>
                <a:sym typeface="Symbol" pitchFamily="18" charset="2"/>
              </a:rPr>
              <a:t>D</a:t>
            </a:r>
            <a:endParaRPr lang="ru-RU" sz="2500">
              <a:latin typeface="Times New Roman" pitchFamily="18" charset="0"/>
            </a:endParaRPr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4643438" y="3716338"/>
            <a:ext cx="27352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 b="1">
                <a:latin typeface="Times New Roman" pitchFamily="18" charset="0"/>
              </a:rPr>
              <a:t>Доказательство:</a:t>
            </a:r>
          </a:p>
        </p:txBody>
      </p:sp>
      <p:sp>
        <p:nvSpPr>
          <p:cNvPr id="65580" name="Text Box 44"/>
          <p:cNvSpPr txBox="1">
            <a:spLocks noChangeArrowheads="1"/>
          </p:cNvSpPr>
          <p:nvPr/>
        </p:nvSpPr>
        <p:spPr bwMode="auto">
          <a:xfrm>
            <a:off x="4356100" y="4076700"/>
            <a:ext cx="46085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 b="1">
                <a:latin typeface="Times New Roman" pitchFamily="18" charset="0"/>
              </a:rPr>
              <a:t>1. Через</a:t>
            </a:r>
            <a:r>
              <a:rPr lang="ru-RU" sz="2500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АВ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sz="2500" b="1">
                <a:latin typeface="Times New Roman" pitchFamily="18" charset="0"/>
              </a:rPr>
              <a:t>С</a:t>
            </a:r>
            <a:r>
              <a:rPr lang="en-US" sz="2500" b="1">
                <a:latin typeface="Times New Roman" pitchFamily="18" charset="0"/>
              </a:rPr>
              <a:t>D</a:t>
            </a:r>
            <a:r>
              <a:rPr lang="ru-RU" sz="2500" b="1">
                <a:latin typeface="Times New Roman" pitchFamily="18" charset="0"/>
              </a:rPr>
              <a:t> проведем 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ru-RU" sz="2500">
                <a:latin typeface="Times New Roman" pitchFamily="18" charset="0"/>
              </a:rPr>
              <a:t> </a:t>
            </a: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4606925" y="4508500"/>
            <a:ext cx="45370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 b="1">
                <a:latin typeface="Times New Roman" pitchFamily="18" charset="0"/>
              </a:rPr>
              <a:t>2.</a:t>
            </a:r>
            <a:r>
              <a:rPr lang="ru-RU" sz="2500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α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sz="2500" b="1">
                <a:latin typeface="Times New Roman" pitchFamily="18" charset="0"/>
              </a:rPr>
              <a:t>β, </a:t>
            </a:r>
            <a:r>
              <a:rPr lang="en-US" sz="2500" b="1">
                <a:latin typeface="Times New Roman" pitchFamily="18" charset="0"/>
              </a:rPr>
              <a:t>α</a:t>
            </a:r>
            <a:r>
              <a:rPr lang="ru-RU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500" b="1">
                <a:latin typeface="Times New Roman" pitchFamily="18" charset="0"/>
              </a:rPr>
              <a:t> </a:t>
            </a:r>
            <a:r>
              <a:rPr lang="en-US" sz="25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= </a:t>
            </a:r>
            <a:r>
              <a:rPr lang="en-US" sz="2500" b="1" i="1">
                <a:latin typeface="Times New Roman" pitchFamily="18" charset="0"/>
              </a:rPr>
              <a:t>a</a:t>
            </a:r>
            <a:r>
              <a:rPr lang="ru-RU" sz="2500" b="1">
                <a:latin typeface="Times New Roman" pitchFamily="18" charset="0"/>
              </a:rPr>
              <a:t>, </a:t>
            </a:r>
            <a:r>
              <a:rPr lang="en-US" sz="2500" b="1">
                <a:latin typeface="Times New Roman" pitchFamily="18" charset="0"/>
              </a:rPr>
              <a:t>β</a:t>
            </a:r>
            <a:r>
              <a:rPr lang="ru-RU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500" b="1">
                <a:latin typeface="Times New Roman" pitchFamily="18" charset="0"/>
              </a:rPr>
              <a:t> </a:t>
            </a:r>
            <a:r>
              <a:rPr lang="en-US" sz="25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500" b="1">
                <a:latin typeface="Times New Roman" pitchFamily="18" charset="0"/>
              </a:rPr>
              <a:t> </a:t>
            </a:r>
            <a:r>
              <a:rPr lang="ru-RU" sz="2500" b="1">
                <a:latin typeface="Times New Roman" pitchFamily="18" charset="0"/>
              </a:rPr>
              <a:t>= </a:t>
            </a:r>
            <a:r>
              <a:rPr lang="en-US" sz="2500" b="1" i="1">
                <a:latin typeface="Times New Roman" pitchFamily="18" charset="0"/>
              </a:rPr>
              <a:t>b</a:t>
            </a:r>
            <a:r>
              <a:rPr lang="en-US" sz="25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4572000" y="4868863"/>
            <a:ext cx="23050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 b="1">
                <a:latin typeface="Times New Roman" pitchFamily="18" charset="0"/>
                <a:sym typeface="Symbol" pitchFamily="18" charset="2"/>
              </a:rPr>
              <a:t>3. </a:t>
            </a:r>
            <a:r>
              <a:rPr lang="ru-RU" sz="2500" b="1">
                <a:latin typeface="Times New Roman" pitchFamily="18" charset="0"/>
              </a:rPr>
              <a:t> АС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sz="2500" b="1">
                <a:latin typeface="Times New Roman" pitchFamily="18" charset="0"/>
              </a:rPr>
              <a:t>В </a:t>
            </a:r>
            <a:r>
              <a:rPr lang="en-US" sz="2500" b="1">
                <a:latin typeface="Times New Roman" pitchFamily="18" charset="0"/>
              </a:rPr>
              <a:t>D</a:t>
            </a:r>
            <a:r>
              <a:rPr lang="ru-RU" sz="2500" b="1">
                <a:latin typeface="Times New Roman" pitchFamily="18" charset="0"/>
              </a:rPr>
              <a:t>,</a:t>
            </a:r>
            <a:r>
              <a:rPr lang="ru-RU" sz="2500">
                <a:latin typeface="Times New Roman" pitchFamily="18" charset="0"/>
              </a:rPr>
              <a:t> </a:t>
            </a:r>
          </a:p>
        </p:txBody>
      </p:sp>
      <p:sp>
        <p:nvSpPr>
          <p:cNvPr id="65583" name="Text Box 47"/>
          <p:cNvSpPr txBox="1">
            <a:spLocks noChangeArrowheads="1"/>
          </p:cNvSpPr>
          <p:nvPr/>
        </p:nvSpPr>
        <p:spPr bwMode="auto">
          <a:xfrm>
            <a:off x="2916238" y="5300663"/>
            <a:ext cx="62277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 b="1">
                <a:latin typeface="Times New Roman" pitchFamily="18" charset="0"/>
              </a:rPr>
              <a:t>4. АВ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sz="2500" b="1">
                <a:latin typeface="Times New Roman" pitchFamily="18" charset="0"/>
              </a:rPr>
              <a:t>С</a:t>
            </a:r>
            <a:r>
              <a:rPr lang="en-US" sz="2500" b="1">
                <a:latin typeface="Times New Roman" pitchFamily="18" charset="0"/>
              </a:rPr>
              <a:t>D</a:t>
            </a:r>
            <a:r>
              <a:rPr lang="ru-RU" sz="2500" b="1">
                <a:latin typeface="Times New Roman" pitchFamily="18" charset="0"/>
              </a:rPr>
              <a:t> (как отрезки парал. прямых)</a:t>
            </a:r>
            <a:r>
              <a:rPr lang="ru-RU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5584" name="Text Box 48"/>
          <p:cNvSpPr txBox="1">
            <a:spLocks noChangeArrowheads="1"/>
          </p:cNvSpPr>
          <p:nvPr/>
        </p:nvSpPr>
        <p:spPr bwMode="auto">
          <a:xfrm>
            <a:off x="2916238" y="5734050"/>
            <a:ext cx="62277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 b="1">
                <a:latin typeface="Times New Roman" pitchFamily="18" charset="0"/>
                <a:sym typeface="Symbol" pitchFamily="18" charset="2"/>
              </a:rPr>
              <a:t>5. </a:t>
            </a:r>
            <a:r>
              <a:rPr lang="ru-RU" sz="2500" b="1">
                <a:latin typeface="Times New Roman" pitchFamily="18" charset="0"/>
              </a:rPr>
              <a:t> АВСД – параллелограмм (по опр.)</a:t>
            </a:r>
            <a:r>
              <a:rPr lang="ru-RU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5585" name="Text Box 49"/>
          <p:cNvSpPr txBox="1">
            <a:spLocks noChangeArrowheads="1"/>
          </p:cNvSpPr>
          <p:nvPr/>
        </p:nvSpPr>
        <p:spPr bwMode="auto">
          <a:xfrm>
            <a:off x="2195513" y="6165850"/>
            <a:ext cx="69484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 sz="2500" b="1">
                <a:latin typeface="Times New Roman" pitchFamily="18" charset="0"/>
                <a:sym typeface="Symbol" pitchFamily="18" charset="2"/>
              </a:rPr>
              <a:t></a:t>
            </a:r>
            <a:r>
              <a:rPr lang="ru-RU" sz="2500" b="1">
                <a:latin typeface="Times New Roman" pitchFamily="18" charset="0"/>
              </a:rPr>
              <a:t> АВ = С</a:t>
            </a:r>
            <a:r>
              <a:rPr lang="en-US" sz="2500" b="1">
                <a:latin typeface="Times New Roman" pitchFamily="18" charset="0"/>
              </a:rPr>
              <a:t>D</a:t>
            </a:r>
            <a:r>
              <a:rPr lang="ru-RU" sz="2500" b="1">
                <a:latin typeface="Times New Roman" pitchFamily="18" charset="0"/>
              </a:rPr>
              <a:t> ( по свойству параллелограмма)</a:t>
            </a:r>
            <a:r>
              <a:rPr lang="ru-RU" sz="25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9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294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94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6" grpId="0" animBg="1"/>
      <p:bldP spid="294917" grpId="0" animBg="1"/>
      <p:bldP spid="294918" grpId="0" animBg="1"/>
      <p:bldP spid="294919" grpId="0" animBg="1"/>
      <p:bldP spid="294964" grpId="0"/>
      <p:bldP spid="65581" grpId="0"/>
      <p:bldP spid="65582" grpId="0"/>
      <p:bldP spid="65583" grpId="0"/>
      <p:bldP spid="65584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75" name="AutoShape 39"/>
          <p:cNvSpPr>
            <a:spLocks noChangeArrowheads="1"/>
          </p:cNvSpPr>
          <p:nvPr/>
        </p:nvSpPr>
        <p:spPr bwMode="auto">
          <a:xfrm rot="-474931">
            <a:off x="1258888" y="2205038"/>
            <a:ext cx="3097212" cy="3960812"/>
          </a:xfrm>
          <a:prstGeom prst="parallelogram">
            <a:avLst>
              <a:gd name="adj" fmla="val 25000"/>
            </a:avLst>
          </a:prstGeom>
          <a:solidFill>
            <a:srgbClr val="4F81BD">
              <a:alpha val="18823"/>
            </a:srgbClr>
          </a:solidFill>
          <a:ln w="9525">
            <a:solidFill>
              <a:srgbClr val="000000">
                <a:alpha val="0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/>
          </a:p>
        </p:txBody>
      </p:sp>
      <p:grpSp>
        <p:nvGrpSpPr>
          <p:cNvPr id="219138" name="Group 2"/>
          <p:cNvGrpSpPr>
            <a:grpSpLocks/>
          </p:cNvGrpSpPr>
          <p:nvPr/>
        </p:nvGrpSpPr>
        <p:grpSpPr bwMode="auto">
          <a:xfrm>
            <a:off x="395288" y="4292600"/>
            <a:ext cx="4248150" cy="1439863"/>
            <a:chOff x="336" y="2024"/>
            <a:chExt cx="4280" cy="1152"/>
          </a:xfrm>
        </p:grpSpPr>
        <p:sp>
          <p:nvSpPr>
            <p:cNvPr id="219184" name="Freeform 3"/>
            <p:cNvSpPr>
              <a:spLocks/>
            </p:cNvSpPr>
            <p:nvPr/>
          </p:nvSpPr>
          <p:spPr bwMode="auto">
            <a:xfrm>
              <a:off x="336" y="2040"/>
              <a:ext cx="4280" cy="1136"/>
            </a:xfrm>
            <a:custGeom>
              <a:avLst/>
              <a:gdLst>
                <a:gd name="T0" fmla="*/ 0 w 4280"/>
                <a:gd name="T1" fmla="*/ 1088 h 1136"/>
                <a:gd name="T2" fmla="*/ 904 w 4280"/>
                <a:gd name="T3" fmla="*/ 80 h 1136"/>
                <a:gd name="T4" fmla="*/ 4280 w 4280"/>
                <a:gd name="T5" fmla="*/ 0 h 1136"/>
                <a:gd name="T6" fmla="*/ 3432 w 4280"/>
                <a:gd name="T7" fmla="*/ 1088 h 1136"/>
                <a:gd name="T8" fmla="*/ 6 w 4280"/>
                <a:gd name="T9" fmla="*/ 1091 h 1136"/>
                <a:gd name="T10" fmla="*/ 6 w 4280"/>
                <a:gd name="T11" fmla="*/ 1123 h 1136"/>
                <a:gd name="T12" fmla="*/ 3448 w 4280"/>
                <a:gd name="T13" fmla="*/ 1120 h 1136"/>
                <a:gd name="T14" fmla="*/ 3448 w 4280"/>
                <a:gd name="T15" fmla="*/ 1136 h 1136"/>
                <a:gd name="T16" fmla="*/ 3464 w 4280"/>
                <a:gd name="T17" fmla="*/ 1104 h 1136"/>
                <a:gd name="T18" fmla="*/ 3448 w 4280"/>
                <a:gd name="T19" fmla="*/ 1104 h 1136"/>
                <a:gd name="T20" fmla="*/ 4264 w 4280"/>
                <a:gd name="T21" fmla="*/ 48 h 1136"/>
                <a:gd name="T22" fmla="*/ 4264 w 4280"/>
                <a:gd name="T23" fmla="*/ 48 h 1136"/>
                <a:gd name="T24" fmla="*/ 3448 w 4280"/>
                <a:gd name="T25" fmla="*/ 1088 h 1136"/>
                <a:gd name="T26" fmla="*/ 6 w 4280"/>
                <a:gd name="T27" fmla="*/ 1091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solidFill>
              <a:srgbClr val="EBF3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9185" name="Freeform 4"/>
            <p:cNvSpPr>
              <a:spLocks/>
            </p:cNvSpPr>
            <p:nvPr/>
          </p:nvSpPr>
          <p:spPr bwMode="auto">
            <a:xfrm>
              <a:off x="3768" y="2024"/>
              <a:ext cx="848" cy="1138"/>
            </a:xfrm>
            <a:custGeom>
              <a:avLst/>
              <a:gdLst>
                <a:gd name="T0" fmla="*/ 848 w 848"/>
                <a:gd name="T1" fmla="*/ 0 h 1138"/>
                <a:gd name="T2" fmla="*/ 848 w 848"/>
                <a:gd name="T3" fmla="*/ 64 h 1138"/>
                <a:gd name="T4" fmla="*/ 12 w 848"/>
                <a:gd name="T5" fmla="*/ 1138 h 1138"/>
                <a:gd name="T6" fmla="*/ 0 w 848"/>
                <a:gd name="T7" fmla="*/ 1090 h 1138"/>
                <a:gd name="T8" fmla="*/ 848 w 848"/>
                <a:gd name="T9" fmla="*/ 0 h 1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1138"/>
                <a:gd name="T17" fmla="*/ 848 w 848"/>
                <a:gd name="T18" fmla="*/ 1138 h 1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1138">
                  <a:moveTo>
                    <a:pt x="848" y="0"/>
                  </a:moveTo>
                  <a:lnTo>
                    <a:pt x="848" y="64"/>
                  </a:lnTo>
                  <a:lnTo>
                    <a:pt x="12" y="1138"/>
                  </a:lnTo>
                  <a:lnTo>
                    <a:pt x="0" y="1090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EBF3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9186" name="Freeform 5"/>
            <p:cNvSpPr>
              <a:spLocks/>
            </p:cNvSpPr>
            <p:nvPr/>
          </p:nvSpPr>
          <p:spPr bwMode="auto">
            <a:xfrm>
              <a:off x="336" y="3109"/>
              <a:ext cx="3444" cy="59"/>
            </a:xfrm>
            <a:custGeom>
              <a:avLst/>
              <a:gdLst>
                <a:gd name="T0" fmla="*/ 6 w 3444"/>
                <a:gd name="T1" fmla="*/ 22 h 59"/>
                <a:gd name="T2" fmla="*/ 3432 w 3444"/>
                <a:gd name="T3" fmla="*/ 5 h 59"/>
                <a:gd name="T4" fmla="*/ 3444 w 3444"/>
                <a:gd name="T5" fmla="*/ 53 h 59"/>
                <a:gd name="T6" fmla="*/ 0 w 3444"/>
                <a:gd name="T7" fmla="*/ 59 h 59"/>
                <a:gd name="T8" fmla="*/ 6 w 3444"/>
                <a:gd name="T9" fmla="*/ 22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44"/>
                <a:gd name="T16" fmla="*/ 0 h 59"/>
                <a:gd name="T17" fmla="*/ 3444 w 344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44" h="59">
                  <a:moveTo>
                    <a:pt x="6" y="22"/>
                  </a:moveTo>
                  <a:cubicBezTo>
                    <a:pt x="2207" y="27"/>
                    <a:pt x="2859" y="0"/>
                    <a:pt x="3432" y="5"/>
                  </a:cubicBezTo>
                  <a:lnTo>
                    <a:pt x="3444" y="53"/>
                  </a:lnTo>
                  <a:lnTo>
                    <a:pt x="0" y="59"/>
                  </a:lnTo>
                  <a:lnTo>
                    <a:pt x="6" y="22"/>
                  </a:lnTo>
                  <a:close/>
                </a:path>
              </a:pathLst>
            </a:custGeom>
            <a:solidFill>
              <a:srgbClr val="EBF3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50825" y="188913"/>
            <a:ext cx="88931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UI Gothic" pitchFamily="34" charset="-128"/>
                <a:cs typeface="Arial" charset="0"/>
              </a:rPr>
              <a:t>  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Через данную точку А провести плоскость, параллельную данной плоскости α, не проходящей через точку.</a:t>
            </a:r>
            <a:endParaRPr lang="ru-RU" sz="2800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468313" y="5300663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α</a:t>
            </a:r>
            <a:r>
              <a:rPr lang="ru-RU"/>
              <a:t> </a:t>
            </a:r>
          </a:p>
        </p:txBody>
      </p:sp>
      <p:sp>
        <p:nvSpPr>
          <p:cNvPr id="193557" name="Line 21"/>
          <p:cNvSpPr>
            <a:spLocks noChangeShapeType="1"/>
          </p:cNvSpPr>
          <p:nvPr/>
        </p:nvSpPr>
        <p:spPr bwMode="auto">
          <a:xfrm>
            <a:off x="1619250" y="4652963"/>
            <a:ext cx="2016125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93558" name="Group 2"/>
          <p:cNvGrpSpPr>
            <a:grpSpLocks/>
          </p:cNvGrpSpPr>
          <p:nvPr/>
        </p:nvGrpSpPr>
        <p:grpSpPr bwMode="auto">
          <a:xfrm>
            <a:off x="755650" y="2636838"/>
            <a:ext cx="4248150" cy="1439862"/>
            <a:chOff x="336" y="2024"/>
            <a:chExt cx="4280" cy="1152"/>
          </a:xfrm>
        </p:grpSpPr>
        <p:sp>
          <p:nvSpPr>
            <p:cNvPr id="219181" name="Freeform 3"/>
            <p:cNvSpPr>
              <a:spLocks/>
            </p:cNvSpPr>
            <p:nvPr/>
          </p:nvSpPr>
          <p:spPr bwMode="auto">
            <a:xfrm>
              <a:off x="336" y="2040"/>
              <a:ext cx="4280" cy="1136"/>
            </a:xfrm>
            <a:custGeom>
              <a:avLst/>
              <a:gdLst>
                <a:gd name="T0" fmla="*/ 0 w 4280"/>
                <a:gd name="T1" fmla="*/ 1088 h 1136"/>
                <a:gd name="T2" fmla="*/ 904 w 4280"/>
                <a:gd name="T3" fmla="*/ 80 h 1136"/>
                <a:gd name="T4" fmla="*/ 4280 w 4280"/>
                <a:gd name="T5" fmla="*/ 0 h 1136"/>
                <a:gd name="T6" fmla="*/ 3432 w 4280"/>
                <a:gd name="T7" fmla="*/ 1088 h 1136"/>
                <a:gd name="T8" fmla="*/ 6 w 4280"/>
                <a:gd name="T9" fmla="*/ 1091 h 1136"/>
                <a:gd name="T10" fmla="*/ 6 w 4280"/>
                <a:gd name="T11" fmla="*/ 1123 h 1136"/>
                <a:gd name="T12" fmla="*/ 3448 w 4280"/>
                <a:gd name="T13" fmla="*/ 1120 h 1136"/>
                <a:gd name="T14" fmla="*/ 3448 w 4280"/>
                <a:gd name="T15" fmla="*/ 1136 h 1136"/>
                <a:gd name="T16" fmla="*/ 3464 w 4280"/>
                <a:gd name="T17" fmla="*/ 1104 h 1136"/>
                <a:gd name="T18" fmla="*/ 3448 w 4280"/>
                <a:gd name="T19" fmla="*/ 1104 h 1136"/>
                <a:gd name="T20" fmla="*/ 4264 w 4280"/>
                <a:gd name="T21" fmla="*/ 48 h 1136"/>
                <a:gd name="T22" fmla="*/ 4264 w 4280"/>
                <a:gd name="T23" fmla="*/ 48 h 1136"/>
                <a:gd name="T24" fmla="*/ 3448 w 4280"/>
                <a:gd name="T25" fmla="*/ 1088 h 1136"/>
                <a:gd name="T26" fmla="*/ 6 w 4280"/>
                <a:gd name="T27" fmla="*/ 1091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solidFill>
              <a:srgbClr val="FFFF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9182" name="Freeform 4"/>
            <p:cNvSpPr>
              <a:spLocks/>
            </p:cNvSpPr>
            <p:nvPr/>
          </p:nvSpPr>
          <p:spPr bwMode="auto">
            <a:xfrm>
              <a:off x="3768" y="2024"/>
              <a:ext cx="848" cy="1138"/>
            </a:xfrm>
            <a:custGeom>
              <a:avLst/>
              <a:gdLst>
                <a:gd name="T0" fmla="*/ 848 w 848"/>
                <a:gd name="T1" fmla="*/ 0 h 1138"/>
                <a:gd name="T2" fmla="*/ 848 w 848"/>
                <a:gd name="T3" fmla="*/ 64 h 1138"/>
                <a:gd name="T4" fmla="*/ 12 w 848"/>
                <a:gd name="T5" fmla="*/ 1138 h 1138"/>
                <a:gd name="T6" fmla="*/ 0 w 848"/>
                <a:gd name="T7" fmla="*/ 1090 h 1138"/>
                <a:gd name="T8" fmla="*/ 848 w 848"/>
                <a:gd name="T9" fmla="*/ 0 h 1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1138"/>
                <a:gd name="T17" fmla="*/ 848 w 848"/>
                <a:gd name="T18" fmla="*/ 1138 h 1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1138">
                  <a:moveTo>
                    <a:pt x="848" y="0"/>
                  </a:moveTo>
                  <a:lnTo>
                    <a:pt x="848" y="64"/>
                  </a:lnTo>
                  <a:lnTo>
                    <a:pt x="12" y="1138"/>
                  </a:lnTo>
                  <a:lnTo>
                    <a:pt x="0" y="1090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EBF3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9183" name="Freeform 5"/>
            <p:cNvSpPr>
              <a:spLocks/>
            </p:cNvSpPr>
            <p:nvPr/>
          </p:nvSpPr>
          <p:spPr bwMode="auto">
            <a:xfrm>
              <a:off x="336" y="3109"/>
              <a:ext cx="3444" cy="59"/>
            </a:xfrm>
            <a:custGeom>
              <a:avLst/>
              <a:gdLst>
                <a:gd name="T0" fmla="*/ 6 w 3444"/>
                <a:gd name="T1" fmla="*/ 22 h 59"/>
                <a:gd name="T2" fmla="*/ 3432 w 3444"/>
                <a:gd name="T3" fmla="*/ 5 h 59"/>
                <a:gd name="T4" fmla="*/ 3444 w 3444"/>
                <a:gd name="T5" fmla="*/ 53 h 59"/>
                <a:gd name="T6" fmla="*/ 0 w 3444"/>
                <a:gd name="T7" fmla="*/ 59 h 59"/>
                <a:gd name="T8" fmla="*/ 6 w 3444"/>
                <a:gd name="T9" fmla="*/ 22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44"/>
                <a:gd name="T16" fmla="*/ 0 h 59"/>
                <a:gd name="T17" fmla="*/ 3444 w 344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44" h="59">
                  <a:moveTo>
                    <a:pt x="6" y="22"/>
                  </a:moveTo>
                  <a:cubicBezTo>
                    <a:pt x="2207" y="27"/>
                    <a:pt x="2859" y="0"/>
                    <a:pt x="3432" y="5"/>
                  </a:cubicBezTo>
                  <a:lnTo>
                    <a:pt x="3444" y="53"/>
                  </a:lnTo>
                  <a:lnTo>
                    <a:pt x="0" y="59"/>
                  </a:lnTo>
                  <a:lnTo>
                    <a:pt x="6" y="22"/>
                  </a:lnTo>
                  <a:close/>
                </a:path>
              </a:pathLst>
            </a:custGeom>
            <a:solidFill>
              <a:srgbClr val="EBF3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900113" y="3573463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β</a:t>
            </a:r>
            <a:r>
              <a:rPr lang="ru-RU"/>
              <a:t> </a:t>
            </a:r>
          </a:p>
        </p:txBody>
      </p:sp>
      <p:sp>
        <p:nvSpPr>
          <p:cNvPr id="193562" name="Line 26"/>
          <p:cNvSpPr>
            <a:spLocks noChangeShapeType="1"/>
          </p:cNvSpPr>
          <p:nvPr/>
        </p:nvSpPr>
        <p:spPr bwMode="auto">
          <a:xfrm flipV="1">
            <a:off x="1619250" y="4508500"/>
            <a:ext cx="230505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63" name="Line 27"/>
          <p:cNvSpPr>
            <a:spLocks noChangeShapeType="1"/>
          </p:cNvSpPr>
          <p:nvPr/>
        </p:nvSpPr>
        <p:spPr bwMode="auto">
          <a:xfrm flipV="1">
            <a:off x="1692275" y="2924175"/>
            <a:ext cx="2303463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64" name="Line 28"/>
          <p:cNvSpPr>
            <a:spLocks noChangeShapeType="1"/>
          </p:cNvSpPr>
          <p:nvPr/>
        </p:nvSpPr>
        <p:spPr bwMode="auto">
          <a:xfrm>
            <a:off x="1763713" y="3068638"/>
            <a:ext cx="2016125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2555875" y="28527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</a:t>
            </a:r>
          </a:p>
        </p:txBody>
      </p:sp>
      <p:sp>
        <p:nvSpPr>
          <p:cNvPr id="193565" name="Rectangle 29"/>
          <p:cNvSpPr>
            <a:spLocks noChangeArrowheads="1"/>
          </p:cNvSpPr>
          <p:nvPr/>
        </p:nvSpPr>
        <p:spPr bwMode="auto">
          <a:xfrm>
            <a:off x="5795963" y="1268413"/>
            <a:ext cx="146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latin typeface="Times New Roman" pitchFamily="18" charset="0"/>
              </a:rPr>
              <a:t>Решение.</a:t>
            </a:r>
          </a:p>
        </p:txBody>
      </p:sp>
      <p:sp>
        <p:nvSpPr>
          <p:cNvPr id="193566" name="Rectangle 30"/>
          <p:cNvSpPr>
            <a:spLocks noChangeArrowheads="1"/>
          </p:cNvSpPr>
          <p:nvPr/>
        </p:nvSpPr>
        <p:spPr bwMode="auto">
          <a:xfrm>
            <a:off x="4752975" y="1700213"/>
            <a:ext cx="439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latin typeface="Times New Roman" pitchFamily="18" charset="0"/>
              </a:rPr>
              <a:t>1. В плоскости α возьмем т. В.</a:t>
            </a:r>
            <a:r>
              <a:rPr lang="ru-RU" b="1"/>
              <a:t> </a:t>
            </a:r>
          </a:p>
        </p:txBody>
      </p:sp>
      <p:sp>
        <p:nvSpPr>
          <p:cNvPr id="193567" name="Rectangle 31"/>
          <p:cNvSpPr>
            <a:spLocks noChangeArrowheads="1"/>
          </p:cNvSpPr>
          <p:nvPr/>
        </p:nvSpPr>
        <p:spPr bwMode="auto">
          <a:xfrm>
            <a:off x="4802188" y="2060575"/>
            <a:ext cx="434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latin typeface="Times New Roman" pitchFamily="18" charset="0"/>
              </a:rPr>
              <a:t>2. Проведем прямые ВС и В</a:t>
            </a:r>
            <a:r>
              <a:rPr lang="en-US" b="1">
                <a:latin typeface="Times New Roman" pitchFamily="18" charset="0"/>
              </a:rPr>
              <a:t>D</a:t>
            </a:r>
            <a:r>
              <a:rPr lang="ru-RU" b="1">
                <a:latin typeface="Times New Roman" pitchFamily="18" charset="0"/>
              </a:rPr>
              <a:t>.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339975" y="43656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</a:t>
            </a:r>
          </a:p>
        </p:txBody>
      </p:sp>
      <p:sp>
        <p:nvSpPr>
          <p:cNvPr id="193569" name="Rectangle 33"/>
          <p:cNvSpPr>
            <a:spLocks noChangeArrowheads="1"/>
          </p:cNvSpPr>
          <p:nvPr/>
        </p:nvSpPr>
        <p:spPr bwMode="auto">
          <a:xfrm>
            <a:off x="2411413" y="47244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solidFill>
                  <a:schemeClr val="hlink"/>
                </a:solidFill>
              </a:rPr>
              <a:t>•</a:t>
            </a:r>
            <a:r>
              <a:rPr lang="ru-RU"/>
              <a:t> </a:t>
            </a:r>
          </a:p>
        </p:txBody>
      </p:sp>
      <p:sp>
        <p:nvSpPr>
          <p:cNvPr id="193570" name="Text Box 34"/>
          <p:cNvSpPr txBox="1">
            <a:spLocks noChangeArrowheads="1"/>
          </p:cNvSpPr>
          <p:nvPr/>
        </p:nvSpPr>
        <p:spPr bwMode="auto">
          <a:xfrm>
            <a:off x="3348038" y="3068638"/>
            <a:ext cx="7921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hlink"/>
                </a:solidFill>
              </a:rPr>
              <a:t>С</a:t>
            </a:r>
            <a:r>
              <a:rPr lang="ru-RU" sz="20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193571" name="Text Box 35"/>
          <p:cNvSpPr txBox="1">
            <a:spLocks noChangeArrowheads="1"/>
          </p:cNvSpPr>
          <p:nvPr/>
        </p:nvSpPr>
        <p:spPr bwMode="auto">
          <a:xfrm>
            <a:off x="1331913" y="3213100"/>
            <a:ext cx="936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  <a:latin typeface="Times New Roman" pitchFamily="18" charset="0"/>
              </a:rPr>
              <a:t>D</a:t>
            </a:r>
            <a:r>
              <a:rPr lang="ru-RU" sz="2000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93572" name="Text Box 36"/>
          <p:cNvSpPr txBox="1">
            <a:spLocks noChangeArrowheads="1"/>
          </p:cNvSpPr>
          <p:nvPr/>
        </p:nvSpPr>
        <p:spPr bwMode="auto">
          <a:xfrm>
            <a:off x="1331913" y="479742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  <a:latin typeface="Times New Roman" pitchFamily="18" charset="0"/>
              </a:rPr>
              <a:t>D</a:t>
            </a:r>
            <a:endParaRPr lang="ru-RU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93573" name="Text Box 37"/>
          <p:cNvSpPr txBox="1">
            <a:spLocks noChangeArrowheads="1"/>
          </p:cNvSpPr>
          <p:nvPr/>
        </p:nvSpPr>
        <p:spPr bwMode="auto">
          <a:xfrm>
            <a:off x="3419475" y="479742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hlink"/>
                </a:solidFill>
              </a:rPr>
              <a:t>С</a:t>
            </a:r>
          </a:p>
        </p:txBody>
      </p:sp>
      <p:sp>
        <p:nvSpPr>
          <p:cNvPr id="193574" name="Rectangle 38"/>
          <p:cNvSpPr>
            <a:spLocks noChangeArrowheads="1"/>
          </p:cNvSpPr>
          <p:nvPr/>
        </p:nvSpPr>
        <p:spPr bwMode="auto">
          <a:xfrm>
            <a:off x="5003800" y="2492375"/>
            <a:ext cx="4140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latin typeface="Times New Roman" pitchFamily="18" charset="0"/>
              </a:rPr>
              <a:t>3. Построим вспомогательную плоскость через точку А и прямую ВD, в ней проведем прямую А</a:t>
            </a:r>
            <a:r>
              <a:rPr lang="en-US" b="1">
                <a:latin typeface="Times New Roman" pitchFamily="18" charset="0"/>
              </a:rPr>
              <a:t>D</a:t>
            </a:r>
            <a:r>
              <a:rPr lang="ru-RU" sz="1800" b="1">
                <a:latin typeface="Times New Roman" pitchFamily="18" charset="0"/>
              </a:rPr>
              <a:t>1</a:t>
            </a:r>
            <a:r>
              <a:rPr lang="ru-RU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b="1">
                <a:latin typeface="Times New Roman" pitchFamily="18" charset="0"/>
              </a:rPr>
              <a:t> В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D</a:t>
            </a:r>
            <a:r>
              <a:rPr lang="ru-RU" b="1">
                <a:latin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193576" name="Line 40"/>
          <p:cNvSpPr>
            <a:spLocks noChangeShapeType="1"/>
          </p:cNvSpPr>
          <p:nvPr/>
        </p:nvSpPr>
        <p:spPr bwMode="auto">
          <a:xfrm flipH="1">
            <a:off x="1619250" y="2349500"/>
            <a:ext cx="144463" cy="295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77" name="Line 41"/>
          <p:cNvSpPr>
            <a:spLocks noChangeShapeType="1"/>
          </p:cNvSpPr>
          <p:nvPr/>
        </p:nvSpPr>
        <p:spPr bwMode="auto">
          <a:xfrm flipV="1">
            <a:off x="1763713" y="1989138"/>
            <a:ext cx="2303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78" name="Line 42"/>
          <p:cNvSpPr>
            <a:spLocks noChangeShapeType="1"/>
          </p:cNvSpPr>
          <p:nvPr/>
        </p:nvSpPr>
        <p:spPr bwMode="auto">
          <a:xfrm flipH="1">
            <a:off x="3924300" y="1989138"/>
            <a:ext cx="142875" cy="251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83" name="Line 47"/>
          <p:cNvSpPr>
            <a:spLocks noChangeShapeType="1"/>
          </p:cNvSpPr>
          <p:nvPr/>
        </p:nvSpPr>
        <p:spPr bwMode="auto">
          <a:xfrm>
            <a:off x="1619250" y="5300663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84" name="Line 48"/>
          <p:cNvSpPr>
            <a:spLocks noChangeShapeType="1"/>
          </p:cNvSpPr>
          <p:nvPr/>
        </p:nvSpPr>
        <p:spPr bwMode="auto">
          <a:xfrm flipH="1">
            <a:off x="3851275" y="4508500"/>
            <a:ext cx="73025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85" name="Line 49"/>
          <p:cNvSpPr>
            <a:spLocks noChangeShapeType="1"/>
          </p:cNvSpPr>
          <p:nvPr/>
        </p:nvSpPr>
        <p:spPr bwMode="auto">
          <a:xfrm flipH="1">
            <a:off x="1619250" y="57340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86" name="Line 50"/>
          <p:cNvSpPr>
            <a:spLocks noChangeShapeType="1"/>
          </p:cNvSpPr>
          <p:nvPr/>
        </p:nvSpPr>
        <p:spPr bwMode="auto">
          <a:xfrm>
            <a:off x="3851275" y="57340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87" name="Line 51"/>
          <p:cNvSpPr>
            <a:spLocks noChangeShapeType="1"/>
          </p:cNvSpPr>
          <p:nvPr/>
        </p:nvSpPr>
        <p:spPr bwMode="auto">
          <a:xfrm flipV="1">
            <a:off x="1619250" y="6021388"/>
            <a:ext cx="216058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6655" name="Group 31"/>
          <p:cNvGrpSpPr>
            <a:grpSpLocks/>
          </p:cNvGrpSpPr>
          <p:nvPr/>
        </p:nvGrpSpPr>
        <p:grpSpPr bwMode="auto">
          <a:xfrm rot="48601" flipH="1">
            <a:off x="900113" y="3068638"/>
            <a:ext cx="742950" cy="682625"/>
            <a:chOff x="519" y="587"/>
            <a:chExt cx="951" cy="1168"/>
          </a:xfrm>
        </p:grpSpPr>
        <p:sp>
          <p:nvSpPr>
            <p:cNvPr id="219176" name="Freeform 32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>
                <a:gd name="T0" fmla="*/ 864 w 951"/>
                <a:gd name="T1" fmla="*/ 0 h 1168"/>
                <a:gd name="T2" fmla="*/ 951 w 951"/>
                <a:gd name="T3" fmla="*/ 84 h 1168"/>
                <a:gd name="T4" fmla="*/ 209 w 951"/>
                <a:gd name="T5" fmla="*/ 1009 h 1168"/>
                <a:gd name="T6" fmla="*/ 0 w 951"/>
                <a:gd name="T7" fmla="*/ 1168 h 1168"/>
                <a:gd name="T8" fmla="*/ 118 w 951"/>
                <a:gd name="T9" fmla="*/ 935 h 1168"/>
                <a:gd name="T10" fmla="*/ 864 w 951"/>
                <a:gd name="T11" fmla="*/ 0 h 11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51"/>
                <a:gd name="T19" fmla="*/ 0 h 1168"/>
                <a:gd name="T20" fmla="*/ 951 w 951"/>
                <a:gd name="T21" fmla="*/ 1168 h 11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" name="Freeform 33"/>
            <p:cNvSpPr>
              <a:spLocks/>
            </p:cNvSpPr>
            <p:nvPr/>
          </p:nvSpPr>
          <p:spPr bwMode="auto">
            <a:xfrm>
              <a:off x="524" y="1496"/>
              <a:ext cx="221" cy="247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Arial" charset="0"/>
                <a:cs typeface="Arial" charset="0"/>
              </a:endParaRPr>
            </a:p>
          </p:txBody>
        </p:sp>
        <p:sp>
          <p:nvSpPr>
            <p:cNvPr id="219178" name="Freeform 34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>
                <a:gd name="T0" fmla="*/ 96 w 96"/>
                <a:gd name="T1" fmla="*/ 39 h 104"/>
                <a:gd name="T2" fmla="*/ 56 w 96"/>
                <a:gd name="T3" fmla="*/ 0 h 104"/>
                <a:gd name="T4" fmla="*/ 0 w 96"/>
                <a:gd name="T5" fmla="*/ 104 h 104"/>
                <a:gd name="T6" fmla="*/ 96 w 96"/>
                <a:gd name="T7" fmla="*/ 39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04"/>
                <a:gd name="T14" fmla="*/ 96 w 96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9179" name="Freeform 35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>
                <a:gd name="T0" fmla="*/ 736 w 736"/>
                <a:gd name="T1" fmla="*/ 0 h 912"/>
                <a:gd name="T2" fmla="*/ 0 w 736"/>
                <a:gd name="T3" fmla="*/ 912 h 912"/>
                <a:gd name="T4" fmla="*/ 0 60000 65536"/>
                <a:gd name="T5" fmla="*/ 0 60000 65536"/>
                <a:gd name="T6" fmla="*/ 0 w 736"/>
                <a:gd name="T7" fmla="*/ 0 h 912"/>
                <a:gd name="T8" fmla="*/ 736 w 736"/>
                <a:gd name="T9" fmla="*/ 912 h 9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9180" name="Freeform 36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>
                <a:gd name="T0" fmla="*/ 736 w 736"/>
                <a:gd name="T1" fmla="*/ 0 h 908"/>
                <a:gd name="T2" fmla="*/ 0 w 736"/>
                <a:gd name="T3" fmla="*/ 908 h 908"/>
                <a:gd name="T4" fmla="*/ 0 60000 65536"/>
                <a:gd name="T5" fmla="*/ 0 60000 65536"/>
                <a:gd name="T6" fmla="*/ 0 w 736"/>
                <a:gd name="T7" fmla="*/ 0 h 908"/>
                <a:gd name="T8" fmla="*/ 736 w 736"/>
                <a:gd name="T9" fmla="*/ 908 h 9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3594" name="Text Box 58"/>
          <p:cNvSpPr txBox="1">
            <a:spLocks noChangeArrowheads="1"/>
          </p:cNvSpPr>
          <p:nvPr/>
        </p:nvSpPr>
        <p:spPr bwMode="auto">
          <a:xfrm>
            <a:off x="4427538" y="4365625"/>
            <a:ext cx="47164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4. Аналогично построим вспомогательную плоскость через точку А и прямую ВС, в ней проведем прямую АС</a:t>
            </a:r>
            <a:r>
              <a:rPr lang="ru-RU" sz="1600" b="1">
                <a:latin typeface="Times New Roman" pitchFamily="18" charset="0"/>
              </a:rPr>
              <a:t>1</a:t>
            </a:r>
            <a:r>
              <a:rPr lang="ru-RU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b="1">
                <a:latin typeface="Times New Roman" pitchFamily="18" charset="0"/>
              </a:rPr>
              <a:t> ВС.</a:t>
            </a:r>
          </a:p>
        </p:txBody>
      </p:sp>
      <p:sp>
        <p:nvSpPr>
          <p:cNvPr id="219168" name="Text Box 59"/>
          <p:cNvSpPr txBox="1">
            <a:spLocks noChangeArrowheads="1"/>
          </p:cNvSpPr>
          <p:nvPr/>
        </p:nvSpPr>
        <p:spPr bwMode="auto">
          <a:xfrm>
            <a:off x="2627313" y="3141663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•</a:t>
            </a:r>
            <a:r>
              <a:rPr lang="ru-RU">
                <a:cs typeface="Calibri" pitchFamily="34" charset="0"/>
              </a:rPr>
              <a:t> 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 rot="48601" flipH="1">
            <a:off x="1042988" y="2349500"/>
            <a:ext cx="742950" cy="682625"/>
            <a:chOff x="519" y="587"/>
            <a:chExt cx="951" cy="1168"/>
          </a:xfrm>
        </p:grpSpPr>
        <p:sp>
          <p:nvSpPr>
            <p:cNvPr id="219171" name="Freeform 32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>
                <a:gd name="T0" fmla="*/ 864 w 951"/>
                <a:gd name="T1" fmla="*/ 0 h 1168"/>
                <a:gd name="T2" fmla="*/ 951 w 951"/>
                <a:gd name="T3" fmla="*/ 84 h 1168"/>
                <a:gd name="T4" fmla="*/ 209 w 951"/>
                <a:gd name="T5" fmla="*/ 1009 h 1168"/>
                <a:gd name="T6" fmla="*/ 0 w 951"/>
                <a:gd name="T7" fmla="*/ 1168 h 1168"/>
                <a:gd name="T8" fmla="*/ 118 w 951"/>
                <a:gd name="T9" fmla="*/ 935 h 1168"/>
                <a:gd name="T10" fmla="*/ 864 w 951"/>
                <a:gd name="T11" fmla="*/ 0 h 11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51"/>
                <a:gd name="T19" fmla="*/ 0 h 1168"/>
                <a:gd name="T20" fmla="*/ 951 w 951"/>
                <a:gd name="T21" fmla="*/ 1168 h 11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57" name="Freeform 33"/>
            <p:cNvSpPr>
              <a:spLocks/>
            </p:cNvSpPr>
            <p:nvPr/>
          </p:nvSpPr>
          <p:spPr bwMode="auto">
            <a:xfrm>
              <a:off x="524" y="1496"/>
              <a:ext cx="221" cy="247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Arial" charset="0"/>
                <a:cs typeface="Arial" charset="0"/>
              </a:endParaRPr>
            </a:p>
          </p:txBody>
        </p:sp>
        <p:sp>
          <p:nvSpPr>
            <p:cNvPr id="219173" name="Freeform 34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>
                <a:gd name="T0" fmla="*/ 96 w 96"/>
                <a:gd name="T1" fmla="*/ 39 h 104"/>
                <a:gd name="T2" fmla="*/ 56 w 96"/>
                <a:gd name="T3" fmla="*/ 0 h 104"/>
                <a:gd name="T4" fmla="*/ 0 w 96"/>
                <a:gd name="T5" fmla="*/ 104 h 104"/>
                <a:gd name="T6" fmla="*/ 96 w 96"/>
                <a:gd name="T7" fmla="*/ 39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04"/>
                <a:gd name="T14" fmla="*/ 96 w 96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9174" name="Freeform 35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>
                <a:gd name="T0" fmla="*/ 736 w 736"/>
                <a:gd name="T1" fmla="*/ 0 h 912"/>
                <a:gd name="T2" fmla="*/ 0 w 736"/>
                <a:gd name="T3" fmla="*/ 912 h 912"/>
                <a:gd name="T4" fmla="*/ 0 60000 65536"/>
                <a:gd name="T5" fmla="*/ 0 60000 65536"/>
                <a:gd name="T6" fmla="*/ 0 w 736"/>
                <a:gd name="T7" fmla="*/ 0 h 912"/>
                <a:gd name="T8" fmla="*/ 736 w 736"/>
                <a:gd name="T9" fmla="*/ 912 h 9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9175" name="Freeform 36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>
                <a:gd name="T0" fmla="*/ 736 w 736"/>
                <a:gd name="T1" fmla="*/ 0 h 908"/>
                <a:gd name="T2" fmla="*/ 0 w 736"/>
                <a:gd name="T3" fmla="*/ 908 h 908"/>
                <a:gd name="T4" fmla="*/ 0 60000 65536"/>
                <a:gd name="T5" fmla="*/ 0 60000 65536"/>
                <a:gd name="T6" fmla="*/ 0 w 736"/>
                <a:gd name="T7" fmla="*/ 0 h 908"/>
                <a:gd name="T8" fmla="*/ 736 w 736"/>
                <a:gd name="T9" fmla="*/ 908 h 9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3602" name="Text Box 66"/>
          <p:cNvSpPr txBox="1">
            <a:spLocks noChangeArrowheads="1"/>
          </p:cNvSpPr>
          <p:nvPr/>
        </p:nvSpPr>
        <p:spPr bwMode="auto">
          <a:xfrm>
            <a:off x="4067175" y="5805488"/>
            <a:ext cx="4897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5. Через прямые А</a:t>
            </a:r>
            <a:r>
              <a:rPr lang="en-US" b="1">
                <a:latin typeface="Times New Roman" pitchFamily="18" charset="0"/>
              </a:rPr>
              <a:t>D</a:t>
            </a:r>
            <a:r>
              <a:rPr lang="ru-RU" sz="1600" b="1">
                <a:latin typeface="Times New Roman" pitchFamily="18" charset="0"/>
              </a:rPr>
              <a:t>1</a:t>
            </a:r>
            <a:r>
              <a:rPr lang="ru-RU" b="1">
                <a:latin typeface="Times New Roman" pitchFamily="18" charset="0"/>
              </a:rPr>
              <a:t> и АС</a:t>
            </a:r>
            <a:r>
              <a:rPr lang="ru-RU" sz="1800" b="1">
                <a:latin typeface="Times New Roman" pitchFamily="18" charset="0"/>
              </a:rPr>
              <a:t>1</a:t>
            </a:r>
            <a:r>
              <a:rPr lang="ru-RU" b="1">
                <a:latin typeface="Times New Roman" pitchFamily="18" charset="0"/>
              </a:rPr>
              <a:t> проведем плоскость β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3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3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9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3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3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9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9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9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9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9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9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61 0.01343 L 0.25851 -0.13379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-740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19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93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93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9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3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3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9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64 -0.01829 L 0.22725 0.08681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5300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1000"/>
                                        <p:tgtEl>
                                          <p:spTgt spid="19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93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93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9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9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9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9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9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9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9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75" grpId="0" animBg="1"/>
      <p:bldP spid="193557" grpId="0" animBg="1"/>
      <p:bldP spid="39947" grpId="0"/>
      <p:bldP spid="193562" grpId="0" animBg="1"/>
      <p:bldP spid="193563" grpId="0" animBg="1"/>
      <p:bldP spid="193564" grpId="0" animBg="1"/>
      <p:bldP spid="193565" grpId="0"/>
      <p:bldP spid="3" grpId="0"/>
      <p:bldP spid="193569" grpId="0"/>
      <p:bldP spid="193570" grpId="0"/>
      <p:bldP spid="193571" grpId="1"/>
      <p:bldP spid="193572" grpId="0"/>
      <p:bldP spid="193574" grpId="0"/>
      <p:bldP spid="193576" grpId="0" animBg="1"/>
      <p:bldP spid="193577" grpId="0" animBg="1"/>
      <p:bldP spid="193578" grpId="0" animBg="1"/>
      <p:bldP spid="193583" grpId="0" animBg="1"/>
      <p:bldP spid="193584" grpId="0" animBg="1"/>
      <p:bldP spid="193585" grpId="0" animBg="1"/>
      <p:bldP spid="193586" grpId="0" animBg="1"/>
      <p:bldP spid="193587" grpId="0" animBg="1"/>
      <p:bldP spid="193594" grpId="0"/>
      <p:bldP spid="1936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араллелограмм 30"/>
          <p:cNvSpPr>
            <a:spLocks noChangeArrowheads="1"/>
          </p:cNvSpPr>
          <p:nvPr/>
        </p:nvSpPr>
        <p:spPr bwMode="auto">
          <a:xfrm>
            <a:off x="4140200" y="2924175"/>
            <a:ext cx="2143125" cy="928688"/>
          </a:xfrm>
          <a:prstGeom prst="parallelogram">
            <a:avLst>
              <a:gd name="adj" fmla="val 25000"/>
            </a:avLst>
          </a:prstGeom>
          <a:solidFill>
            <a:srgbClr val="99CCFF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EBF96B"/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284663" y="2060575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</a:rPr>
              <a:t>пересекаются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948488" y="2060575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</a:rPr>
              <a:t>параллельны</a:t>
            </a:r>
          </a:p>
        </p:txBody>
      </p:sp>
      <p:sp>
        <p:nvSpPr>
          <p:cNvPr id="85" name="Параллелограмм 84"/>
          <p:cNvSpPr>
            <a:spLocks noChangeArrowheads="1"/>
          </p:cNvSpPr>
          <p:nvPr/>
        </p:nvSpPr>
        <p:spPr bwMode="auto">
          <a:xfrm>
            <a:off x="4067175" y="4797425"/>
            <a:ext cx="3214688" cy="1500188"/>
          </a:xfrm>
          <a:prstGeom prst="parallelogram">
            <a:avLst>
              <a:gd name="adj" fmla="val 25000"/>
            </a:avLst>
          </a:prstGeom>
          <a:solidFill>
            <a:srgbClr val="99CCFF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 rot="10800000" flipV="1">
            <a:off x="5003800" y="4868863"/>
            <a:ext cx="1500188" cy="10715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араллелограмм 107"/>
          <p:cNvSpPr>
            <a:spLocks noChangeArrowheads="1"/>
          </p:cNvSpPr>
          <p:nvPr/>
        </p:nvSpPr>
        <p:spPr bwMode="auto">
          <a:xfrm>
            <a:off x="6732588" y="2781300"/>
            <a:ext cx="2143125" cy="928688"/>
          </a:xfrm>
          <a:prstGeom prst="parallelogram">
            <a:avLst>
              <a:gd name="adj" fmla="val 25000"/>
            </a:avLst>
          </a:prstGeom>
          <a:solidFill>
            <a:srgbClr val="99CCFF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>
            <a:off x="4427538" y="3141663"/>
            <a:ext cx="1500187" cy="5000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10800000" flipV="1">
            <a:off x="4284663" y="3068638"/>
            <a:ext cx="1785937" cy="642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rot="10800000" flipV="1">
            <a:off x="7019925" y="3068638"/>
            <a:ext cx="1501775" cy="714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rot="10800000" flipV="1">
            <a:off x="7019925" y="3429000"/>
            <a:ext cx="1428750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7019925" y="3068638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</a:rPr>
              <a:t>а</a:t>
            </a:r>
          </a:p>
        </p:txBody>
      </p:sp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6572250" y="5072063"/>
            <a:ext cx="44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</a:rPr>
              <a:t>а</a:t>
            </a:r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4284663" y="32131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</a:rPr>
              <a:t>а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425950" y="2781300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Times New Roman" pitchFamily="18" charset="0"/>
              </a:rPr>
              <a:t>b</a:t>
            </a:r>
            <a:endParaRPr lang="ru-RU" b="1" i="1"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70199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Times New Roman" pitchFamily="18" charset="0"/>
              </a:rPr>
              <a:t>b</a:t>
            </a:r>
            <a:endParaRPr lang="ru-RU" b="1" i="1">
              <a:latin typeface="Times New Roman" pitchFamily="18" charset="0"/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5435600" y="43656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Times New Roman" pitchFamily="18" charset="0"/>
              </a:rPr>
              <a:t>b</a:t>
            </a:r>
            <a:endParaRPr lang="ru-RU" b="1" i="1">
              <a:latin typeface="Times New Roman" pitchFamily="18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619250" y="5661025"/>
            <a:ext cx="235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</a:rPr>
              <a:t>скрещиваются</a:t>
            </a:r>
          </a:p>
        </p:txBody>
      </p: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250825" y="2492375"/>
            <a:ext cx="4175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hlink"/>
                </a:solidFill>
                <a:latin typeface="Times New Roman" pitchFamily="18" charset="0"/>
              </a:rPr>
              <a:t>Лежат в одной плоскости</a:t>
            </a:r>
          </a:p>
        </p:txBody>
      </p:sp>
      <p:sp>
        <p:nvSpPr>
          <p:cNvPr id="86042" name="Text Box 26"/>
          <p:cNvSpPr txBox="1">
            <a:spLocks noChangeArrowheads="1"/>
          </p:cNvSpPr>
          <p:nvPr/>
        </p:nvSpPr>
        <p:spPr bwMode="auto">
          <a:xfrm>
            <a:off x="179388" y="4221163"/>
            <a:ext cx="424973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hlink"/>
                </a:solidFill>
                <a:latin typeface="Times New Roman" pitchFamily="18" charset="0"/>
              </a:rPr>
              <a:t>Не лежат в одной</a:t>
            </a:r>
            <a:r>
              <a:rPr lang="ru-RU" sz="4000" b="1" i="1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ru-RU" sz="3200" b="1" i="1">
                <a:solidFill>
                  <a:schemeClr val="hlink"/>
                </a:solidFill>
                <a:latin typeface="Times New Roman" pitchFamily="18" charset="0"/>
              </a:rPr>
              <a:t>плоскости</a:t>
            </a:r>
          </a:p>
        </p:txBody>
      </p:sp>
      <p:sp>
        <p:nvSpPr>
          <p:cNvPr id="69652" name="Text Box 27"/>
          <p:cNvSpPr txBox="1">
            <a:spLocks noChangeArrowheads="1"/>
          </p:cNvSpPr>
          <p:nvPr/>
        </p:nvSpPr>
        <p:spPr bwMode="auto">
          <a:xfrm>
            <a:off x="323850" y="188913"/>
            <a:ext cx="849788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>
                <a:solidFill>
                  <a:schemeClr val="hlink"/>
                </a:solidFill>
                <a:latin typeface="Times New Roman" pitchFamily="18" charset="0"/>
              </a:rPr>
              <a:t>Взаимное расположение прямых в пространстве.</a:t>
            </a:r>
          </a:p>
        </p:txBody>
      </p:sp>
      <p:sp>
        <p:nvSpPr>
          <p:cNvPr id="86044" name="Line 28"/>
          <p:cNvSpPr>
            <a:spLocks noChangeShapeType="1"/>
          </p:cNvSpPr>
          <p:nvPr/>
        </p:nvSpPr>
        <p:spPr bwMode="auto">
          <a:xfrm>
            <a:off x="5292725" y="4581525"/>
            <a:ext cx="86360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6045" name="Line 29"/>
          <p:cNvSpPr>
            <a:spLocks noChangeShapeType="1"/>
          </p:cNvSpPr>
          <p:nvPr/>
        </p:nvSpPr>
        <p:spPr bwMode="auto">
          <a:xfrm>
            <a:off x="6156325" y="5445125"/>
            <a:ext cx="720725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6046" name="Line 30"/>
          <p:cNvSpPr>
            <a:spLocks noChangeShapeType="1"/>
          </p:cNvSpPr>
          <p:nvPr/>
        </p:nvSpPr>
        <p:spPr bwMode="auto">
          <a:xfrm>
            <a:off x="6948488" y="6237288"/>
            <a:ext cx="360362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8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8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86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1" animBg="1"/>
      <p:bldP spid="16" grpId="0"/>
      <p:bldP spid="17" grpId="0"/>
      <p:bldP spid="85" grpId="0" animBg="1"/>
      <p:bldP spid="108" grpId="0" animBg="1"/>
      <p:bldP spid="120" grpId="0"/>
      <p:bldP spid="124" grpId="0"/>
      <p:bldP spid="125" grpId="0"/>
      <p:bldP spid="27" grpId="0"/>
      <p:bldP spid="28" grpId="0"/>
      <p:bldP spid="29" grpId="0"/>
      <p:bldP spid="39" grpId="0"/>
      <p:bldP spid="86041" grpId="0"/>
      <p:bldP spid="86042" grpId="0"/>
      <p:bldP spid="86044" grpId="0" animBg="1"/>
      <p:bldP spid="86045" grpId="0" animBg="1"/>
      <p:bldP spid="860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0" name="AutoShape 43"/>
          <p:cNvSpPr>
            <a:spLocks noChangeArrowheads="1"/>
          </p:cNvSpPr>
          <p:nvPr/>
        </p:nvSpPr>
        <p:spPr bwMode="auto">
          <a:xfrm>
            <a:off x="0" y="2420938"/>
            <a:ext cx="5903913" cy="2303462"/>
          </a:xfrm>
          <a:prstGeom prst="parallelogram">
            <a:avLst>
              <a:gd name="adj" fmla="val 64077"/>
            </a:avLst>
          </a:prstGeom>
          <a:solidFill>
            <a:srgbClr val="8CB5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cs typeface="Arial" charset="0"/>
            </a:endParaRPr>
          </a:p>
        </p:txBody>
      </p:sp>
      <p:sp>
        <p:nvSpPr>
          <p:cNvPr id="46086" name="Freeform 6"/>
          <p:cNvSpPr>
            <a:spLocks/>
          </p:cNvSpPr>
          <p:nvPr/>
        </p:nvSpPr>
        <p:spPr bwMode="auto">
          <a:xfrm>
            <a:off x="1619250" y="2205038"/>
            <a:ext cx="622300" cy="1714500"/>
          </a:xfrm>
          <a:custGeom>
            <a:avLst/>
            <a:gdLst>
              <a:gd name="T0" fmla="*/ 2147483647 w 392"/>
              <a:gd name="T1" fmla="*/ 0 h 1080"/>
              <a:gd name="T2" fmla="*/ 0 w 392"/>
              <a:gd name="T3" fmla="*/ 2147483647 h 1080"/>
              <a:gd name="T4" fmla="*/ 0 60000 65536"/>
              <a:gd name="T5" fmla="*/ 0 60000 65536"/>
              <a:gd name="T6" fmla="*/ 0 w 392"/>
              <a:gd name="T7" fmla="*/ 0 h 1080"/>
              <a:gd name="T8" fmla="*/ 392 w 392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92" h="1080">
                <a:moveTo>
                  <a:pt x="392" y="0"/>
                </a:moveTo>
                <a:lnTo>
                  <a:pt x="0" y="108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6087" name="Group 7"/>
          <p:cNvGrpSpPr>
            <a:grpSpLocks/>
          </p:cNvGrpSpPr>
          <p:nvPr/>
        </p:nvGrpSpPr>
        <p:grpSpPr bwMode="auto">
          <a:xfrm>
            <a:off x="2411413" y="2492375"/>
            <a:ext cx="2768600" cy="1698625"/>
            <a:chOff x="1416" y="1258"/>
            <a:chExt cx="1744" cy="1070"/>
          </a:xfrm>
        </p:grpSpPr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2816" y="1258"/>
              <a:ext cx="30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a</a:t>
              </a:r>
              <a:endParaRPr lang="ru-RU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6118" name="Freeform 9"/>
            <p:cNvSpPr>
              <a:spLocks/>
            </p:cNvSpPr>
            <p:nvPr/>
          </p:nvSpPr>
          <p:spPr bwMode="auto">
            <a:xfrm>
              <a:off x="1416" y="1672"/>
              <a:ext cx="1744" cy="656"/>
            </a:xfrm>
            <a:custGeom>
              <a:avLst/>
              <a:gdLst>
                <a:gd name="T0" fmla="*/ 1744 w 1744"/>
                <a:gd name="T1" fmla="*/ 0 h 656"/>
                <a:gd name="T2" fmla="*/ 0 w 1744"/>
                <a:gd name="T3" fmla="*/ 656 h 656"/>
                <a:gd name="T4" fmla="*/ 0 60000 65536"/>
                <a:gd name="T5" fmla="*/ 0 60000 65536"/>
                <a:gd name="T6" fmla="*/ 0 w 1744"/>
                <a:gd name="T7" fmla="*/ 0 h 656"/>
                <a:gd name="T8" fmla="*/ 1744 w 1744"/>
                <a:gd name="T9" fmla="*/ 656 h 6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44" h="656">
                  <a:moveTo>
                    <a:pt x="1744" y="0"/>
                  </a:moveTo>
                  <a:lnTo>
                    <a:pt x="0" y="65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090" name="Group 10"/>
          <p:cNvGrpSpPr>
            <a:grpSpLocks/>
          </p:cNvGrpSpPr>
          <p:nvPr/>
        </p:nvGrpSpPr>
        <p:grpSpPr bwMode="auto">
          <a:xfrm rot="201987">
            <a:off x="1331913" y="1411288"/>
            <a:ext cx="4392612" cy="701675"/>
            <a:chOff x="768" y="624"/>
            <a:chExt cx="2784" cy="442"/>
          </a:xfrm>
        </p:grpSpPr>
        <p:sp>
          <p:nvSpPr>
            <p:cNvPr id="46115" name="Freeform 11"/>
            <p:cNvSpPr>
              <a:spLocks/>
            </p:cNvSpPr>
            <p:nvPr/>
          </p:nvSpPr>
          <p:spPr bwMode="auto">
            <a:xfrm>
              <a:off x="768" y="778"/>
              <a:ext cx="2784" cy="240"/>
            </a:xfrm>
            <a:custGeom>
              <a:avLst/>
              <a:gdLst>
                <a:gd name="T0" fmla="*/ 2147483647 w 160"/>
                <a:gd name="T1" fmla="*/ 0 h 896"/>
                <a:gd name="T2" fmla="*/ 0 w 160"/>
                <a:gd name="T3" fmla="*/ 0 h 896"/>
                <a:gd name="T4" fmla="*/ 0 60000 65536"/>
                <a:gd name="T5" fmla="*/ 0 60000 65536"/>
                <a:gd name="T6" fmla="*/ 0 w 160"/>
                <a:gd name="T7" fmla="*/ 0 h 896"/>
                <a:gd name="T8" fmla="*/ 160 w 160"/>
                <a:gd name="T9" fmla="*/ 896 h 8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896">
                  <a:moveTo>
                    <a:pt x="160" y="0"/>
                  </a:moveTo>
                  <a:lnTo>
                    <a:pt x="0" y="89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092" name="Text Box 12"/>
            <p:cNvSpPr txBox="1">
              <a:spLocks noChangeArrowheads="1"/>
            </p:cNvSpPr>
            <p:nvPr/>
          </p:nvSpPr>
          <p:spPr bwMode="auto">
            <a:xfrm>
              <a:off x="1005" y="624"/>
              <a:ext cx="30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0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с</a:t>
              </a:r>
            </a:p>
          </p:txBody>
        </p:sp>
      </p:grp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0" y="188913"/>
            <a:ext cx="86423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Взаимное расположение прямой и плоскости в пространстве.</a:t>
            </a:r>
          </a:p>
        </p:txBody>
      </p:sp>
      <p:pic>
        <p:nvPicPr>
          <p:cNvPr id="46105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463" y="4176713"/>
            <a:ext cx="5302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6095" name="Rectangle 15"/>
          <p:cNvGraphicFramePr>
            <a:graphicFrameLocks/>
          </p:cNvGraphicFramePr>
          <p:nvPr/>
        </p:nvGraphicFramePr>
        <p:xfrm>
          <a:off x="1403350" y="1628775"/>
          <a:ext cx="6096000" cy="4064000"/>
        </p:xfrm>
        <a:graphic>
          <a:graphicData uri="http://schemas.openxmlformats.org/presentationml/2006/ole">
            <p:oleObj spid="_x0000_s46104" name="Формула" r:id="rId5" imgW="0" imgH="0" progId="Equation.3">
              <p:embed/>
            </p:oleObj>
          </a:graphicData>
        </a:graphic>
      </p:graphicFrame>
      <p:graphicFrame>
        <p:nvGraphicFramePr>
          <p:cNvPr id="46096" name="Object 16"/>
          <p:cNvGraphicFramePr>
            <a:graphicFrameLocks noChangeAspect="1"/>
          </p:cNvGraphicFramePr>
          <p:nvPr/>
        </p:nvGraphicFramePr>
        <p:xfrm>
          <a:off x="6011863" y="2565400"/>
          <a:ext cx="1981200" cy="681038"/>
        </p:xfrm>
        <a:graphic>
          <a:graphicData uri="http://schemas.openxmlformats.org/presentationml/2006/ole">
            <p:oleObj spid="_x0000_s46105" name="Формула" r:id="rId6" imgW="406224" imgH="139639" progId="Equation.3">
              <p:embed/>
            </p:oleObj>
          </a:graphicData>
        </a:graphic>
      </p:graphicFrame>
      <p:graphicFrame>
        <p:nvGraphicFramePr>
          <p:cNvPr id="46097" name="Object 17"/>
          <p:cNvGraphicFramePr>
            <a:graphicFrameLocks noChangeAspect="1"/>
          </p:cNvGraphicFramePr>
          <p:nvPr/>
        </p:nvGraphicFramePr>
        <p:xfrm>
          <a:off x="5508625" y="3573463"/>
          <a:ext cx="3219450" cy="866775"/>
        </p:xfrm>
        <a:graphic>
          <a:graphicData uri="http://schemas.openxmlformats.org/presentationml/2006/ole">
            <p:oleObj spid="_x0000_s46106" name="Формула" r:id="rId7" imgW="660113" imgH="177723" progId="Equation.3">
              <p:embed/>
            </p:oleObj>
          </a:graphicData>
        </a:graphic>
      </p:graphicFrame>
      <p:grpSp>
        <p:nvGrpSpPr>
          <p:cNvPr id="46098" name="Group 18"/>
          <p:cNvGrpSpPr>
            <a:grpSpLocks/>
          </p:cNvGrpSpPr>
          <p:nvPr/>
        </p:nvGrpSpPr>
        <p:grpSpPr bwMode="auto">
          <a:xfrm>
            <a:off x="5795963" y="4797425"/>
            <a:ext cx="2105025" cy="914400"/>
            <a:chOff x="3561" y="2064"/>
            <a:chExt cx="1326" cy="576"/>
          </a:xfrm>
        </p:grpSpPr>
        <p:graphicFrame>
          <p:nvGraphicFramePr>
            <p:cNvPr id="46099" name="Object 19"/>
            <p:cNvGraphicFramePr>
              <a:graphicFrameLocks noChangeAspect="1"/>
            </p:cNvGraphicFramePr>
            <p:nvPr/>
          </p:nvGraphicFramePr>
          <p:xfrm>
            <a:off x="3561" y="2121"/>
            <a:ext cx="1326" cy="507"/>
          </p:xfrm>
          <a:graphic>
            <a:graphicData uri="http://schemas.openxmlformats.org/presentationml/2006/ole">
              <p:oleObj spid="_x0000_s46107" name="Формула" r:id="rId8" imgW="431613" imgH="165028" progId="Equation.3">
                <p:embed/>
              </p:oleObj>
            </a:graphicData>
          </a:graphic>
        </p:graphicFrame>
        <p:sp>
          <p:nvSpPr>
            <p:cNvPr id="46114" name="Text Box 20"/>
            <p:cNvSpPr txBox="1">
              <a:spLocks noChangeArrowheads="1"/>
            </p:cNvSpPr>
            <p:nvPr/>
          </p:nvSpPr>
          <p:spPr bwMode="auto">
            <a:xfrm>
              <a:off x="3984" y="2064"/>
              <a:ext cx="58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b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  <a:sym typeface="Symbol" pitchFamily="18" charset="2"/>
                </a:rPr>
                <a:t></a:t>
              </a:r>
              <a:r>
                <a:rPr lang="ru-RU" sz="5400">
                  <a:latin typeface="MS UI Gothic" pitchFamily="34" charset="-128"/>
                  <a:cs typeface="Arial" charset="0"/>
                </a:rPr>
                <a:t> </a:t>
              </a:r>
            </a:p>
          </p:txBody>
        </p:sp>
      </p:grpSp>
      <p:grpSp>
        <p:nvGrpSpPr>
          <p:cNvPr id="46101" name="Group 21"/>
          <p:cNvGrpSpPr>
            <a:grpSpLocks/>
          </p:cNvGrpSpPr>
          <p:nvPr/>
        </p:nvGrpSpPr>
        <p:grpSpPr bwMode="auto">
          <a:xfrm>
            <a:off x="395288" y="4652963"/>
            <a:ext cx="977900" cy="1816100"/>
            <a:chOff x="384" y="2600"/>
            <a:chExt cx="616" cy="1144"/>
          </a:xfrm>
        </p:grpSpPr>
        <p:sp>
          <p:nvSpPr>
            <p:cNvPr id="46102" name="Text Box 22"/>
            <p:cNvSpPr txBox="1">
              <a:spLocks noChangeArrowheads="1"/>
            </p:cNvSpPr>
            <p:nvPr/>
          </p:nvSpPr>
          <p:spPr bwMode="auto">
            <a:xfrm>
              <a:off x="384" y="3264"/>
              <a:ext cx="30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b</a:t>
              </a:r>
              <a:endParaRPr lang="ru-RU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6113" name="Freeform 23"/>
            <p:cNvSpPr>
              <a:spLocks/>
            </p:cNvSpPr>
            <p:nvPr/>
          </p:nvSpPr>
          <p:spPr bwMode="auto">
            <a:xfrm>
              <a:off x="616" y="2600"/>
              <a:ext cx="384" cy="1088"/>
            </a:xfrm>
            <a:custGeom>
              <a:avLst/>
              <a:gdLst>
                <a:gd name="T0" fmla="*/ 384 w 384"/>
                <a:gd name="T1" fmla="*/ 0 h 1088"/>
                <a:gd name="T2" fmla="*/ 0 w 384"/>
                <a:gd name="T3" fmla="*/ 1088 h 1088"/>
                <a:gd name="T4" fmla="*/ 0 60000 65536"/>
                <a:gd name="T5" fmla="*/ 0 60000 65536"/>
                <a:gd name="T6" fmla="*/ 0 w 384"/>
                <a:gd name="T7" fmla="*/ 0 h 1088"/>
                <a:gd name="T8" fmla="*/ 384 w 384"/>
                <a:gd name="T9" fmla="*/ 1088 h 10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84" h="1088">
                  <a:moveTo>
                    <a:pt x="384" y="0"/>
                  </a:moveTo>
                  <a:lnTo>
                    <a:pt x="0" y="108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6104" name="Freeform 24"/>
          <p:cNvSpPr>
            <a:spLocks/>
          </p:cNvSpPr>
          <p:nvPr/>
        </p:nvSpPr>
        <p:spPr bwMode="auto">
          <a:xfrm>
            <a:off x="1331913" y="4076700"/>
            <a:ext cx="254000" cy="711200"/>
          </a:xfrm>
          <a:custGeom>
            <a:avLst/>
            <a:gdLst>
              <a:gd name="T0" fmla="*/ 2147483647 w 160"/>
              <a:gd name="T1" fmla="*/ 0 h 448"/>
              <a:gd name="T2" fmla="*/ 0 w 160"/>
              <a:gd name="T3" fmla="*/ 2147483647 h 448"/>
              <a:gd name="T4" fmla="*/ 0 60000 65536"/>
              <a:gd name="T5" fmla="*/ 0 60000 65536"/>
              <a:gd name="T6" fmla="*/ 0 w 160"/>
              <a:gd name="T7" fmla="*/ 0 h 448"/>
              <a:gd name="T8" fmla="*/ 160 w 160"/>
              <a:gd name="T9" fmla="*/ 448 h 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0" h="448">
                <a:moveTo>
                  <a:pt x="160" y="0"/>
                </a:moveTo>
                <a:lnTo>
                  <a:pt x="0" y="44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982663" y="3703638"/>
            <a:ext cx="685800" cy="519112"/>
            <a:chOff x="768" y="2016"/>
            <a:chExt cx="432" cy="327"/>
          </a:xfrm>
        </p:grpSpPr>
        <p:sp>
          <p:nvSpPr>
            <p:cNvPr id="46106" name="Text Box 26"/>
            <p:cNvSpPr txBox="1">
              <a:spLocks noChangeArrowheads="1"/>
            </p:cNvSpPr>
            <p:nvPr/>
          </p:nvSpPr>
          <p:spPr bwMode="auto">
            <a:xfrm>
              <a:off x="768" y="2016"/>
              <a:ext cx="2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MS UI Gothic" pitchFamily="34" charset="-128"/>
                  <a:cs typeface="Arial" charset="0"/>
                </a:rPr>
                <a:t>К</a:t>
              </a:r>
            </a:p>
          </p:txBody>
        </p:sp>
        <p:sp>
          <p:nvSpPr>
            <p:cNvPr id="46111" name="Oval 27"/>
            <p:cNvSpPr>
              <a:spLocks noChangeArrowheads="1"/>
            </p:cNvSpPr>
            <p:nvPr/>
          </p:nvSpPr>
          <p:spPr bwMode="auto">
            <a:xfrm>
              <a:off x="1104" y="216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MS UI Gothic" pitchFamily="34" charset="-128"/>
                <a:cs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 animBg="1"/>
      <p:bldP spid="46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AutoShape 4"/>
          <p:cNvGrpSpPr>
            <a:grpSpLocks/>
          </p:cNvGrpSpPr>
          <p:nvPr/>
        </p:nvGrpSpPr>
        <p:grpSpPr bwMode="auto">
          <a:xfrm>
            <a:off x="539750" y="4005263"/>
            <a:ext cx="4213225" cy="1517650"/>
            <a:chOff x="330" y="2515"/>
            <a:chExt cx="2654" cy="956"/>
          </a:xfrm>
        </p:grpSpPr>
        <p:pic>
          <p:nvPicPr>
            <p:cNvPr id="205846" name="AutoShape 4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0" y="2515"/>
              <a:ext cx="2654" cy="956"/>
            </a:xfrm>
            <a:prstGeom prst="rect">
              <a:avLst/>
            </a:prstGeom>
            <a:noFill/>
            <a:ln w="9525">
              <a:solidFill>
                <a:srgbClr val="8CB5F8">
                  <a:alpha val="0"/>
                </a:srgbClr>
              </a:solidFill>
              <a:miter lim="800000"/>
              <a:headEnd/>
              <a:tailEnd/>
            </a:ln>
          </p:spPr>
        </p:pic>
        <p:sp>
          <p:nvSpPr>
            <p:cNvPr id="205847" name="Text Box 4"/>
            <p:cNvSpPr txBox="1">
              <a:spLocks noChangeArrowheads="1"/>
            </p:cNvSpPr>
            <p:nvPr/>
          </p:nvSpPr>
          <p:spPr bwMode="auto">
            <a:xfrm>
              <a:off x="833" y="2699"/>
              <a:ext cx="1645" cy="587"/>
            </a:xfrm>
            <a:prstGeom prst="rect">
              <a:avLst/>
            </a:prstGeom>
            <a:noFill/>
            <a:ln w="9525">
              <a:solidFill>
                <a:srgbClr val="8CB5F8">
                  <a:alpha val="0"/>
                </a:srgb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000">
                <a:latin typeface="Comic Sans MS" pitchFamily="66" charset="0"/>
                <a:cs typeface="Arial" charset="0"/>
              </a:endParaRPr>
            </a:p>
          </p:txBody>
        </p:sp>
      </p:grp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1187450" y="4076700"/>
            <a:ext cx="3168650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755650" y="2924175"/>
            <a:ext cx="3168650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5831" name="Object 7"/>
          <p:cNvGraphicFramePr>
            <a:graphicFrameLocks noChangeAspect="1"/>
          </p:cNvGraphicFramePr>
          <p:nvPr/>
        </p:nvGraphicFramePr>
        <p:xfrm>
          <a:off x="3348038" y="4797425"/>
          <a:ext cx="431800" cy="576263"/>
        </p:xfrm>
        <a:graphic>
          <a:graphicData uri="http://schemas.openxmlformats.org/presentationml/2006/ole">
            <p:oleObj spid="_x0000_s205846" name="Формула" r:id="rId4" imgW="152268" imgH="203024" progId="Equation.3">
              <p:embed/>
            </p:oleObj>
          </a:graphicData>
        </a:graphic>
      </p:graphicFrame>
      <p:graphicFrame>
        <p:nvGraphicFramePr>
          <p:cNvPr id="205832" name="Object 8"/>
          <p:cNvGraphicFramePr>
            <a:graphicFrameLocks noChangeAspect="1"/>
          </p:cNvGraphicFramePr>
          <p:nvPr/>
        </p:nvGraphicFramePr>
        <p:xfrm>
          <a:off x="755650" y="3213100"/>
          <a:ext cx="458788" cy="504825"/>
        </p:xfrm>
        <a:graphic>
          <a:graphicData uri="http://schemas.openxmlformats.org/presentationml/2006/ole">
            <p:oleObj spid="_x0000_s205847" name="Формула" r:id="rId5" imgW="126835" imgH="139518" progId="Equation.3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1331913" y="4292600"/>
          <a:ext cx="514350" cy="720725"/>
        </p:xfrm>
        <a:graphic>
          <a:graphicData uri="http://schemas.openxmlformats.org/presentationml/2006/ole">
            <p:oleObj spid="_x0000_s205848" name="Формула" r:id="rId6" imgW="126725" imgH="177415" progId="Equation.3">
              <p:embed/>
            </p:oleObj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5292725" y="3429000"/>
          <a:ext cx="1441450" cy="720725"/>
        </p:xfrm>
        <a:graphic>
          <a:graphicData uri="http://schemas.openxmlformats.org/presentationml/2006/ole">
            <p:oleObj spid="_x0000_s205849" name="Формула" r:id="rId7" imgW="406048" imgH="203024" progId="Equation.3">
              <p:embed/>
            </p:oleObj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5292725" y="4149725"/>
          <a:ext cx="957263" cy="1008063"/>
        </p:xfrm>
        <a:graphic>
          <a:graphicData uri="http://schemas.openxmlformats.org/presentationml/2006/ole">
            <p:oleObj spid="_x0000_s205850" name="Формула" r:id="rId8" imgW="241195" imgH="253890" progId="Equation.3">
              <p:embed/>
            </p:oleObj>
          </a:graphicData>
        </a:graphic>
      </p:graphicFrame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5292725" y="5084763"/>
          <a:ext cx="1439863" cy="720725"/>
        </p:xfrm>
        <a:graphic>
          <a:graphicData uri="http://schemas.openxmlformats.org/presentationml/2006/ole">
            <p:oleObj spid="_x0000_s205851" name="Формула" r:id="rId9" imgW="406048" imgH="203024" progId="Equation.3">
              <p:embed/>
            </p:oleObj>
          </a:graphicData>
        </a:graphic>
      </p:graphicFrame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6804025" y="3429000"/>
            <a:ext cx="0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7380288" y="3860800"/>
          <a:ext cx="1439862" cy="1309688"/>
        </p:xfrm>
        <a:graphic>
          <a:graphicData uri="http://schemas.openxmlformats.org/presentationml/2006/ole">
            <p:oleObj spid="_x0000_s205852" name="Формула" r:id="rId10" imgW="279279" imgH="253890" progId="Equation.3">
              <p:embed/>
            </p:oleObj>
          </a:graphicData>
        </a:graphic>
      </p:graphicFrame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95288" y="355600"/>
            <a:ext cx="77263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Если прямая, не лежащая в данной плоскости,</a:t>
            </a:r>
          </a:p>
          <a:p>
            <a:r>
              <a:rPr lang="ru-RU" sz="2800" b="1">
                <a:latin typeface="Times New Roman" pitchFamily="18" charset="0"/>
              </a:rPr>
              <a:t>параллельна какой-нибудь прямой, </a:t>
            </a:r>
          </a:p>
          <a:p>
            <a:r>
              <a:rPr lang="ru-RU" sz="2800" b="1">
                <a:latin typeface="Times New Roman" pitchFamily="18" charset="0"/>
              </a:rPr>
              <a:t>лежащей в этой плоскости , то </a:t>
            </a:r>
          </a:p>
          <a:p>
            <a:r>
              <a:rPr lang="ru-RU" sz="2800" b="1" i="1">
                <a:solidFill>
                  <a:schemeClr val="hlink"/>
                </a:solidFill>
                <a:latin typeface="Times New Roman" pitchFamily="18" charset="0"/>
              </a:rPr>
              <a:t>она параллельна и самой плоскости.</a:t>
            </a:r>
          </a:p>
        </p:txBody>
      </p:sp>
      <p:sp>
        <p:nvSpPr>
          <p:cNvPr id="205844" name="Text Box 16"/>
          <p:cNvSpPr txBox="1">
            <a:spLocks noChangeArrowheads="1"/>
          </p:cNvSpPr>
          <p:nvPr/>
        </p:nvSpPr>
        <p:spPr bwMode="auto">
          <a:xfrm>
            <a:off x="5219700" y="2781300"/>
            <a:ext cx="1657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Дано:</a:t>
            </a:r>
          </a:p>
        </p:txBody>
      </p:sp>
      <p:sp>
        <p:nvSpPr>
          <p:cNvPr id="205845" name="Text Box 17"/>
          <p:cNvSpPr txBox="1">
            <a:spLocks noChangeArrowheads="1"/>
          </p:cNvSpPr>
          <p:nvPr/>
        </p:nvSpPr>
        <p:spPr bwMode="auto">
          <a:xfrm>
            <a:off x="6948488" y="2781300"/>
            <a:ext cx="1871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Доказать: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15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614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500"/>
                            </p:stCondLst>
                            <p:childTnLst>
                              <p:par>
                                <p:cTn id="5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5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 animBg="1"/>
      <p:bldP spid="522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04" name="Rectangle 56"/>
          <p:cNvSpPr>
            <a:spLocks noChangeArrowheads="1"/>
          </p:cNvSpPr>
          <p:nvPr/>
        </p:nvSpPr>
        <p:spPr bwMode="auto">
          <a:xfrm>
            <a:off x="900113" y="1341438"/>
            <a:ext cx="2232025" cy="3527425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  <a:cs typeface="Arial" charset="0"/>
            </a:endParaRPr>
          </a:p>
        </p:txBody>
      </p:sp>
      <p:grpSp>
        <p:nvGrpSpPr>
          <p:cNvPr id="5125" name="AutoShape 5"/>
          <p:cNvGrpSpPr>
            <a:grpSpLocks/>
          </p:cNvGrpSpPr>
          <p:nvPr/>
        </p:nvGrpSpPr>
        <p:grpSpPr bwMode="auto">
          <a:xfrm>
            <a:off x="468313" y="2708275"/>
            <a:ext cx="2986087" cy="1438275"/>
            <a:chOff x="296" y="1709"/>
            <a:chExt cx="1881" cy="906"/>
          </a:xfrm>
        </p:grpSpPr>
        <p:pic>
          <p:nvPicPr>
            <p:cNvPr id="206893" name="AutoShape 5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6" y="1709"/>
              <a:ext cx="1881" cy="906"/>
            </a:xfrm>
            <a:prstGeom prst="rect">
              <a:avLst/>
            </a:prstGeom>
            <a:noFill/>
            <a:ln w="9525">
              <a:solidFill>
                <a:srgbClr val="8CB5F8">
                  <a:alpha val="0"/>
                </a:srgbClr>
              </a:solidFill>
              <a:miter lim="800000"/>
              <a:headEnd/>
              <a:tailEnd/>
            </a:ln>
          </p:spPr>
        </p:pic>
        <p:sp>
          <p:nvSpPr>
            <p:cNvPr id="206894" name="Text Box 5"/>
            <p:cNvSpPr txBox="1">
              <a:spLocks noChangeArrowheads="1"/>
            </p:cNvSpPr>
            <p:nvPr/>
          </p:nvSpPr>
          <p:spPr bwMode="auto">
            <a:xfrm>
              <a:off x="655" y="1882"/>
              <a:ext cx="1161" cy="559"/>
            </a:xfrm>
            <a:prstGeom prst="rect">
              <a:avLst/>
            </a:prstGeom>
            <a:noFill/>
            <a:ln w="9525">
              <a:solidFill>
                <a:srgbClr val="8CB5F8">
                  <a:alpha val="0"/>
                </a:srgb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000">
                <a:latin typeface="Comic Sans MS" pitchFamily="66" charset="0"/>
                <a:cs typeface="Arial" charset="0"/>
              </a:endParaRPr>
            </a:p>
          </p:txBody>
        </p:sp>
      </p:grpSp>
      <p:sp>
        <p:nvSpPr>
          <p:cNvPr id="206874" name="Line 10"/>
          <p:cNvSpPr>
            <a:spLocks noChangeShapeType="1"/>
          </p:cNvSpPr>
          <p:nvPr/>
        </p:nvSpPr>
        <p:spPr bwMode="auto">
          <a:xfrm>
            <a:off x="900113" y="328453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900113" y="1341438"/>
            <a:ext cx="0" cy="1943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3132138" y="1341438"/>
            <a:ext cx="0" cy="1943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900113" y="134143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900113" y="3284538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900113" y="4149725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3132138" y="3284538"/>
            <a:ext cx="0" cy="1584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900113" y="4868863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882" name="Line 19"/>
          <p:cNvSpPr>
            <a:spLocks noChangeShapeType="1"/>
          </p:cNvSpPr>
          <p:nvPr/>
        </p:nvSpPr>
        <p:spPr bwMode="auto">
          <a:xfrm>
            <a:off x="900113" y="1989138"/>
            <a:ext cx="2232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6863" name="Object 24"/>
          <p:cNvGraphicFramePr>
            <a:graphicFrameLocks noChangeAspect="1"/>
          </p:cNvGraphicFramePr>
          <p:nvPr/>
        </p:nvGraphicFramePr>
        <p:xfrm>
          <a:off x="2411413" y="3644900"/>
          <a:ext cx="377825" cy="503238"/>
        </p:xfrm>
        <a:graphic>
          <a:graphicData uri="http://schemas.openxmlformats.org/presentationml/2006/ole">
            <p:oleObj spid="_x0000_s206878" name="Формула" r:id="rId4" imgW="152268" imgH="203024" progId="Equation.3">
              <p:embed/>
            </p:oleObj>
          </a:graphicData>
        </a:graphic>
      </p:graphicFrame>
      <p:graphicFrame>
        <p:nvGraphicFramePr>
          <p:cNvPr id="5148" name="Object 28"/>
          <p:cNvGraphicFramePr>
            <a:graphicFrameLocks noChangeAspect="1"/>
          </p:cNvGraphicFramePr>
          <p:nvPr/>
        </p:nvGraphicFramePr>
        <p:xfrm>
          <a:off x="971550" y="2060575"/>
          <a:ext cx="325438" cy="357188"/>
        </p:xfrm>
        <a:graphic>
          <a:graphicData uri="http://schemas.openxmlformats.org/presentationml/2006/ole">
            <p:oleObj spid="_x0000_s206879" name="Формула" r:id="rId5" imgW="126835" imgH="139518" progId="Equation.3">
              <p:embed/>
            </p:oleObj>
          </a:graphicData>
        </a:graphic>
      </p:graphicFrame>
      <p:graphicFrame>
        <p:nvGraphicFramePr>
          <p:cNvPr id="5149" name="Object 29"/>
          <p:cNvGraphicFramePr>
            <a:graphicFrameLocks noChangeAspect="1"/>
          </p:cNvGraphicFramePr>
          <p:nvPr/>
        </p:nvGraphicFramePr>
        <p:xfrm>
          <a:off x="1042988" y="3284538"/>
          <a:ext cx="360362" cy="504825"/>
        </p:xfrm>
        <a:graphic>
          <a:graphicData uri="http://schemas.openxmlformats.org/presentationml/2006/ole">
            <p:oleObj spid="_x0000_s206880" name="Формула" r:id="rId6" imgW="126725" imgH="177415" progId="Equation.3">
              <p:embed/>
            </p:oleObj>
          </a:graphicData>
        </a:graphic>
      </p:graphicFrame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3563938" y="908050"/>
            <a:ext cx="53879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1.Через прямые </a:t>
            </a:r>
            <a:r>
              <a:rPr lang="en-US" sz="2800" b="1" i="1">
                <a:latin typeface="Times New Roman" pitchFamily="18" charset="0"/>
              </a:rPr>
              <a:t>a </a:t>
            </a:r>
            <a:r>
              <a:rPr lang="ru-RU" sz="2800" b="1">
                <a:latin typeface="Times New Roman" pitchFamily="18" charset="0"/>
              </a:rPr>
              <a:t>и  </a:t>
            </a:r>
            <a:r>
              <a:rPr lang="en-US" sz="2800" b="1" i="1">
                <a:latin typeface="Times New Roman" pitchFamily="18" charset="0"/>
              </a:rPr>
              <a:t>b</a:t>
            </a:r>
            <a:r>
              <a:rPr lang="ru-RU" sz="2800" b="1">
                <a:latin typeface="Times New Roman" pitchFamily="18" charset="0"/>
              </a:rPr>
              <a:t> проведем плоскость α</a:t>
            </a:r>
            <a:r>
              <a:rPr lang="ru-RU" sz="2800">
                <a:latin typeface="Times New Roman" pitchFamily="18" charset="0"/>
              </a:rPr>
              <a:t> </a:t>
            </a:r>
          </a:p>
        </p:txBody>
      </p:sp>
      <p:sp>
        <p:nvSpPr>
          <p:cNvPr id="206884" name="Text Box 38"/>
          <p:cNvSpPr txBox="1">
            <a:spLocks noChangeArrowheads="1"/>
          </p:cNvSpPr>
          <p:nvPr/>
        </p:nvSpPr>
        <p:spPr bwMode="auto">
          <a:xfrm flipH="1">
            <a:off x="4356100" y="42926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000">
              <a:latin typeface="Comic Sans MS" pitchFamily="66" charset="0"/>
              <a:cs typeface="Arial" charset="0"/>
            </a:endParaRPr>
          </a:p>
        </p:txBody>
      </p:sp>
      <p:sp>
        <p:nvSpPr>
          <p:cNvPr id="53295" name="Text Box 47"/>
          <p:cNvSpPr txBox="1">
            <a:spLocks noChangeArrowheads="1"/>
          </p:cNvSpPr>
          <p:nvPr/>
        </p:nvSpPr>
        <p:spPr bwMode="auto">
          <a:xfrm>
            <a:off x="395288" y="404813"/>
            <a:ext cx="7561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Пусть</a:t>
            </a:r>
            <a:r>
              <a:rPr lang="ru-RU" sz="2800">
                <a:latin typeface="Times New Roman" pitchFamily="18" charset="0"/>
              </a:rPr>
              <a:t>   </a:t>
            </a:r>
            <a:r>
              <a:rPr lang="ru-RU">
                <a:latin typeface="Arial" charset="0"/>
                <a:cs typeface="Arial" charset="0"/>
              </a:rPr>
              <a:t>               ,                  , </a:t>
            </a: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1547813" y="404813"/>
          <a:ext cx="1081087" cy="541337"/>
        </p:xfrm>
        <a:graphic>
          <a:graphicData uri="http://schemas.openxmlformats.org/presentationml/2006/ole">
            <p:oleObj spid="_x0000_s206881" name="Формула" r:id="rId7" imgW="406048" imgH="203024" progId="Equation.3">
              <p:embed/>
            </p:oleObj>
          </a:graphicData>
        </a:graphic>
      </p:graphicFrame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3059113" y="404813"/>
          <a:ext cx="1008062" cy="504825"/>
        </p:xfrm>
        <a:graphic>
          <a:graphicData uri="http://schemas.openxmlformats.org/presentationml/2006/ole">
            <p:oleObj spid="_x0000_s206882" name="Формула" r:id="rId8" imgW="406048" imgH="203024" progId="Equation.3">
              <p:embed/>
            </p:oleObj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4643438" y="338138"/>
          <a:ext cx="722312" cy="652462"/>
        </p:xfrm>
        <a:graphic>
          <a:graphicData uri="http://schemas.openxmlformats.org/presentationml/2006/ole">
            <p:oleObj spid="_x0000_s206883" name="Формула" r:id="rId9" imgW="241195" imgH="253890" progId="Equation.3">
              <p:embed/>
            </p:oleObj>
          </a:graphicData>
        </a:graphic>
      </p:graphicFrame>
      <p:sp>
        <p:nvSpPr>
          <p:cNvPr id="53303" name="Text Box 55"/>
          <p:cNvSpPr txBox="1">
            <a:spLocks noChangeArrowheads="1"/>
          </p:cNvSpPr>
          <p:nvPr/>
        </p:nvSpPr>
        <p:spPr bwMode="auto">
          <a:xfrm>
            <a:off x="2411413" y="141287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 b="1">
                <a:latin typeface="Arial" charset="0"/>
                <a:cs typeface="Arial" charset="0"/>
              </a:rPr>
              <a:t>α</a:t>
            </a:r>
            <a:r>
              <a:rPr lang="ru-RU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3305" name="Text Box 57"/>
          <p:cNvSpPr txBox="1">
            <a:spLocks noChangeArrowheads="1"/>
          </p:cNvSpPr>
          <p:nvPr/>
        </p:nvSpPr>
        <p:spPr bwMode="auto">
          <a:xfrm>
            <a:off x="3635375" y="1844675"/>
            <a:ext cx="3600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2</a:t>
            </a:r>
            <a:r>
              <a:rPr lang="ru-RU" sz="2800">
                <a:latin typeface="Times New Roman" pitchFamily="18" charset="0"/>
              </a:rPr>
              <a:t>. </a:t>
            </a:r>
            <a:r>
              <a:rPr lang="ru-RU" sz="2800" b="1">
                <a:latin typeface="Times New Roman" pitchFamily="18" charset="0"/>
              </a:rPr>
              <a:t>α 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  <a:sym typeface="Symbol" pitchFamily="18" charset="2"/>
              </a:rPr>
              <a:t></a:t>
            </a:r>
            <a:r>
              <a:rPr lang="ru-RU" sz="2800" b="1">
                <a:latin typeface="Times New Roman" pitchFamily="18" charset="0"/>
              </a:rPr>
              <a:t> β</a:t>
            </a:r>
            <a:r>
              <a:rPr lang="ru-RU" sz="2800">
                <a:latin typeface="Times New Roman" pitchFamily="18" charset="0"/>
              </a:rPr>
              <a:t> =  </a:t>
            </a:r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53307" name="Text Box 59"/>
          <p:cNvSpPr txBox="1">
            <a:spLocks noChangeArrowheads="1"/>
          </p:cNvSpPr>
          <p:nvPr/>
        </p:nvSpPr>
        <p:spPr bwMode="auto">
          <a:xfrm>
            <a:off x="3708400" y="2565400"/>
            <a:ext cx="5184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Если </a:t>
            </a:r>
            <a:r>
              <a:rPr lang="en-US" sz="2800" b="1" i="1">
                <a:latin typeface="Times New Roman" pitchFamily="18" charset="0"/>
              </a:rPr>
              <a:t>a 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 </a:t>
            </a:r>
            <a:r>
              <a:rPr lang="ru-RU" sz="2800" b="1">
                <a:latin typeface="Times New Roman" pitchFamily="18" charset="0"/>
              </a:rPr>
              <a:t>β = Х, то Х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</a:t>
            </a:r>
            <a:r>
              <a:rPr lang="ru-RU" sz="2800">
                <a:latin typeface="Times New Roman" pitchFamily="18" charset="0"/>
              </a:rPr>
              <a:t> </a:t>
            </a:r>
            <a:r>
              <a:rPr lang="en-US" sz="2800" b="1" i="1">
                <a:latin typeface="Times New Roman" pitchFamily="18" charset="0"/>
              </a:rPr>
              <a:t>b</a:t>
            </a:r>
            <a:r>
              <a:rPr lang="ru-RU" sz="2800" b="1" i="1">
                <a:latin typeface="Times New Roman" pitchFamily="18" charset="0"/>
              </a:rPr>
              <a:t>, </a:t>
            </a:r>
            <a:r>
              <a:rPr lang="ru-RU" sz="2800" b="1">
                <a:latin typeface="Times New Roman" pitchFamily="18" charset="0"/>
              </a:rPr>
              <a:t>это невозможно, т.к. </a:t>
            </a:r>
            <a:r>
              <a:rPr lang="ru-RU" sz="2800" b="1" i="1">
                <a:latin typeface="Times New Roman" pitchFamily="18" charset="0"/>
              </a:rPr>
              <a:t>α 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sz="28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800" b="1" i="1">
                <a:latin typeface="Times New Roman" pitchFamily="18" charset="0"/>
              </a:rPr>
              <a:t>b</a:t>
            </a:r>
            <a:r>
              <a:rPr lang="ru-RU" sz="2800">
                <a:latin typeface="Times New Roman" pitchFamily="18" charset="0"/>
              </a:rPr>
              <a:t> </a:t>
            </a:r>
          </a:p>
        </p:txBody>
      </p:sp>
      <p:sp>
        <p:nvSpPr>
          <p:cNvPr id="53308" name="Text Box 60"/>
          <p:cNvSpPr txBox="1">
            <a:spLocks noChangeArrowheads="1"/>
          </p:cNvSpPr>
          <p:nvPr/>
        </p:nvSpPr>
        <p:spPr bwMode="auto">
          <a:xfrm>
            <a:off x="3779838" y="3716338"/>
            <a:ext cx="17287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  <a:sym typeface="Symbol" pitchFamily="18" charset="2"/>
              </a:rPr>
              <a:t></a:t>
            </a:r>
            <a:r>
              <a:rPr lang="ru-RU" sz="2800">
                <a:latin typeface="Times New Roman" pitchFamily="18" charset="0"/>
              </a:rPr>
              <a:t> </a:t>
            </a:r>
            <a:r>
              <a:rPr lang="en-US" sz="2800" b="1" i="1">
                <a:latin typeface="Times New Roman" pitchFamily="18" charset="0"/>
              </a:rPr>
              <a:t>a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800" b="1">
                <a:latin typeface="Times New Roman" pitchFamily="18" charset="0"/>
              </a:rPr>
              <a:t> β</a:t>
            </a:r>
            <a:r>
              <a:rPr lang="ru-RU" sz="2800">
                <a:latin typeface="Times New Roman" pitchFamily="18" charset="0"/>
              </a:rPr>
              <a:t> </a:t>
            </a:r>
          </a:p>
        </p:txBody>
      </p:sp>
      <p:sp>
        <p:nvSpPr>
          <p:cNvPr id="53309" name="Line 61"/>
          <p:cNvSpPr>
            <a:spLocks noChangeShapeType="1"/>
          </p:cNvSpPr>
          <p:nvPr/>
        </p:nvSpPr>
        <p:spPr bwMode="auto">
          <a:xfrm>
            <a:off x="4500563" y="3860800"/>
            <a:ext cx="35877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310" name="Text Box 62"/>
          <p:cNvSpPr txBox="1">
            <a:spLocks noChangeArrowheads="1"/>
          </p:cNvSpPr>
          <p:nvPr/>
        </p:nvSpPr>
        <p:spPr bwMode="auto">
          <a:xfrm>
            <a:off x="3708400" y="4797425"/>
            <a:ext cx="2447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2800" b="1" i="1">
                <a:latin typeface="Times New Roman" pitchFamily="18" charset="0"/>
              </a:rPr>
              <a:t>a</a:t>
            </a:r>
            <a:r>
              <a:rPr lang="ru-RU" sz="2800" b="1" i="1">
                <a:latin typeface="Times New Roman" pitchFamily="18" charset="0"/>
              </a:rPr>
              <a:t> 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 </a:t>
            </a:r>
            <a:r>
              <a:rPr lang="ru-RU" sz="2800" b="1">
                <a:latin typeface="Times New Roman" pitchFamily="18" charset="0"/>
              </a:rPr>
              <a:t> β </a:t>
            </a:r>
          </a:p>
        </p:txBody>
      </p:sp>
      <p:sp>
        <p:nvSpPr>
          <p:cNvPr id="53311" name="Text Box 63"/>
          <p:cNvSpPr txBox="1">
            <a:spLocks noChangeArrowheads="1"/>
          </p:cNvSpPr>
          <p:nvPr/>
        </p:nvSpPr>
        <p:spPr bwMode="auto">
          <a:xfrm>
            <a:off x="3635375" y="5805488"/>
            <a:ext cx="3168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Теорема доказана.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04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6" grpId="0" animBg="1"/>
      <p:bldP spid="5137" grpId="0" animBg="1"/>
      <p:bldP spid="53295" grpId="0"/>
      <p:bldP spid="53307" grpId="0"/>
      <p:bldP spid="53308" grpId="0"/>
      <p:bldP spid="533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4787900" y="4724400"/>
            <a:ext cx="3886200" cy="1066800"/>
            <a:chOff x="144" y="2784"/>
            <a:chExt cx="3312" cy="1200"/>
          </a:xfrm>
        </p:grpSpPr>
        <p:grpSp>
          <p:nvGrpSpPr>
            <p:cNvPr id="108596" name="Group 14"/>
            <p:cNvGrpSpPr>
              <a:grpSpLocks/>
            </p:cNvGrpSpPr>
            <p:nvPr/>
          </p:nvGrpSpPr>
          <p:grpSpPr bwMode="auto">
            <a:xfrm>
              <a:off x="144" y="2784"/>
              <a:ext cx="3312" cy="1200"/>
              <a:chOff x="336" y="2024"/>
              <a:chExt cx="4280" cy="1152"/>
            </a:xfrm>
          </p:grpSpPr>
          <p:sp>
            <p:nvSpPr>
              <p:cNvPr id="108597" name="Freeform 15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>
                  <a:gd name="T0" fmla="*/ 0 w 4280"/>
                  <a:gd name="T1" fmla="*/ 1088 h 1136"/>
                  <a:gd name="T2" fmla="*/ 904 w 4280"/>
                  <a:gd name="T3" fmla="*/ 80 h 1136"/>
                  <a:gd name="T4" fmla="*/ 4280 w 4280"/>
                  <a:gd name="T5" fmla="*/ 0 h 1136"/>
                  <a:gd name="T6" fmla="*/ 3432 w 4280"/>
                  <a:gd name="T7" fmla="*/ 1088 h 1136"/>
                  <a:gd name="T8" fmla="*/ 6 w 4280"/>
                  <a:gd name="T9" fmla="*/ 1091 h 1136"/>
                  <a:gd name="T10" fmla="*/ 6 w 4280"/>
                  <a:gd name="T11" fmla="*/ 1123 h 1136"/>
                  <a:gd name="T12" fmla="*/ 3448 w 4280"/>
                  <a:gd name="T13" fmla="*/ 1120 h 1136"/>
                  <a:gd name="T14" fmla="*/ 3448 w 4280"/>
                  <a:gd name="T15" fmla="*/ 1136 h 1136"/>
                  <a:gd name="T16" fmla="*/ 3464 w 4280"/>
                  <a:gd name="T17" fmla="*/ 1104 h 1136"/>
                  <a:gd name="T18" fmla="*/ 3448 w 4280"/>
                  <a:gd name="T19" fmla="*/ 1104 h 1136"/>
                  <a:gd name="T20" fmla="*/ 4264 w 4280"/>
                  <a:gd name="T21" fmla="*/ 48 h 1136"/>
                  <a:gd name="T22" fmla="*/ 4264 w 4280"/>
                  <a:gd name="T23" fmla="*/ 48 h 1136"/>
                  <a:gd name="T24" fmla="*/ 3448 w 4280"/>
                  <a:gd name="T25" fmla="*/ 1088 h 1136"/>
                  <a:gd name="T26" fmla="*/ 6 w 4280"/>
                  <a:gd name="T27" fmla="*/ 1091 h 11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80"/>
                  <a:gd name="T43" fmla="*/ 0 h 1136"/>
                  <a:gd name="T44" fmla="*/ 4280 w 4280"/>
                  <a:gd name="T45" fmla="*/ 1136 h 11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598" name="Freeform 16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>
                  <a:gd name="T0" fmla="*/ 848 w 848"/>
                  <a:gd name="T1" fmla="*/ 0 h 1138"/>
                  <a:gd name="T2" fmla="*/ 848 w 848"/>
                  <a:gd name="T3" fmla="*/ 64 h 1138"/>
                  <a:gd name="T4" fmla="*/ 12 w 848"/>
                  <a:gd name="T5" fmla="*/ 1138 h 1138"/>
                  <a:gd name="T6" fmla="*/ 0 w 848"/>
                  <a:gd name="T7" fmla="*/ 1090 h 1138"/>
                  <a:gd name="T8" fmla="*/ 848 w 848"/>
                  <a:gd name="T9" fmla="*/ 0 h 1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1138"/>
                  <a:gd name="T17" fmla="*/ 848 w 848"/>
                  <a:gd name="T18" fmla="*/ 1138 h 1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CFFFF"/>
                  </a:gs>
                  <a:gs pos="50000">
                    <a:srgbClr val="33CCFF"/>
                  </a:gs>
                  <a:gs pos="100000">
                    <a:srgbClr val="CC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" name="Freeform 17"/>
              <p:cNvSpPr>
                <a:spLocks/>
              </p:cNvSpPr>
              <p:nvPr/>
            </p:nvSpPr>
            <p:spPr bwMode="auto">
              <a:xfrm>
                <a:off x="336" y="3109"/>
                <a:ext cx="3444" cy="58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rgbClr val="33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800">
                  <a:latin typeface="+mn-lt"/>
                  <a:cs typeface="+mn-cs"/>
                </a:endParaRPr>
              </a:p>
            </p:txBody>
          </p:sp>
        </p:grpSp>
        <p:graphicFrame>
          <p:nvGraphicFramePr>
            <p:cNvPr id="108554" name="Object 10"/>
            <p:cNvGraphicFramePr>
              <a:graphicFrameLocks noChangeAspect="1"/>
            </p:cNvGraphicFramePr>
            <p:nvPr/>
          </p:nvGraphicFramePr>
          <p:xfrm>
            <a:off x="240" y="3600"/>
            <a:ext cx="336" cy="384"/>
          </p:xfrm>
          <a:graphic>
            <a:graphicData uri="http://schemas.openxmlformats.org/presentationml/2006/ole">
              <p:oleObj spid="_x0000_s108574" name="Формула" r:id="rId4" imgW="177569" imgH="202936" progId="Equation.3">
                <p:embed/>
              </p:oleObj>
            </a:graphicData>
          </a:graphic>
        </p:graphicFrame>
      </p:grpSp>
      <p:sp>
        <p:nvSpPr>
          <p:cNvPr id="283668" name="Freeform 20" descr="Контурные ромбики"/>
          <p:cNvSpPr>
            <a:spLocks/>
          </p:cNvSpPr>
          <p:nvPr/>
        </p:nvSpPr>
        <p:spPr bwMode="auto">
          <a:xfrm rot="1332246">
            <a:off x="1116013" y="2492375"/>
            <a:ext cx="2906712" cy="3429000"/>
          </a:xfrm>
          <a:custGeom>
            <a:avLst/>
            <a:gdLst>
              <a:gd name="T0" fmla="*/ 1488 w 2736"/>
              <a:gd name="T1" fmla="*/ 2616 h 3120"/>
              <a:gd name="T2" fmla="*/ 0 w 2736"/>
              <a:gd name="T3" fmla="*/ 1104 h 3120"/>
              <a:gd name="T4" fmla="*/ 768 w 2736"/>
              <a:gd name="T5" fmla="*/ 0 h 3120"/>
              <a:gd name="T6" fmla="*/ 2736 w 2736"/>
              <a:gd name="T7" fmla="*/ 2016 h 3120"/>
              <a:gd name="T8" fmla="*/ 2016 w 2736"/>
              <a:gd name="T9" fmla="*/ 3120 h 3120"/>
              <a:gd name="T10" fmla="*/ 1488 w 2736"/>
              <a:gd name="T11" fmla="*/ 2616 h 31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36"/>
              <a:gd name="T19" fmla="*/ 0 h 3120"/>
              <a:gd name="T20" fmla="*/ 2736 w 2736"/>
              <a:gd name="T21" fmla="*/ 3120 h 31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36" h="3120">
                <a:moveTo>
                  <a:pt x="1488" y="2616"/>
                </a:moveTo>
                <a:lnTo>
                  <a:pt x="0" y="1104"/>
                </a:lnTo>
                <a:lnTo>
                  <a:pt x="768" y="0"/>
                </a:lnTo>
                <a:lnTo>
                  <a:pt x="2736" y="2016"/>
                </a:lnTo>
                <a:lnTo>
                  <a:pt x="2016" y="3120"/>
                </a:lnTo>
                <a:lnTo>
                  <a:pt x="1488" y="2616"/>
                </a:lnTo>
                <a:close/>
              </a:path>
            </a:pathLst>
          </a:custGeom>
          <a:solidFill>
            <a:srgbClr val="FFFFDD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6993903" algn="ctr" rotWithShape="0">
              <a:srgbClr val="2D5FF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83670" name="Freeform 22" descr="Контурные ромбики"/>
          <p:cNvSpPr>
            <a:spLocks/>
          </p:cNvSpPr>
          <p:nvPr/>
        </p:nvSpPr>
        <p:spPr bwMode="auto">
          <a:xfrm>
            <a:off x="250825" y="3644900"/>
            <a:ext cx="4400550" cy="1360488"/>
          </a:xfrm>
          <a:custGeom>
            <a:avLst/>
            <a:gdLst>
              <a:gd name="T0" fmla="*/ 1114 w 2772"/>
              <a:gd name="T1" fmla="*/ 774 h 857"/>
              <a:gd name="T2" fmla="*/ 810 w 2772"/>
              <a:gd name="T3" fmla="*/ 22 h 857"/>
              <a:gd name="T4" fmla="*/ 376 w 2772"/>
              <a:gd name="T5" fmla="*/ 0 h 857"/>
              <a:gd name="T6" fmla="*/ 0 w 2772"/>
              <a:gd name="T7" fmla="*/ 681 h 857"/>
              <a:gd name="T8" fmla="*/ 2231 w 2772"/>
              <a:gd name="T9" fmla="*/ 857 h 857"/>
              <a:gd name="T10" fmla="*/ 2772 w 2772"/>
              <a:gd name="T11" fmla="*/ 134 h 857"/>
              <a:gd name="T12" fmla="*/ 1788 w 2772"/>
              <a:gd name="T13" fmla="*/ 78 h 857"/>
              <a:gd name="T14" fmla="*/ 1130 w 2772"/>
              <a:gd name="T15" fmla="*/ 774 h 8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772"/>
              <a:gd name="T25" fmla="*/ 0 h 857"/>
              <a:gd name="T26" fmla="*/ 2772 w 2772"/>
              <a:gd name="T27" fmla="*/ 857 h 85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772" h="857">
                <a:moveTo>
                  <a:pt x="1114" y="774"/>
                </a:moveTo>
                <a:lnTo>
                  <a:pt x="810" y="22"/>
                </a:lnTo>
                <a:lnTo>
                  <a:pt x="376" y="0"/>
                </a:lnTo>
                <a:lnTo>
                  <a:pt x="0" y="681"/>
                </a:lnTo>
                <a:lnTo>
                  <a:pt x="2231" y="857"/>
                </a:lnTo>
                <a:lnTo>
                  <a:pt x="2772" y="134"/>
                </a:lnTo>
                <a:lnTo>
                  <a:pt x="1788" y="78"/>
                </a:lnTo>
                <a:lnTo>
                  <a:pt x="1130" y="774"/>
                </a:lnTo>
              </a:path>
            </a:pathLst>
          </a:custGeom>
          <a:solidFill>
            <a:srgbClr val="EBF3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40161" dir="4293903" algn="ctr" rotWithShape="0">
              <a:srgbClr val="2D5FF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83671" name="Freeform 23"/>
          <p:cNvSpPr>
            <a:spLocks/>
          </p:cNvSpPr>
          <p:nvPr/>
        </p:nvSpPr>
        <p:spPr bwMode="auto">
          <a:xfrm rot="270756">
            <a:off x="2057400" y="3429000"/>
            <a:ext cx="1223963" cy="1582738"/>
          </a:xfrm>
          <a:custGeom>
            <a:avLst/>
            <a:gdLst>
              <a:gd name="T0" fmla="*/ 0 w 2976"/>
              <a:gd name="T1" fmla="*/ 2147483647 h 568"/>
              <a:gd name="T2" fmla="*/ 2147483647 w 2976"/>
              <a:gd name="T3" fmla="*/ 0 h 568"/>
              <a:gd name="T4" fmla="*/ 0 60000 65536"/>
              <a:gd name="T5" fmla="*/ 0 60000 65536"/>
              <a:gd name="T6" fmla="*/ 0 w 2976"/>
              <a:gd name="T7" fmla="*/ 0 h 568"/>
              <a:gd name="T8" fmla="*/ 2976 w 2976"/>
              <a:gd name="T9" fmla="*/ 568 h 5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76" h="568">
                <a:moveTo>
                  <a:pt x="0" y="568"/>
                </a:moveTo>
                <a:lnTo>
                  <a:pt x="2976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457200" y="3048000"/>
            <a:ext cx="1600200" cy="1733550"/>
            <a:chOff x="288" y="1920"/>
            <a:chExt cx="1008" cy="1092"/>
          </a:xfrm>
        </p:grpSpPr>
        <p:graphicFrame>
          <p:nvGraphicFramePr>
            <p:cNvPr id="108562" name="Object 18"/>
            <p:cNvGraphicFramePr>
              <a:graphicFrameLocks noChangeAspect="1"/>
            </p:cNvGraphicFramePr>
            <p:nvPr/>
          </p:nvGraphicFramePr>
          <p:xfrm>
            <a:off x="288" y="2628"/>
            <a:ext cx="288" cy="384"/>
          </p:xfrm>
          <a:graphic>
            <a:graphicData uri="http://schemas.openxmlformats.org/presentationml/2006/ole">
              <p:oleObj spid="_x0000_s108575" name="Формула" r:id="rId5" imgW="152268" imgH="203024" progId="Equation.3">
                <p:embed/>
              </p:oleObj>
            </a:graphicData>
          </a:graphic>
        </p:graphicFrame>
        <p:graphicFrame>
          <p:nvGraphicFramePr>
            <p:cNvPr id="108563" name="Object 19"/>
            <p:cNvGraphicFramePr>
              <a:graphicFrameLocks noChangeAspect="1"/>
            </p:cNvGraphicFramePr>
            <p:nvPr/>
          </p:nvGraphicFramePr>
          <p:xfrm>
            <a:off x="1008" y="1920"/>
            <a:ext cx="288" cy="264"/>
          </p:xfrm>
          <a:graphic>
            <a:graphicData uri="http://schemas.openxmlformats.org/presentationml/2006/ole">
              <p:oleObj spid="_x0000_s108576" name="Формула" r:id="rId6" imgW="152334" imgH="139639" progId="Equation.3">
                <p:embed/>
              </p:oleObj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348038" y="1052513"/>
            <a:ext cx="3886200" cy="1066800"/>
            <a:chOff x="144" y="2784"/>
            <a:chExt cx="3312" cy="1200"/>
          </a:xfrm>
        </p:grpSpPr>
        <p:grpSp>
          <p:nvGrpSpPr>
            <p:cNvPr id="108592" name="Group 14"/>
            <p:cNvGrpSpPr>
              <a:grpSpLocks/>
            </p:cNvGrpSpPr>
            <p:nvPr/>
          </p:nvGrpSpPr>
          <p:grpSpPr bwMode="auto">
            <a:xfrm>
              <a:off x="144" y="2784"/>
              <a:ext cx="3312" cy="1200"/>
              <a:chOff x="336" y="2024"/>
              <a:chExt cx="4280" cy="1152"/>
            </a:xfrm>
          </p:grpSpPr>
          <p:sp>
            <p:nvSpPr>
              <p:cNvPr id="108593" name="Freeform 15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>
                  <a:gd name="T0" fmla="*/ 0 w 4280"/>
                  <a:gd name="T1" fmla="*/ 1088 h 1136"/>
                  <a:gd name="T2" fmla="*/ 904 w 4280"/>
                  <a:gd name="T3" fmla="*/ 80 h 1136"/>
                  <a:gd name="T4" fmla="*/ 4280 w 4280"/>
                  <a:gd name="T5" fmla="*/ 0 h 1136"/>
                  <a:gd name="T6" fmla="*/ 3432 w 4280"/>
                  <a:gd name="T7" fmla="*/ 1088 h 1136"/>
                  <a:gd name="T8" fmla="*/ 6 w 4280"/>
                  <a:gd name="T9" fmla="*/ 1091 h 1136"/>
                  <a:gd name="T10" fmla="*/ 6 w 4280"/>
                  <a:gd name="T11" fmla="*/ 1123 h 1136"/>
                  <a:gd name="T12" fmla="*/ 3448 w 4280"/>
                  <a:gd name="T13" fmla="*/ 1120 h 1136"/>
                  <a:gd name="T14" fmla="*/ 3448 w 4280"/>
                  <a:gd name="T15" fmla="*/ 1136 h 1136"/>
                  <a:gd name="T16" fmla="*/ 3464 w 4280"/>
                  <a:gd name="T17" fmla="*/ 1104 h 1136"/>
                  <a:gd name="T18" fmla="*/ 3448 w 4280"/>
                  <a:gd name="T19" fmla="*/ 1104 h 1136"/>
                  <a:gd name="T20" fmla="*/ 4264 w 4280"/>
                  <a:gd name="T21" fmla="*/ 48 h 1136"/>
                  <a:gd name="T22" fmla="*/ 4264 w 4280"/>
                  <a:gd name="T23" fmla="*/ 48 h 1136"/>
                  <a:gd name="T24" fmla="*/ 3448 w 4280"/>
                  <a:gd name="T25" fmla="*/ 1088 h 1136"/>
                  <a:gd name="T26" fmla="*/ 6 w 4280"/>
                  <a:gd name="T27" fmla="*/ 1091 h 11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80"/>
                  <a:gd name="T43" fmla="*/ 0 h 1136"/>
                  <a:gd name="T44" fmla="*/ 4280 w 4280"/>
                  <a:gd name="T45" fmla="*/ 1136 h 11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594" name="Freeform 16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>
                  <a:gd name="T0" fmla="*/ 848 w 848"/>
                  <a:gd name="T1" fmla="*/ 0 h 1138"/>
                  <a:gd name="T2" fmla="*/ 848 w 848"/>
                  <a:gd name="T3" fmla="*/ 64 h 1138"/>
                  <a:gd name="T4" fmla="*/ 12 w 848"/>
                  <a:gd name="T5" fmla="*/ 1138 h 1138"/>
                  <a:gd name="T6" fmla="*/ 0 w 848"/>
                  <a:gd name="T7" fmla="*/ 1090 h 1138"/>
                  <a:gd name="T8" fmla="*/ 848 w 848"/>
                  <a:gd name="T9" fmla="*/ 0 h 1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1138"/>
                  <a:gd name="T17" fmla="*/ 848 w 848"/>
                  <a:gd name="T18" fmla="*/ 1138 h 1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CFFFF"/>
                  </a:gs>
                  <a:gs pos="50000">
                    <a:srgbClr val="33CCFF"/>
                  </a:gs>
                  <a:gs pos="100000">
                    <a:srgbClr val="CC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3665" name="Freeform 17"/>
              <p:cNvSpPr>
                <a:spLocks/>
              </p:cNvSpPr>
              <p:nvPr/>
            </p:nvSpPr>
            <p:spPr bwMode="auto">
              <a:xfrm>
                <a:off x="336" y="3109"/>
                <a:ext cx="3444" cy="58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rgbClr val="33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800">
                  <a:latin typeface="+mn-lt"/>
                  <a:cs typeface="+mn-cs"/>
                </a:endParaRPr>
              </a:p>
            </p:txBody>
          </p:sp>
        </p:grpSp>
        <p:graphicFrame>
          <p:nvGraphicFramePr>
            <p:cNvPr id="108569" name="Object 25"/>
            <p:cNvGraphicFramePr>
              <a:graphicFrameLocks noChangeAspect="1"/>
            </p:cNvGraphicFramePr>
            <p:nvPr/>
          </p:nvGraphicFramePr>
          <p:xfrm>
            <a:off x="240" y="3600"/>
            <a:ext cx="336" cy="384"/>
          </p:xfrm>
          <a:graphic>
            <a:graphicData uri="http://schemas.openxmlformats.org/presentationml/2006/ole">
              <p:oleObj spid="_x0000_s108577" name="Формула" r:id="rId7" imgW="177569" imgH="202936" progId="Equation.3">
                <p:embed/>
              </p:oleObj>
            </a:graphicData>
          </a:graphic>
        </p:graphicFrame>
      </p:grp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5003800" y="3357563"/>
            <a:ext cx="3810000" cy="1066800"/>
            <a:chOff x="144" y="1392"/>
            <a:chExt cx="3312" cy="1211"/>
          </a:xfrm>
        </p:grpSpPr>
        <p:grpSp>
          <p:nvGrpSpPr>
            <p:cNvPr id="108587" name="Group 5"/>
            <p:cNvGrpSpPr>
              <a:grpSpLocks/>
            </p:cNvGrpSpPr>
            <p:nvPr/>
          </p:nvGrpSpPr>
          <p:grpSpPr bwMode="auto">
            <a:xfrm>
              <a:off x="144" y="1392"/>
              <a:ext cx="3312" cy="1200"/>
              <a:chOff x="336" y="2024"/>
              <a:chExt cx="4280" cy="1152"/>
            </a:xfrm>
          </p:grpSpPr>
          <p:sp>
            <p:nvSpPr>
              <p:cNvPr id="108589" name="Freeform 6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>
                  <a:gd name="T0" fmla="*/ 0 w 4280"/>
                  <a:gd name="T1" fmla="*/ 1088 h 1136"/>
                  <a:gd name="T2" fmla="*/ 904 w 4280"/>
                  <a:gd name="T3" fmla="*/ 80 h 1136"/>
                  <a:gd name="T4" fmla="*/ 4280 w 4280"/>
                  <a:gd name="T5" fmla="*/ 0 h 1136"/>
                  <a:gd name="T6" fmla="*/ 3432 w 4280"/>
                  <a:gd name="T7" fmla="*/ 1088 h 1136"/>
                  <a:gd name="T8" fmla="*/ 6 w 4280"/>
                  <a:gd name="T9" fmla="*/ 1091 h 1136"/>
                  <a:gd name="T10" fmla="*/ 6 w 4280"/>
                  <a:gd name="T11" fmla="*/ 1123 h 1136"/>
                  <a:gd name="T12" fmla="*/ 3448 w 4280"/>
                  <a:gd name="T13" fmla="*/ 1120 h 1136"/>
                  <a:gd name="T14" fmla="*/ 3448 w 4280"/>
                  <a:gd name="T15" fmla="*/ 1136 h 1136"/>
                  <a:gd name="T16" fmla="*/ 3464 w 4280"/>
                  <a:gd name="T17" fmla="*/ 1104 h 1136"/>
                  <a:gd name="T18" fmla="*/ 3448 w 4280"/>
                  <a:gd name="T19" fmla="*/ 1104 h 1136"/>
                  <a:gd name="T20" fmla="*/ 4264 w 4280"/>
                  <a:gd name="T21" fmla="*/ 48 h 1136"/>
                  <a:gd name="T22" fmla="*/ 4264 w 4280"/>
                  <a:gd name="T23" fmla="*/ 48 h 1136"/>
                  <a:gd name="T24" fmla="*/ 3448 w 4280"/>
                  <a:gd name="T25" fmla="*/ 1088 h 1136"/>
                  <a:gd name="T26" fmla="*/ 6 w 4280"/>
                  <a:gd name="T27" fmla="*/ 1091 h 11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80"/>
                  <a:gd name="T43" fmla="*/ 0 h 1136"/>
                  <a:gd name="T44" fmla="*/ 4280 w 4280"/>
                  <a:gd name="T45" fmla="*/ 1136 h 11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590" name="Freeform 7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>
                  <a:gd name="T0" fmla="*/ 848 w 848"/>
                  <a:gd name="T1" fmla="*/ 0 h 1138"/>
                  <a:gd name="T2" fmla="*/ 848 w 848"/>
                  <a:gd name="T3" fmla="*/ 64 h 1138"/>
                  <a:gd name="T4" fmla="*/ 12 w 848"/>
                  <a:gd name="T5" fmla="*/ 1138 h 1138"/>
                  <a:gd name="T6" fmla="*/ 0 w 848"/>
                  <a:gd name="T7" fmla="*/ 1090 h 1138"/>
                  <a:gd name="T8" fmla="*/ 848 w 848"/>
                  <a:gd name="T9" fmla="*/ 0 h 1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1138"/>
                  <a:gd name="T17" fmla="*/ 848 w 848"/>
                  <a:gd name="T18" fmla="*/ 1138 h 1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591" name="Freeform 8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>
                  <a:gd name="T0" fmla="*/ 6 w 3444"/>
                  <a:gd name="T1" fmla="*/ 22 h 59"/>
                  <a:gd name="T2" fmla="*/ 3432 w 3444"/>
                  <a:gd name="T3" fmla="*/ 5 h 59"/>
                  <a:gd name="T4" fmla="*/ 3444 w 3444"/>
                  <a:gd name="T5" fmla="*/ 53 h 59"/>
                  <a:gd name="T6" fmla="*/ 0 w 3444"/>
                  <a:gd name="T7" fmla="*/ 59 h 59"/>
                  <a:gd name="T8" fmla="*/ 6 w 3444"/>
                  <a:gd name="T9" fmla="*/ 22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44"/>
                  <a:gd name="T16" fmla="*/ 0 h 59"/>
                  <a:gd name="T17" fmla="*/ 3444 w 3444"/>
                  <a:gd name="T18" fmla="*/ 59 h 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108588" name="Picture 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40" y="2314"/>
              <a:ext cx="334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348038" y="1052513"/>
            <a:ext cx="3810000" cy="1066800"/>
            <a:chOff x="144" y="1392"/>
            <a:chExt cx="3312" cy="1211"/>
          </a:xfrm>
        </p:grpSpPr>
        <p:grpSp>
          <p:nvGrpSpPr>
            <p:cNvPr id="108582" name="Group 5"/>
            <p:cNvGrpSpPr>
              <a:grpSpLocks/>
            </p:cNvGrpSpPr>
            <p:nvPr/>
          </p:nvGrpSpPr>
          <p:grpSpPr bwMode="auto">
            <a:xfrm>
              <a:off x="144" y="1392"/>
              <a:ext cx="3312" cy="1200"/>
              <a:chOff x="336" y="2024"/>
              <a:chExt cx="4280" cy="1152"/>
            </a:xfrm>
          </p:grpSpPr>
          <p:sp>
            <p:nvSpPr>
              <p:cNvPr id="108584" name="Freeform 6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>
                  <a:gd name="T0" fmla="*/ 0 w 4280"/>
                  <a:gd name="T1" fmla="*/ 1088 h 1136"/>
                  <a:gd name="T2" fmla="*/ 904 w 4280"/>
                  <a:gd name="T3" fmla="*/ 80 h 1136"/>
                  <a:gd name="T4" fmla="*/ 4280 w 4280"/>
                  <a:gd name="T5" fmla="*/ 0 h 1136"/>
                  <a:gd name="T6" fmla="*/ 3432 w 4280"/>
                  <a:gd name="T7" fmla="*/ 1088 h 1136"/>
                  <a:gd name="T8" fmla="*/ 6 w 4280"/>
                  <a:gd name="T9" fmla="*/ 1091 h 1136"/>
                  <a:gd name="T10" fmla="*/ 6 w 4280"/>
                  <a:gd name="T11" fmla="*/ 1123 h 1136"/>
                  <a:gd name="T12" fmla="*/ 3448 w 4280"/>
                  <a:gd name="T13" fmla="*/ 1120 h 1136"/>
                  <a:gd name="T14" fmla="*/ 3448 w 4280"/>
                  <a:gd name="T15" fmla="*/ 1136 h 1136"/>
                  <a:gd name="T16" fmla="*/ 3464 w 4280"/>
                  <a:gd name="T17" fmla="*/ 1104 h 1136"/>
                  <a:gd name="T18" fmla="*/ 3448 w 4280"/>
                  <a:gd name="T19" fmla="*/ 1104 h 1136"/>
                  <a:gd name="T20" fmla="*/ 4264 w 4280"/>
                  <a:gd name="T21" fmla="*/ 48 h 1136"/>
                  <a:gd name="T22" fmla="*/ 4264 w 4280"/>
                  <a:gd name="T23" fmla="*/ 48 h 1136"/>
                  <a:gd name="T24" fmla="*/ 3448 w 4280"/>
                  <a:gd name="T25" fmla="*/ 1088 h 1136"/>
                  <a:gd name="T26" fmla="*/ 6 w 4280"/>
                  <a:gd name="T27" fmla="*/ 1091 h 11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80"/>
                  <a:gd name="T43" fmla="*/ 0 h 1136"/>
                  <a:gd name="T44" fmla="*/ 4280 w 4280"/>
                  <a:gd name="T45" fmla="*/ 1136 h 11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585" name="Freeform 7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>
                  <a:gd name="T0" fmla="*/ 848 w 848"/>
                  <a:gd name="T1" fmla="*/ 0 h 1138"/>
                  <a:gd name="T2" fmla="*/ 848 w 848"/>
                  <a:gd name="T3" fmla="*/ 64 h 1138"/>
                  <a:gd name="T4" fmla="*/ 12 w 848"/>
                  <a:gd name="T5" fmla="*/ 1138 h 1138"/>
                  <a:gd name="T6" fmla="*/ 0 w 848"/>
                  <a:gd name="T7" fmla="*/ 1090 h 1138"/>
                  <a:gd name="T8" fmla="*/ 848 w 848"/>
                  <a:gd name="T9" fmla="*/ 0 h 1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1138"/>
                  <a:gd name="T17" fmla="*/ 848 w 848"/>
                  <a:gd name="T18" fmla="*/ 1138 h 1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586" name="Freeform 8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>
                  <a:gd name="T0" fmla="*/ 6 w 3444"/>
                  <a:gd name="T1" fmla="*/ 22 h 59"/>
                  <a:gd name="T2" fmla="*/ 3432 w 3444"/>
                  <a:gd name="T3" fmla="*/ 5 h 59"/>
                  <a:gd name="T4" fmla="*/ 3444 w 3444"/>
                  <a:gd name="T5" fmla="*/ 53 h 59"/>
                  <a:gd name="T6" fmla="*/ 0 w 3444"/>
                  <a:gd name="T7" fmla="*/ 59 h 59"/>
                  <a:gd name="T8" fmla="*/ 6 w 3444"/>
                  <a:gd name="T9" fmla="*/ 22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44"/>
                  <a:gd name="T16" fmla="*/ 0 h 59"/>
                  <a:gd name="T17" fmla="*/ 3444 w 3444"/>
                  <a:gd name="T18" fmla="*/ 59 h 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108583" name="Picture 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40" y="2314"/>
              <a:ext cx="334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8578" name="Text Box 60"/>
          <p:cNvSpPr txBox="1">
            <a:spLocks noChangeArrowheads="1"/>
          </p:cNvSpPr>
          <p:nvPr/>
        </p:nvSpPr>
        <p:spPr bwMode="auto">
          <a:xfrm>
            <a:off x="0" y="1889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chemeClr val="hlink"/>
                </a:solidFill>
                <a:latin typeface="Times New Roman" pitchFamily="18" charset="0"/>
              </a:rPr>
              <a:t>Расположение плоскостей в пространстве.</a:t>
            </a:r>
          </a:p>
        </p:txBody>
      </p:sp>
      <p:sp>
        <p:nvSpPr>
          <p:cNvPr id="108610" name="Text Box 66"/>
          <p:cNvSpPr txBox="1">
            <a:spLocks noChangeArrowheads="1"/>
          </p:cNvSpPr>
          <p:nvPr/>
        </p:nvSpPr>
        <p:spPr bwMode="auto">
          <a:xfrm>
            <a:off x="395288" y="6021388"/>
            <a:ext cx="2592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</a:rPr>
              <a:t>α </a:t>
            </a:r>
            <a:r>
              <a:rPr lang="ru-RU" sz="32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3200" b="1">
                <a:latin typeface="Times New Roman" pitchFamily="18" charset="0"/>
              </a:rPr>
              <a:t>  β</a:t>
            </a:r>
            <a:r>
              <a:rPr lang="ru-RU"/>
              <a:t> </a:t>
            </a:r>
          </a:p>
        </p:txBody>
      </p:sp>
      <p:sp>
        <p:nvSpPr>
          <p:cNvPr id="108611" name="Text Box 67"/>
          <p:cNvSpPr txBox="1">
            <a:spLocks noChangeArrowheads="1"/>
          </p:cNvSpPr>
          <p:nvPr/>
        </p:nvSpPr>
        <p:spPr bwMode="auto">
          <a:xfrm>
            <a:off x="323850" y="1125538"/>
            <a:ext cx="3095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</a:rPr>
              <a:t>α </a:t>
            </a:r>
            <a:r>
              <a:rPr lang="ru-RU" sz="3200" b="1" i="1">
                <a:latin typeface="Times New Roman" pitchFamily="18" charset="0"/>
                <a:sym typeface="Symbol" pitchFamily="18" charset="2"/>
              </a:rPr>
              <a:t>и</a:t>
            </a:r>
            <a:r>
              <a:rPr lang="ru-RU" sz="3200" b="1">
                <a:latin typeface="Times New Roman" pitchFamily="18" charset="0"/>
              </a:rPr>
              <a:t>  β</a:t>
            </a:r>
            <a:r>
              <a:rPr lang="ru-RU"/>
              <a:t>  </a:t>
            </a:r>
            <a:r>
              <a:rPr lang="ru-RU" sz="2800" b="1" i="1">
                <a:latin typeface="Times New Roman" pitchFamily="18" charset="0"/>
              </a:rPr>
              <a:t>совпадают</a:t>
            </a:r>
          </a:p>
        </p:txBody>
      </p:sp>
      <p:sp>
        <p:nvSpPr>
          <p:cNvPr id="108612" name="Text Box 68"/>
          <p:cNvSpPr txBox="1">
            <a:spLocks noChangeArrowheads="1"/>
          </p:cNvSpPr>
          <p:nvPr/>
        </p:nvSpPr>
        <p:spPr bwMode="auto">
          <a:xfrm>
            <a:off x="5148263" y="5876925"/>
            <a:ext cx="2592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</a:rPr>
              <a:t>α </a:t>
            </a:r>
            <a:r>
              <a:rPr lang="ru-RU" b="1">
                <a:sym typeface="Symbol" pitchFamily="18" charset="2"/>
              </a:rPr>
              <a:t></a:t>
            </a:r>
            <a:r>
              <a:rPr lang="ru-RU">
                <a:sym typeface="Symbol" pitchFamily="18" charset="2"/>
              </a:rPr>
              <a:t> </a:t>
            </a:r>
            <a:r>
              <a:rPr lang="ru-RU" sz="3200" b="1">
                <a:latin typeface="Times New Roman" pitchFamily="18" charset="0"/>
              </a:rPr>
              <a:t>β</a:t>
            </a:r>
            <a:r>
              <a:rPr lang="ru-RU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8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28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8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71" grpId="0" animBg="1"/>
      <p:bldP spid="108610" grpId="0"/>
      <p:bldP spid="108611" grpId="1"/>
      <p:bldP spid="1086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TextBox 1"/>
          <p:cNvSpPr txBox="1">
            <a:spLocks noChangeArrowheads="1"/>
          </p:cNvSpPr>
          <p:nvPr/>
        </p:nvSpPr>
        <p:spPr bwMode="auto">
          <a:xfrm>
            <a:off x="611188" y="188913"/>
            <a:ext cx="80025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 u="sng">
                <a:solidFill>
                  <a:schemeClr val="hlink"/>
                </a:solidFill>
                <a:latin typeface="Times New Roman" pitchFamily="18" charset="0"/>
              </a:rPr>
              <a:t>Признак параллельности двух плоскостей.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785813"/>
            <a:ext cx="86010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Если две пересекающиеся прямые одной</a:t>
            </a:r>
          </a:p>
          <a:p>
            <a:r>
              <a:rPr lang="ru-RU" sz="2800" b="1" i="1">
                <a:latin typeface="Times New Roman" pitchFamily="18" charset="0"/>
              </a:rPr>
              <a:t> плоскости соответственно параллельны двум </a:t>
            </a:r>
          </a:p>
          <a:p>
            <a:r>
              <a:rPr lang="ru-RU" sz="2800" b="1" i="1">
                <a:latin typeface="Times New Roman" pitchFamily="18" charset="0"/>
              </a:rPr>
              <a:t> пересекающимся прямым другой плоскости, то эти</a:t>
            </a:r>
          </a:p>
          <a:p>
            <a:r>
              <a:rPr lang="ru-RU" sz="2800" b="1" i="1">
                <a:latin typeface="Times New Roman" pitchFamily="18" charset="0"/>
              </a:rPr>
              <a:t> плоскости параллельны.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76600" y="2420938"/>
            <a:ext cx="5553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Дано: а</a:t>
            </a: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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 b = M, a , b .</a:t>
            </a:r>
          </a:p>
          <a:p>
            <a:r>
              <a:rPr lang="en-US" sz="2800" b="1" i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a₁ b₁, a₁ , b₁ . a 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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a₁, b 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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b₁.</a:t>
            </a:r>
            <a:endParaRPr lang="ru-RU" sz="2800" b="1" i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08400" y="3284538"/>
            <a:ext cx="2665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Доказать:</a:t>
            </a: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 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 </a:t>
            </a:r>
            <a:r>
              <a:rPr lang="ru-RU" sz="2800" b="1" i="1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</a:t>
            </a:r>
            <a:r>
              <a:rPr lang="ru-RU" sz="2800" b="1" i="1">
                <a:latin typeface="Times New Roman" pitchFamily="18" charset="0"/>
              </a:rPr>
              <a:t> </a:t>
            </a:r>
          </a:p>
        </p:txBody>
      </p:sp>
      <p:sp>
        <p:nvSpPr>
          <p:cNvPr id="6" name="Параллелограмм 5"/>
          <p:cNvSpPr>
            <a:spLocks noChangeArrowheads="1"/>
          </p:cNvSpPr>
          <p:nvPr/>
        </p:nvSpPr>
        <p:spPr bwMode="auto">
          <a:xfrm>
            <a:off x="179388" y="2997200"/>
            <a:ext cx="2428875" cy="785813"/>
          </a:xfrm>
          <a:prstGeom prst="parallelogram">
            <a:avLst>
              <a:gd name="adj" fmla="val 135685"/>
            </a:avLst>
          </a:prstGeom>
          <a:solidFill>
            <a:srgbClr val="EBF3FF"/>
          </a:solidFill>
          <a:ln w="38100" algn="ctr">
            <a:solidFill>
              <a:srgbClr val="25406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" name="Параллелограмм 6"/>
          <p:cNvSpPr>
            <a:spLocks noChangeArrowheads="1"/>
          </p:cNvSpPr>
          <p:nvPr/>
        </p:nvSpPr>
        <p:spPr bwMode="auto">
          <a:xfrm>
            <a:off x="323850" y="4076700"/>
            <a:ext cx="2500313" cy="857250"/>
          </a:xfrm>
          <a:prstGeom prst="parallelogram">
            <a:avLst>
              <a:gd name="adj" fmla="val 135693"/>
            </a:avLst>
          </a:prstGeom>
          <a:solidFill>
            <a:srgbClr val="EBF3FF"/>
          </a:solidFill>
          <a:ln w="38100" algn="ctr">
            <a:solidFill>
              <a:srgbClr val="25406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785813" y="3214688"/>
            <a:ext cx="1143000" cy="357187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000125" y="4357688"/>
            <a:ext cx="1143000" cy="357187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>
            <a:off x="1053307" y="3375819"/>
            <a:ext cx="642937" cy="34925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>
            <a:off x="1267619" y="4518819"/>
            <a:ext cx="642937" cy="34925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42938" y="4500563"/>
            <a:ext cx="352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</a:t>
            </a:r>
            <a:endParaRPr lang="ru-RU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95288" y="3357563"/>
            <a:ext cx="37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</a:t>
            </a:r>
            <a:endParaRPr lang="ru-RU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43063" y="28575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а</a:t>
            </a:r>
            <a:endParaRPr lang="ru-RU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857375" y="3929063"/>
            <a:ext cx="461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а</a:t>
            </a:r>
            <a:r>
              <a:rPr lang="ru-RU" b="1" i="1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₁</a:t>
            </a:r>
            <a:endParaRPr lang="ru-RU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428750" y="3286125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b</a:t>
            </a:r>
            <a:endParaRPr lang="ru-RU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571625" y="4429125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b</a:t>
            </a:r>
            <a:r>
              <a:rPr lang="en-US" b="1" i="1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₁</a:t>
            </a:r>
            <a:endParaRPr lang="ru-RU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900113" y="2997200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M</a:t>
            </a:r>
            <a:endParaRPr lang="ru-RU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4" name="Дуга 23"/>
          <p:cNvSpPr/>
          <p:nvPr/>
        </p:nvSpPr>
        <p:spPr>
          <a:xfrm>
            <a:off x="1000125" y="3000375"/>
            <a:ext cx="2500313" cy="1143000"/>
          </a:xfrm>
          <a:prstGeom prst="arc">
            <a:avLst>
              <a:gd name="adj1" fmla="val 18128971"/>
              <a:gd name="adj2" fmla="val 2516340"/>
            </a:avLst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5" name="Дуга 24"/>
          <p:cNvSpPr/>
          <p:nvPr/>
        </p:nvSpPr>
        <p:spPr>
          <a:xfrm>
            <a:off x="0" y="3789363"/>
            <a:ext cx="2500313" cy="1152525"/>
          </a:xfrm>
          <a:prstGeom prst="arc">
            <a:avLst>
              <a:gd name="adj1" fmla="val 17905614"/>
              <a:gd name="adj2" fmla="val 3137131"/>
            </a:avLst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2484438" y="3429000"/>
            <a:ext cx="1008062" cy="78581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843213" y="3357563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c</a:t>
            </a:r>
            <a:endParaRPr lang="ru-RU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35375" y="3716338"/>
            <a:ext cx="3071813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Доказательство: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14313" y="4581525"/>
            <a:ext cx="8929687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>
                <a:solidFill>
                  <a:srgbClr val="69240C"/>
                </a:solidFill>
                <a:latin typeface="Times New Roman" pitchFamily="18" charset="0"/>
                <a:sym typeface="Symbol" pitchFamily="18" charset="2"/>
              </a:rPr>
              <a:t>                              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Тогда 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а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  , 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а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  ,    = 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с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, значит 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а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  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с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.</a:t>
            </a:r>
          </a:p>
          <a:p>
            <a:r>
              <a:rPr lang="ru-RU" sz="2600" b="1">
                <a:latin typeface="Times New Roman" pitchFamily="18" charset="0"/>
                <a:sym typeface="Symbol" pitchFamily="18" charset="2"/>
              </a:rPr>
              <a:t>2. </a:t>
            </a:r>
            <a:r>
              <a:rPr lang="en-US" sz="2600" b="1" i="1">
                <a:latin typeface="Times New Roman" pitchFamily="18" charset="0"/>
                <a:sym typeface="Symbol" pitchFamily="18" charset="2"/>
              </a:rPr>
              <a:t>b</a:t>
            </a:r>
            <a:r>
              <a:rPr lang="ru-RU" sz="2600" b="1">
                <a:latin typeface="Times New Roman" pitchFamily="18" charset="0"/>
              </a:rPr>
              <a:t> 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 </a:t>
            </a:r>
            <a:r>
              <a:rPr lang="en-US" sz="2600" b="1">
                <a:latin typeface="Times New Roman" pitchFamily="18" charset="0"/>
                <a:sym typeface="Symbol" pitchFamily="18" charset="2"/>
              </a:rPr>
              <a:t>,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600" b="1" i="1">
                <a:latin typeface="Times New Roman" pitchFamily="18" charset="0"/>
                <a:sym typeface="Symbol" pitchFamily="18" charset="2"/>
              </a:rPr>
              <a:t>b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  ,    = 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с</a:t>
            </a:r>
            <a:r>
              <a:rPr lang="en-US" sz="2600" b="1">
                <a:latin typeface="Times New Roman" pitchFamily="18" charset="0"/>
                <a:sym typeface="Symbol" pitchFamily="18" charset="2"/>
              </a:rPr>
              <a:t>, 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значит </a:t>
            </a:r>
            <a:r>
              <a:rPr lang="en-US" sz="2600" b="1" i="1">
                <a:latin typeface="Times New Roman" pitchFamily="18" charset="0"/>
                <a:sym typeface="Symbol" pitchFamily="18" charset="2"/>
              </a:rPr>
              <a:t>b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  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с</a:t>
            </a:r>
            <a:r>
              <a:rPr lang="en-US" sz="2600" b="1">
                <a:latin typeface="Times New Roman" pitchFamily="18" charset="0"/>
                <a:sym typeface="Symbol" pitchFamily="18" charset="2"/>
              </a:rPr>
              <a:t>.</a:t>
            </a:r>
            <a:endParaRPr lang="ru-RU" sz="2600" b="1">
              <a:latin typeface="Times New Roman" pitchFamily="18" charset="0"/>
              <a:sym typeface="Symbol" pitchFamily="18" charset="2"/>
            </a:endParaRPr>
          </a:p>
          <a:p>
            <a:r>
              <a:rPr lang="en-US" sz="2600" b="1">
                <a:latin typeface="Times New Roman" pitchFamily="18" charset="0"/>
                <a:sym typeface="Symbol" pitchFamily="18" charset="2"/>
              </a:rPr>
              <a:t>3. 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Имеем, что через точку  М проходят две прямые 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а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 и </a:t>
            </a:r>
            <a:r>
              <a:rPr lang="en-US" sz="2600" b="1" i="1">
                <a:latin typeface="Times New Roman" pitchFamily="18" charset="0"/>
                <a:sym typeface="Symbol" pitchFamily="18" charset="2"/>
              </a:rPr>
              <a:t>b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, параллельные прямой 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с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, чего  быть на может. </a:t>
            </a:r>
          </a:p>
          <a:p>
            <a:r>
              <a:rPr lang="ru-RU" sz="2600" b="1">
                <a:latin typeface="Times New Roman" pitchFamily="18" charset="0"/>
                <a:sym typeface="Symbol" pitchFamily="18" charset="2"/>
              </a:rPr>
              <a:t>Значит    </a:t>
            </a:r>
            <a:r>
              <a:rPr lang="ru-RU" sz="2600" b="1">
                <a:latin typeface="Times New Roman" pitchFamily="18" charset="0"/>
              </a:rPr>
              <a:t> .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3492500" y="4149725"/>
            <a:ext cx="43195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latin typeface="Times New Roman" pitchFamily="18" charset="0"/>
              </a:rPr>
              <a:t>1</a:t>
            </a:r>
            <a:r>
              <a:rPr lang="ru-RU" sz="2600" b="1">
                <a:latin typeface="Times New Roman" pitchFamily="18" charset="0"/>
              </a:rPr>
              <a:t>. Пусть </a:t>
            </a:r>
            <a:r>
              <a:rPr lang="ru-RU" sz="2600" b="1">
                <a:latin typeface="Times New Roman" pitchFamily="18" charset="0"/>
                <a:sym typeface="Symbol" pitchFamily="18" charset="2"/>
              </a:rPr>
              <a:t>   =</a:t>
            </a:r>
            <a:r>
              <a:rPr lang="ru-RU" sz="2600" b="1" i="1">
                <a:latin typeface="Times New Roman" pitchFamily="18" charset="0"/>
                <a:sym typeface="Symbol" pitchFamily="18" charset="2"/>
              </a:rPr>
              <a:t> 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0825" y="26035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Теорема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692150"/>
            <a:ext cx="85693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rgbClr val="1F1F99"/>
                </a:solidFill>
                <a:latin typeface="Times New Roman" pitchFamily="18" charset="0"/>
              </a:rPr>
              <a:t>Через точку вне данной плоскости можно провести плоскость, параллельную данной, причём единственную</a:t>
            </a:r>
            <a:r>
              <a:rPr lang="ru-RU" sz="2800" b="1" i="1" dirty="0" smtClean="0">
                <a:solidFill>
                  <a:srgbClr val="1F1F99"/>
                </a:solidFill>
                <a:latin typeface="Times New Roman" pitchFamily="18" charset="0"/>
              </a:rPr>
              <a:t>. </a:t>
            </a:r>
            <a:endParaRPr lang="ru-RU" sz="2800" b="1" i="1" dirty="0">
              <a:solidFill>
                <a:srgbClr val="1F1F99"/>
              </a:solidFill>
              <a:latin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535782" y="3393281"/>
            <a:ext cx="857250" cy="642937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642938" y="4143375"/>
            <a:ext cx="1785937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2321719" y="3393281"/>
            <a:ext cx="857250" cy="642938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285875" y="3286125"/>
            <a:ext cx="1785938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607469" y="2321719"/>
            <a:ext cx="857250" cy="642938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571625" y="2214563"/>
            <a:ext cx="1785938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821532" y="2321719"/>
            <a:ext cx="857250" cy="642937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928688" y="3071813"/>
            <a:ext cx="1785937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1071563" y="2786063"/>
            <a:ext cx="309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 b="1">
                <a:solidFill>
                  <a:srgbClr val="1F1F99"/>
                </a:solidFill>
                <a:latin typeface="Arial" charset="0"/>
                <a:cs typeface="Arial" charset="0"/>
              </a:rPr>
              <a:t>β</a:t>
            </a:r>
            <a:endParaRPr lang="ru-RU" sz="1600" b="1">
              <a:solidFill>
                <a:srgbClr val="1F1F99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00188" y="264318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 i="1">
                <a:solidFill>
                  <a:srgbClr val="1F1F99"/>
                </a:solidFill>
                <a:latin typeface="Arial" charset="0"/>
                <a:cs typeface="Arial" charset="0"/>
              </a:rPr>
              <a:t>а</a:t>
            </a:r>
            <a:r>
              <a:rPr lang="ru-RU" sz="1800" b="1" i="1" baseline="-25000">
                <a:solidFill>
                  <a:srgbClr val="1F1F99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71688" y="2500313"/>
            <a:ext cx="428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+mn-cs"/>
              </a:rPr>
              <a:t>•</a:t>
            </a: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71688" y="2286000"/>
            <a:ext cx="3317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srgbClr val="1F1F99"/>
                </a:solidFill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14375" y="3857625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>
                <a:solidFill>
                  <a:srgbClr val="1F1F99"/>
                </a:solidFill>
                <a:latin typeface="Arial" charset="0"/>
                <a:cs typeface="Arial" charset="0"/>
              </a:rPr>
              <a:t>α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003800" y="1773238"/>
            <a:ext cx="2663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плоскость </a:t>
            </a:r>
            <a:r>
              <a:rPr lang="el-GR" sz="2800" b="1">
                <a:latin typeface="Times New Roman" pitchFamily="18" charset="0"/>
              </a:rPr>
              <a:t>α</a:t>
            </a:r>
            <a:r>
              <a:rPr lang="ru-RU" sz="2800" b="1">
                <a:latin typeface="Times New Roman" pitchFamily="18" charset="0"/>
              </a:rPr>
              <a:t>,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1214438" y="3286125"/>
            <a:ext cx="1500187" cy="85725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1393032" y="3321843"/>
            <a:ext cx="857250" cy="785813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1571625" y="2214563"/>
            <a:ext cx="1428750" cy="85725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1714500" y="2214563"/>
            <a:ext cx="857250" cy="85725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357438" y="271462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 i="1">
                <a:solidFill>
                  <a:srgbClr val="1F1F99"/>
                </a:solidFill>
                <a:latin typeface="Arial" charset="0"/>
                <a:cs typeface="Arial" charset="0"/>
              </a:rPr>
              <a:t>в</a:t>
            </a:r>
            <a:r>
              <a:rPr lang="ru-RU" sz="1800" b="1" i="1" baseline="-25000">
                <a:solidFill>
                  <a:srgbClr val="1F1F99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071688" y="378618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 i="1">
                <a:solidFill>
                  <a:srgbClr val="1F1F99"/>
                </a:solidFill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214438" y="371475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 i="1">
                <a:solidFill>
                  <a:srgbClr val="1F1F99"/>
                </a:solidFill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2916238" y="2636838"/>
            <a:ext cx="1790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Доказать:</a:t>
            </a:r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3276600" y="3860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Доказательство.</a:t>
            </a:r>
          </a:p>
        </p:txBody>
      </p: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3492500" y="1773238"/>
            <a:ext cx="14766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</a:rPr>
              <a:t>    Дано</a:t>
            </a:r>
            <a:r>
              <a:rPr lang="ru-RU" sz="2800" b="1" dirty="0">
                <a:latin typeface="Times New Roman" pitchFamily="18" charset="0"/>
              </a:rPr>
              <a:t>: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203575" y="2276475"/>
            <a:ext cx="5230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 dirty="0">
                <a:solidFill>
                  <a:srgbClr val="1F1F99"/>
                </a:solidFill>
                <a:latin typeface="Arial" charset="0"/>
                <a:cs typeface="Arial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точка А вне плоскости </a:t>
            </a:r>
            <a:r>
              <a:rPr lang="el-GR" sz="2800" b="1" dirty="0">
                <a:latin typeface="Times New Roman" pitchFamily="18" charset="0"/>
              </a:rPr>
              <a:t>α</a:t>
            </a:r>
            <a:r>
              <a:rPr lang="ru-RU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787900" y="2636838"/>
            <a:ext cx="43561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с</a:t>
            </a:r>
            <a:r>
              <a:rPr lang="ru-RU" sz="2800" b="1" dirty="0">
                <a:latin typeface="Times New Roman" pitchFamily="18" charset="0"/>
              </a:rPr>
              <a:t>уществует плоскость </a:t>
            </a:r>
            <a:r>
              <a:rPr lang="el-GR" sz="2800" b="1" dirty="0">
                <a:latin typeface="Times New Roman" pitchFamily="18" charset="0"/>
              </a:rPr>
              <a:t>β</a:t>
            </a:r>
            <a:r>
              <a:rPr lang="ru-RU" sz="2800" b="1" dirty="0">
                <a:latin typeface="Times New Roman" pitchFamily="18" charset="0"/>
                <a:cs typeface="Arial" charset="0"/>
              </a:rPr>
              <a:t>║</a:t>
            </a:r>
            <a:r>
              <a:rPr lang="el-GR" sz="2800" b="1" dirty="0">
                <a:latin typeface="Times New Roman" pitchFamily="18" charset="0"/>
              </a:rPr>
              <a:t>α</a:t>
            </a:r>
            <a:r>
              <a:rPr lang="ru-RU" sz="2800" b="1" dirty="0">
                <a:latin typeface="Times New Roman" pitchFamily="18" charset="0"/>
              </a:rPr>
              <a:t>, проходящая через точку А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79388" y="4292600"/>
            <a:ext cx="8713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1. В плоскости </a:t>
            </a:r>
            <a:r>
              <a:rPr lang="el-GR" sz="2800" b="1" dirty="0">
                <a:latin typeface="Times New Roman" pitchFamily="18" charset="0"/>
              </a:rPr>
              <a:t>α</a:t>
            </a:r>
            <a:r>
              <a:rPr lang="ru-RU" sz="2800" b="1" dirty="0">
                <a:latin typeface="Times New Roman" pitchFamily="18" charset="0"/>
              </a:rPr>
              <a:t> проведём прямые </a:t>
            </a:r>
            <a:r>
              <a:rPr lang="ru-RU" sz="2800" b="1" i="1" dirty="0" err="1">
                <a:latin typeface="Times New Roman" pitchFamily="18" charset="0"/>
              </a:rPr>
              <a:t>а</a:t>
            </a:r>
            <a:r>
              <a:rPr lang="ru-RU" sz="2800" b="1" i="1" dirty="0" err="1">
                <a:latin typeface="Times New Roman" pitchFamily="18" charset="0"/>
                <a:cs typeface="Arial" charset="0"/>
              </a:rPr>
              <a:t>∩</a:t>
            </a:r>
            <a:r>
              <a:rPr lang="ru-RU" sz="2800" b="1" i="1" dirty="0" err="1">
                <a:latin typeface="Times New Roman" pitchFamily="18" charset="0"/>
              </a:rPr>
              <a:t>в</a:t>
            </a:r>
            <a:r>
              <a:rPr lang="ru-RU" sz="2800" b="1" i="1" dirty="0">
                <a:latin typeface="Times New Roman" pitchFamily="18" charset="0"/>
              </a:rPr>
              <a:t>.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79388" y="4724400"/>
            <a:ext cx="4224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Через точку А проведём</a:t>
            </a:r>
            <a:r>
              <a:rPr lang="ru-RU" sz="1800" b="1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4427538" y="4724400"/>
            <a:ext cx="115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  <a:r>
              <a:rPr lang="ru-RU" sz="2800" b="1" i="1" baseline="-25000">
                <a:latin typeface="Times New Roman" pitchFamily="18" charset="0"/>
              </a:rPr>
              <a:t>1</a:t>
            </a:r>
            <a:r>
              <a:rPr lang="ru-RU" sz="2800" b="1" i="1">
                <a:latin typeface="Times New Roman" pitchFamily="18" charset="0"/>
                <a:cs typeface="Arial" charset="0"/>
              </a:rPr>
              <a:t>║</a:t>
            </a:r>
            <a:r>
              <a:rPr lang="ru-RU" sz="2800" b="1" i="1">
                <a:latin typeface="Times New Roman" pitchFamily="18" charset="0"/>
              </a:rPr>
              <a:t>а</a:t>
            </a:r>
            <a:endParaRPr lang="ru-RU" sz="2800" i="1">
              <a:latin typeface="Times New Roman" pitchFamily="18" charset="0"/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5435600" y="47244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и в</a:t>
            </a:r>
            <a:r>
              <a:rPr lang="ru-RU" sz="2800" b="1" i="1" baseline="-25000">
                <a:latin typeface="Times New Roman" pitchFamily="18" charset="0"/>
              </a:rPr>
              <a:t>1</a:t>
            </a:r>
            <a:r>
              <a:rPr lang="ru-RU" sz="2800" b="1" i="1">
                <a:latin typeface="Times New Roman" pitchFamily="18" charset="0"/>
                <a:cs typeface="Arial" charset="0"/>
              </a:rPr>
              <a:t>║</a:t>
            </a:r>
            <a:r>
              <a:rPr lang="ru-RU" sz="2800" b="1" i="1">
                <a:latin typeface="Times New Roman" pitchFamily="18" charset="0"/>
              </a:rPr>
              <a:t>в.</a:t>
            </a:r>
            <a:endParaRPr lang="ru-RU" sz="2800" i="1">
              <a:latin typeface="Times New Roman" pitchFamily="18" charset="0"/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179388" y="5157788"/>
            <a:ext cx="8642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По признаку параллельности плоскостей  прямые </a:t>
            </a:r>
            <a:r>
              <a:rPr lang="ru-RU" sz="2800" b="1" i="1" dirty="0">
                <a:latin typeface="Times New Roman" pitchFamily="18" charset="0"/>
              </a:rPr>
              <a:t>а</a:t>
            </a:r>
            <a:r>
              <a:rPr lang="ru-RU" sz="2800" b="1" i="1" baseline="-25000" dirty="0">
                <a:latin typeface="Times New Roman" pitchFamily="18" charset="0"/>
              </a:rPr>
              <a:t>1</a:t>
            </a:r>
            <a:r>
              <a:rPr lang="ru-RU" sz="2800" b="1" dirty="0">
                <a:latin typeface="Times New Roman" pitchFamily="18" charset="0"/>
              </a:rPr>
              <a:t> и </a:t>
            </a:r>
            <a:r>
              <a:rPr lang="ru-RU" sz="2800" b="1" i="1" dirty="0">
                <a:latin typeface="Times New Roman" pitchFamily="18" charset="0"/>
              </a:rPr>
              <a:t>в</a:t>
            </a:r>
            <a:r>
              <a:rPr lang="ru-RU" sz="2800" b="1" i="1" baseline="-25000" dirty="0">
                <a:latin typeface="Times New Roman" pitchFamily="18" charset="0"/>
              </a:rPr>
              <a:t>1</a:t>
            </a:r>
            <a:r>
              <a:rPr lang="ru-RU" sz="2800" b="1" dirty="0">
                <a:latin typeface="Times New Roman" pitchFamily="18" charset="0"/>
              </a:rPr>
              <a:t> задают плоскость</a:t>
            </a:r>
            <a:r>
              <a:rPr lang="el-GR" sz="2800" b="1" dirty="0">
                <a:latin typeface="Times New Roman" pitchFamily="18" charset="0"/>
              </a:rPr>
              <a:t> β</a:t>
            </a:r>
            <a:r>
              <a:rPr lang="ru-RU" sz="2800" b="1" dirty="0">
                <a:latin typeface="Times New Roman" pitchFamily="18" charset="0"/>
                <a:cs typeface="Arial" charset="0"/>
              </a:rPr>
              <a:t>║</a:t>
            </a:r>
            <a:r>
              <a:rPr lang="el-GR" sz="2800" b="1" dirty="0">
                <a:latin typeface="Times New Roman" pitchFamily="18" charset="0"/>
              </a:rPr>
              <a:t>α</a:t>
            </a:r>
            <a:r>
              <a:rPr lang="ru-RU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395288" y="6092825"/>
            <a:ext cx="6359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Существование плоскости </a:t>
            </a:r>
            <a:r>
              <a:rPr lang="el-GR" sz="2800" b="1" dirty="0">
                <a:latin typeface="Times New Roman" pitchFamily="18" charset="0"/>
              </a:rPr>
              <a:t>β</a:t>
            </a:r>
            <a:r>
              <a:rPr lang="ru-RU" sz="2800" b="1" dirty="0">
                <a:latin typeface="Times New Roman" pitchFamily="18" charset="0"/>
              </a:rPr>
              <a:t> доказано.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7" grpId="0"/>
      <p:bldP spid="18" grpId="0"/>
      <p:bldP spid="19" grpId="0"/>
      <p:bldP spid="20" grpId="0"/>
      <p:bldP spid="21" grpId="0"/>
      <p:bldP spid="22" grpId="0"/>
      <p:bldP spid="34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05" name="AutoShape 2" descr="Широкий диагональный 2"/>
          <p:cNvSpPr>
            <a:spLocks noChangeArrowheads="1"/>
          </p:cNvSpPr>
          <p:nvPr/>
        </p:nvSpPr>
        <p:spPr bwMode="auto">
          <a:xfrm>
            <a:off x="539750" y="1700213"/>
            <a:ext cx="4464050" cy="936625"/>
          </a:xfrm>
          <a:prstGeom prst="parallelogram">
            <a:avLst>
              <a:gd name="adj" fmla="val 119153"/>
            </a:avLst>
          </a:prstGeom>
          <a:solidFill>
            <a:srgbClr val="99CCFF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latin typeface="Cambria" pitchFamily="18" charset="0"/>
              <a:cs typeface="Arial" charset="0"/>
            </a:endParaRPr>
          </a:p>
        </p:txBody>
      </p:sp>
      <p:sp>
        <p:nvSpPr>
          <p:cNvPr id="140306" name="AutoShape 3" descr="Широкий диагональный 2"/>
          <p:cNvSpPr>
            <a:spLocks noChangeArrowheads="1"/>
          </p:cNvSpPr>
          <p:nvPr/>
        </p:nvSpPr>
        <p:spPr bwMode="auto">
          <a:xfrm>
            <a:off x="395288" y="4292600"/>
            <a:ext cx="4464050" cy="936625"/>
          </a:xfrm>
          <a:prstGeom prst="parallelogram">
            <a:avLst>
              <a:gd name="adj" fmla="val 119153"/>
            </a:avLst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latin typeface="Cambria" pitchFamily="18" charset="0"/>
              <a:cs typeface="Arial" charset="0"/>
            </a:endParaRPr>
          </a:p>
        </p:txBody>
      </p:sp>
      <p:sp>
        <p:nvSpPr>
          <p:cNvPr id="292868" name="Freeform 4" descr="Темный вертикальный"/>
          <p:cNvSpPr>
            <a:spLocks/>
          </p:cNvSpPr>
          <p:nvPr/>
        </p:nvSpPr>
        <p:spPr bwMode="auto">
          <a:xfrm>
            <a:off x="1835150" y="2636838"/>
            <a:ext cx="936625" cy="2592387"/>
          </a:xfrm>
          <a:custGeom>
            <a:avLst/>
            <a:gdLst>
              <a:gd name="T0" fmla="*/ 0 w 590"/>
              <a:gd name="T1" fmla="*/ 0 h 1633"/>
              <a:gd name="T2" fmla="*/ 0 w 590"/>
              <a:gd name="T3" fmla="*/ 2147483647 h 1633"/>
              <a:gd name="T4" fmla="*/ 2147483647 w 590"/>
              <a:gd name="T5" fmla="*/ 2147483647 h 1633"/>
              <a:gd name="T6" fmla="*/ 2147483647 w 590"/>
              <a:gd name="T7" fmla="*/ 0 h 1633"/>
              <a:gd name="T8" fmla="*/ 0 w 590"/>
              <a:gd name="T9" fmla="*/ 0 h 16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0"/>
              <a:gd name="T16" fmla="*/ 0 h 1633"/>
              <a:gd name="T17" fmla="*/ 590 w 590"/>
              <a:gd name="T18" fmla="*/ 1633 h 16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0" h="1633">
                <a:moveTo>
                  <a:pt x="0" y="0"/>
                </a:moveTo>
                <a:lnTo>
                  <a:pt x="0" y="1633"/>
                </a:lnTo>
                <a:lnTo>
                  <a:pt x="590" y="1043"/>
                </a:lnTo>
                <a:lnTo>
                  <a:pt x="59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2869" name="Freeform 5" descr="Темный вертикальный"/>
          <p:cNvSpPr>
            <a:spLocks/>
          </p:cNvSpPr>
          <p:nvPr/>
        </p:nvSpPr>
        <p:spPr bwMode="auto">
          <a:xfrm>
            <a:off x="1835150" y="260350"/>
            <a:ext cx="1009650" cy="2376488"/>
          </a:xfrm>
          <a:custGeom>
            <a:avLst/>
            <a:gdLst>
              <a:gd name="T0" fmla="*/ 0 w 636"/>
              <a:gd name="T1" fmla="*/ 2147483647 h 1497"/>
              <a:gd name="T2" fmla="*/ 2147483647 w 636"/>
              <a:gd name="T3" fmla="*/ 2147483647 h 1497"/>
              <a:gd name="T4" fmla="*/ 2147483647 w 636"/>
              <a:gd name="T5" fmla="*/ 0 h 1497"/>
              <a:gd name="T6" fmla="*/ 2147483647 w 636"/>
              <a:gd name="T7" fmla="*/ 2147483647 h 1497"/>
              <a:gd name="T8" fmla="*/ 2147483647 w 636"/>
              <a:gd name="T9" fmla="*/ 2147483647 h 1497"/>
              <a:gd name="T10" fmla="*/ 0 w 636"/>
              <a:gd name="T11" fmla="*/ 2147483647 h 149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6"/>
              <a:gd name="T19" fmla="*/ 0 h 1497"/>
              <a:gd name="T20" fmla="*/ 636 w 636"/>
              <a:gd name="T21" fmla="*/ 1497 h 149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6" h="1497">
                <a:moveTo>
                  <a:pt x="0" y="1497"/>
                </a:moveTo>
                <a:lnTo>
                  <a:pt x="636" y="907"/>
                </a:lnTo>
                <a:lnTo>
                  <a:pt x="636" y="0"/>
                </a:lnTo>
                <a:lnTo>
                  <a:pt x="40" y="639"/>
                </a:lnTo>
                <a:lnTo>
                  <a:pt x="10" y="685"/>
                </a:lnTo>
                <a:lnTo>
                  <a:pt x="0" y="1497"/>
                </a:lnTo>
                <a:close/>
              </a:path>
            </a:pathLst>
          </a:custGeom>
          <a:solidFill>
            <a:srgbClr val="FFFF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2870" name="Line 6"/>
          <p:cNvSpPr>
            <a:spLocks noChangeShapeType="1"/>
          </p:cNvSpPr>
          <p:nvPr/>
        </p:nvSpPr>
        <p:spPr bwMode="auto">
          <a:xfrm flipV="1">
            <a:off x="1833563" y="1700213"/>
            <a:ext cx="1009650" cy="936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2871" name="Line 7"/>
          <p:cNvSpPr>
            <a:spLocks noChangeShapeType="1"/>
          </p:cNvSpPr>
          <p:nvPr/>
        </p:nvSpPr>
        <p:spPr bwMode="auto">
          <a:xfrm flipV="1">
            <a:off x="1833563" y="4292600"/>
            <a:ext cx="936625" cy="936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339975" y="1341438"/>
            <a:ext cx="458788" cy="3167062"/>
            <a:chOff x="1474" y="845"/>
            <a:chExt cx="289" cy="1995"/>
          </a:xfrm>
        </p:grpSpPr>
        <p:sp>
          <p:nvSpPr>
            <p:cNvPr id="140336" name="Text Box 9"/>
            <p:cNvSpPr txBox="1">
              <a:spLocks noChangeArrowheads="1"/>
            </p:cNvSpPr>
            <p:nvPr/>
          </p:nvSpPr>
          <p:spPr bwMode="auto">
            <a:xfrm>
              <a:off x="1519" y="84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 i="1">
                  <a:latin typeface="Times New Roman" pitchFamily="18" charset="0"/>
                  <a:cs typeface="Arial" charset="0"/>
                </a:rPr>
                <a:t>а</a:t>
              </a:r>
            </a:p>
          </p:txBody>
        </p:sp>
        <p:sp>
          <p:nvSpPr>
            <p:cNvPr id="140337" name="Text Box 10"/>
            <p:cNvSpPr txBox="1">
              <a:spLocks noChangeArrowheads="1"/>
            </p:cNvSpPr>
            <p:nvPr/>
          </p:nvSpPr>
          <p:spPr bwMode="auto">
            <a:xfrm>
              <a:off x="1474" y="2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i="1">
                  <a:latin typeface="Times New Roman" pitchFamily="18" charset="0"/>
                  <a:cs typeface="Arial" charset="0"/>
                </a:rPr>
                <a:t>b</a:t>
              </a:r>
              <a:endParaRPr lang="ru-RU" sz="3200" b="1" i="1">
                <a:latin typeface="Times New Roman" pitchFamily="18" charset="0"/>
                <a:cs typeface="Arial" charset="0"/>
              </a:endParaRPr>
            </a:p>
          </p:txBody>
        </p:sp>
      </p:grpSp>
      <p:graphicFrame>
        <p:nvGraphicFramePr>
          <p:cNvPr id="140299" name="Rectangle 11"/>
          <p:cNvGraphicFramePr>
            <a:graphicFrameLocks/>
          </p:cNvGraphicFramePr>
          <p:nvPr/>
        </p:nvGraphicFramePr>
        <p:xfrm>
          <a:off x="1547813" y="1412875"/>
          <a:ext cx="6096000" cy="4064000"/>
        </p:xfrm>
        <a:graphic>
          <a:graphicData uri="http://schemas.openxmlformats.org/presentationml/2006/ole">
            <p:oleObj spid="_x0000_s140309" name="Формула" r:id="rId3" imgW="0" imgH="0" progId="Equation.3">
              <p:embed/>
            </p:oleObj>
          </a:graphicData>
        </a:graphic>
      </p:graphicFrame>
      <p:graphicFrame>
        <p:nvGraphicFramePr>
          <p:cNvPr id="140300" name="Object 12"/>
          <p:cNvGraphicFramePr>
            <a:graphicFrameLocks noChangeAspect="1"/>
          </p:cNvGraphicFramePr>
          <p:nvPr/>
        </p:nvGraphicFramePr>
        <p:xfrm>
          <a:off x="823913" y="2205038"/>
          <a:ext cx="508000" cy="465137"/>
        </p:xfrm>
        <a:graphic>
          <a:graphicData uri="http://schemas.openxmlformats.org/presentationml/2006/ole">
            <p:oleObj spid="_x0000_s140310" name="Формула" r:id="rId4" imgW="152334" imgH="139639" progId="Equation.3">
              <p:embed/>
            </p:oleObj>
          </a:graphicData>
        </a:graphic>
      </p:graphicFrame>
      <p:graphicFrame>
        <p:nvGraphicFramePr>
          <p:cNvPr id="140301" name="Object 13"/>
          <p:cNvGraphicFramePr>
            <a:graphicFrameLocks noChangeAspect="1"/>
          </p:cNvGraphicFramePr>
          <p:nvPr/>
        </p:nvGraphicFramePr>
        <p:xfrm>
          <a:off x="684213" y="4652963"/>
          <a:ext cx="561975" cy="749300"/>
        </p:xfrm>
        <a:graphic>
          <a:graphicData uri="http://schemas.openxmlformats.org/presentationml/2006/ole">
            <p:oleObj spid="_x0000_s140311" name="Формула" r:id="rId5" imgW="152268" imgH="203024" progId="Equation.3">
              <p:embed/>
            </p:oleObj>
          </a:graphicData>
        </a:graphic>
      </p:graphicFrame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763713" y="5229225"/>
            <a:ext cx="1006475" cy="1512888"/>
            <a:chOff x="1111" y="3294"/>
            <a:chExt cx="634" cy="953"/>
          </a:xfrm>
        </p:grpSpPr>
        <p:sp>
          <p:nvSpPr>
            <p:cNvPr id="140335" name="Freeform 15" descr="Темный вертикальный"/>
            <p:cNvSpPr>
              <a:spLocks/>
            </p:cNvSpPr>
            <p:nvPr/>
          </p:nvSpPr>
          <p:spPr bwMode="auto">
            <a:xfrm>
              <a:off x="1155" y="3294"/>
              <a:ext cx="590" cy="953"/>
            </a:xfrm>
            <a:custGeom>
              <a:avLst/>
              <a:gdLst>
                <a:gd name="T0" fmla="*/ 0 w 590"/>
                <a:gd name="T1" fmla="*/ 0 h 953"/>
                <a:gd name="T2" fmla="*/ 0 w 590"/>
                <a:gd name="T3" fmla="*/ 953 h 953"/>
                <a:gd name="T4" fmla="*/ 586 w 590"/>
                <a:gd name="T5" fmla="*/ 321 h 953"/>
                <a:gd name="T6" fmla="*/ 590 w 590"/>
                <a:gd name="T7" fmla="*/ 0 h 953"/>
                <a:gd name="T8" fmla="*/ 0 w 590"/>
                <a:gd name="T9" fmla="*/ 0 h 9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0"/>
                <a:gd name="T16" fmla="*/ 0 h 953"/>
                <a:gd name="T17" fmla="*/ 590 w 590"/>
                <a:gd name="T18" fmla="*/ 953 h 9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0" h="953">
                  <a:moveTo>
                    <a:pt x="0" y="0"/>
                  </a:moveTo>
                  <a:lnTo>
                    <a:pt x="0" y="953"/>
                  </a:lnTo>
                  <a:lnTo>
                    <a:pt x="586" y="321"/>
                  </a:lnTo>
                  <a:lnTo>
                    <a:pt x="5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40304" name="Object 16"/>
            <p:cNvGraphicFramePr>
              <a:graphicFrameLocks noChangeAspect="1"/>
            </p:cNvGraphicFramePr>
            <p:nvPr/>
          </p:nvGraphicFramePr>
          <p:xfrm>
            <a:off x="1111" y="3657"/>
            <a:ext cx="353" cy="460"/>
          </p:xfrm>
          <a:graphic>
            <a:graphicData uri="http://schemas.openxmlformats.org/presentationml/2006/ole">
              <p:oleObj spid="_x0000_s140312" name="Формула" r:id="rId6" imgW="126780" imgH="164814" progId="Equation.3">
                <p:embed/>
              </p:oleObj>
            </a:graphicData>
          </a:graphic>
        </p:graphicFrame>
      </p:grpSp>
      <p:grpSp>
        <p:nvGrpSpPr>
          <p:cNvPr id="4" name="Group 17"/>
          <p:cNvGrpSpPr>
            <a:grpSpLocks/>
          </p:cNvGrpSpPr>
          <p:nvPr/>
        </p:nvGrpSpPr>
        <p:grpSpPr bwMode="auto">
          <a:xfrm rot="-7158473" flipH="1" flipV="1">
            <a:off x="2039144" y="3153569"/>
            <a:ext cx="1009650" cy="2135188"/>
            <a:chOff x="2930" y="255"/>
            <a:chExt cx="766" cy="1844"/>
          </a:xfrm>
        </p:grpSpPr>
        <p:sp>
          <p:nvSpPr>
            <p:cNvPr id="140331" name="Freeform 18"/>
            <p:cNvSpPr>
              <a:spLocks/>
            </p:cNvSpPr>
            <p:nvPr/>
          </p:nvSpPr>
          <p:spPr bwMode="auto">
            <a:xfrm rot="78698">
              <a:off x="2930" y="25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1 w 1252"/>
                <a:gd name="T3" fmla="*/ 0 h 3125"/>
                <a:gd name="T4" fmla="*/ 6 w 1252"/>
                <a:gd name="T5" fmla="*/ 7 h 3125"/>
                <a:gd name="T6" fmla="*/ 6 w 1252"/>
                <a:gd name="T7" fmla="*/ 9 h 3125"/>
                <a:gd name="T8" fmla="*/ 4 w 1252"/>
                <a:gd name="T9" fmla="*/ 7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2883" name="Freeform 19"/>
            <p:cNvSpPr>
              <a:spLocks/>
            </p:cNvSpPr>
            <p:nvPr/>
          </p:nvSpPr>
          <p:spPr bwMode="auto">
            <a:xfrm rot="78698">
              <a:off x="3492" y="1747"/>
              <a:ext cx="195" cy="354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>
                <a:latin typeface="+mn-lt"/>
                <a:cs typeface="+mn-cs"/>
              </a:endParaRPr>
            </a:p>
          </p:txBody>
        </p:sp>
        <p:sp>
          <p:nvSpPr>
            <p:cNvPr id="140333" name="Freeform 20"/>
            <p:cNvSpPr>
              <a:spLocks/>
            </p:cNvSpPr>
            <p:nvPr/>
          </p:nvSpPr>
          <p:spPr bwMode="auto">
            <a:xfrm rot="78698">
              <a:off x="3610" y="1957"/>
              <a:ext cx="74" cy="134"/>
            </a:xfrm>
            <a:custGeom>
              <a:avLst/>
              <a:gdLst>
                <a:gd name="T0" fmla="*/ 1 w 121"/>
                <a:gd name="T1" fmla="*/ 0 h 230"/>
                <a:gd name="T2" fmla="*/ 0 w 121"/>
                <a:gd name="T3" fmla="*/ 1 h 230"/>
                <a:gd name="T4" fmla="*/ 1 w 121"/>
                <a:gd name="T5" fmla="*/ 1 h 230"/>
                <a:gd name="T6" fmla="*/ 1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34" name="Freeform 21"/>
            <p:cNvSpPr>
              <a:spLocks/>
            </p:cNvSpPr>
            <p:nvPr/>
          </p:nvSpPr>
          <p:spPr bwMode="auto">
            <a:xfrm rot="78698">
              <a:off x="2981" y="274"/>
              <a:ext cx="670" cy="1523"/>
            </a:xfrm>
            <a:custGeom>
              <a:avLst/>
              <a:gdLst>
                <a:gd name="T0" fmla="*/ 4 w 1094"/>
                <a:gd name="T1" fmla="*/ 7 h 2612"/>
                <a:gd name="T2" fmla="*/ 5 w 1094"/>
                <a:gd name="T3" fmla="*/ 7 h 2612"/>
                <a:gd name="T4" fmla="*/ 4 w 1094"/>
                <a:gd name="T5" fmla="*/ 7 h 2612"/>
                <a:gd name="T6" fmla="*/ 1 w 1094"/>
                <a:gd name="T7" fmla="*/ 0 h 2612"/>
                <a:gd name="T8" fmla="*/ 0 w 1094"/>
                <a:gd name="T9" fmla="*/ 1 h 2612"/>
                <a:gd name="T10" fmla="*/ 4 w 1094"/>
                <a:gd name="T11" fmla="*/ 7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2886" name="Text Box 22"/>
          <p:cNvSpPr txBox="1">
            <a:spLocks noChangeArrowheads="1"/>
          </p:cNvSpPr>
          <p:nvPr/>
        </p:nvSpPr>
        <p:spPr bwMode="auto">
          <a:xfrm>
            <a:off x="3492500" y="549275"/>
            <a:ext cx="5400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Если две параллельные плоскости 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пересечены третьей, то линии их пересечения параллельны. </a:t>
            </a:r>
          </a:p>
        </p:txBody>
      </p:sp>
      <p:sp>
        <p:nvSpPr>
          <p:cNvPr id="292887" name="Rectangle 23"/>
          <p:cNvSpPr>
            <a:spLocks noChangeArrowheads="1"/>
          </p:cNvSpPr>
          <p:nvPr/>
        </p:nvSpPr>
        <p:spPr bwMode="auto">
          <a:xfrm>
            <a:off x="2700338" y="233363"/>
            <a:ext cx="6443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Свойство параллельных плоскостей.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 rot="-7131381" flipH="1" flipV="1">
            <a:off x="2051050" y="550863"/>
            <a:ext cx="1009650" cy="2159000"/>
            <a:chOff x="2930" y="255"/>
            <a:chExt cx="766" cy="1844"/>
          </a:xfrm>
        </p:grpSpPr>
        <p:sp>
          <p:nvSpPr>
            <p:cNvPr id="140327" name="Freeform 26"/>
            <p:cNvSpPr>
              <a:spLocks/>
            </p:cNvSpPr>
            <p:nvPr/>
          </p:nvSpPr>
          <p:spPr bwMode="auto">
            <a:xfrm rot="78698">
              <a:off x="2930" y="25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1 w 1252"/>
                <a:gd name="T3" fmla="*/ 0 h 3125"/>
                <a:gd name="T4" fmla="*/ 6 w 1252"/>
                <a:gd name="T5" fmla="*/ 7 h 3125"/>
                <a:gd name="T6" fmla="*/ 6 w 1252"/>
                <a:gd name="T7" fmla="*/ 9 h 3125"/>
                <a:gd name="T8" fmla="*/ 4 w 1252"/>
                <a:gd name="T9" fmla="*/ 7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2891" name="Freeform 27"/>
            <p:cNvSpPr>
              <a:spLocks/>
            </p:cNvSpPr>
            <p:nvPr/>
          </p:nvSpPr>
          <p:spPr bwMode="auto">
            <a:xfrm rot="78698">
              <a:off x="3492" y="1745"/>
              <a:ext cx="195" cy="354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>
                <a:latin typeface="+mn-lt"/>
                <a:cs typeface="+mn-cs"/>
              </a:endParaRPr>
            </a:p>
          </p:txBody>
        </p:sp>
        <p:sp>
          <p:nvSpPr>
            <p:cNvPr id="140329" name="Freeform 28"/>
            <p:cNvSpPr>
              <a:spLocks/>
            </p:cNvSpPr>
            <p:nvPr/>
          </p:nvSpPr>
          <p:spPr bwMode="auto">
            <a:xfrm rot="78698">
              <a:off x="3610" y="1957"/>
              <a:ext cx="74" cy="134"/>
            </a:xfrm>
            <a:custGeom>
              <a:avLst/>
              <a:gdLst>
                <a:gd name="T0" fmla="*/ 1 w 121"/>
                <a:gd name="T1" fmla="*/ 0 h 230"/>
                <a:gd name="T2" fmla="*/ 0 w 121"/>
                <a:gd name="T3" fmla="*/ 1 h 230"/>
                <a:gd name="T4" fmla="*/ 1 w 121"/>
                <a:gd name="T5" fmla="*/ 1 h 230"/>
                <a:gd name="T6" fmla="*/ 1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30" name="Freeform 29"/>
            <p:cNvSpPr>
              <a:spLocks/>
            </p:cNvSpPr>
            <p:nvPr/>
          </p:nvSpPr>
          <p:spPr bwMode="auto">
            <a:xfrm rot="78698">
              <a:off x="2981" y="274"/>
              <a:ext cx="670" cy="1523"/>
            </a:xfrm>
            <a:custGeom>
              <a:avLst/>
              <a:gdLst>
                <a:gd name="T0" fmla="*/ 4 w 1094"/>
                <a:gd name="T1" fmla="*/ 7 h 2612"/>
                <a:gd name="T2" fmla="*/ 5 w 1094"/>
                <a:gd name="T3" fmla="*/ 7 h 2612"/>
                <a:gd name="T4" fmla="*/ 4 w 1094"/>
                <a:gd name="T5" fmla="*/ 7 h 2612"/>
                <a:gd name="T6" fmla="*/ 1 w 1094"/>
                <a:gd name="T7" fmla="*/ 0 h 2612"/>
                <a:gd name="T8" fmla="*/ 0 w 1094"/>
                <a:gd name="T9" fmla="*/ 1 h 2612"/>
                <a:gd name="T10" fmla="*/ 4 w 1094"/>
                <a:gd name="T11" fmla="*/ 7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421" name="Text Box 29"/>
          <p:cNvSpPr txBox="1">
            <a:spLocks noChangeArrowheads="1"/>
          </p:cNvSpPr>
          <p:nvPr/>
        </p:nvSpPr>
        <p:spPr bwMode="auto">
          <a:xfrm>
            <a:off x="5148263" y="1557338"/>
            <a:ext cx="36718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Дано:</a:t>
            </a:r>
          </a:p>
          <a:p>
            <a:r>
              <a:rPr lang="ru-RU" sz="2800" b="1">
                <a:latin typeface="Times New Roman" pitchFamily="18" charset="0"/>
              </a:rPr>
              <a:t> α 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sz="2800" b="1">
                <a:latin typeface="Times New Roman" pitchFamily="18" charset="0"/>
              </a:rPr>
              <a:t> β, </a:t>
            </a:r>
            <a:r>
              <a:rPr lang="en-US" sz="2800" b="1">
                <a:latin typeface="Times New Roman" pitchFamily="18" charset="0"/>
              </a:rPr>
              <a:t> α 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ru-RU" sz="2800" b="1">
                <a:latin typeface="Times New Roman" pitchFamily="18" charset="0"/>
              </a:rPr>
              <a:t>= </a:t>
            </a:r>
            <a:r>
              <a:rPr lang="en-US" sz="2800" b="1" i="1">
                <a:latin typeface="Times New Roman" pitchFamily="18" charset="0"/>
              </a:rPr>
              <a:t>a</a:t>
            </a:r>
            <a:r>
              <a:rPr lang="en-US" sz="2800" b="1">
                <a:latin typeface="Times New Roman" pitchFamily="18" charset="0"/>
              </a:rPr>
              <a:t> </a:t>
            </a:r>
          </a:p>
          <a:p>
            <a:r>
              <a:rPr lang="en-US" sz="2800" b="1">
                <a:latin typeface="Times New Roman" pitchFamily="18" charset="0"/>
              </a:rPr>
              <a:t> β 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ru-RU" sz="2800" b="1">
                <a:latin typeface="Times New Roman" pitchFamily="18" charset="0"/>
              </a:rPr>
              <a:t>= </a:t>
            </a:r>
            <a:r>
              <a:rPr lang="en-US" sz="2800" b="1" i="1">
                <a:latin typeface="Times New Roman" pitchFamily="18" charset="0"/>
              </a:rPr>
              <a:t>b</a:t>
            </a:r>
            <a:r>
              <a:rPr lang="en-US" sz="2800">
                <a:latin typeface="Times New Roman" pitchFamily="18" charset="0"/>
              </a:rPr>
              <a:t> 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5219700" y="2852738"/>
            <a:ext cx="3313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Доказать: </a:t>
            </a:r>
            <a:r>
              <a:rPr lang="en-US" sz="2800" b="1" i="1">
                <a:latin typeface="Times New Roman" pitchFamily="18" charset="0"/>
              </a:rPr>
              <a:t> a 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sz="2800" b="1" i="1">
                <a:latin typeface="Times New Roman" pitchFamily="18" charset="0"/>
              </a:rPr>
              <a:t> </a:t>
            </a:r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5076825" y="3284538"/>
            <a:ext cx="3816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Доказательство:</a:t>
            </a:r>
            <a:r>
              <a:rPr lang="ru-RU" sz="2800">
                <a:latin typeface="Times New Roman" pitchFamily="18" charset="0"/>
              </a:rPr>
              <a:t> </a:t>
            </a:r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4932363" y="3860800"/>
            <a:ext cx="2592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1.   </a:t>
            </a:r>
            <a:r>
              <a:rPr lang="ru-RU" sz="2800" b="1" i="1">
                <a:latin typeface="Times New Roman" pitchFamily="18" charset="0"/>
              </a:rPr>
              <a:t> </a:t>
            </a:r>
            <a:r>
              <a:rPr lang="en-US" sz="2800" b="1" i="1">
                <a:latin typeface="Times New Roman" pitchFamily="18" charset="0"/>
              </a:rPr>
              <a:t>a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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sz="2800" b="1">
                <a:latin typeface="Times New Roman" pitchFamily="18" charset="0"/>
              </a:rPr>
              <a:t>, </a:t>
            </a:r>
            <a:r>
              <a:rPr lang="en-US" sz="2800" b="1" i="1">
                <a:latin typeface="Times New Roman" pitchFamily="18" charset="0"/>
              </a:rPr>
              <a:t>b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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sym typeface="Symbol" pitchFamily="18" charset="2"/>
              </a:rPr>
              <a:t></a:t>
            </a:r>
            <a:r>
              <a:rPr lang="ru-RU" sz="2800" b="1">
                <a:latin typeface="Times New Roman" pitchFamily="18" charset="0"/>
              </a:rPr>
              <a:t> 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4859338" y="4221163"/>
            <a:ext cx="3600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2. </a:t>
            </a:r>
            <a:r>
              <a:rPr lang="ru-RU" sz="2800" b="1">
                <a:latin typeface="Times New Roman" pitchFamily="18" charset="0"/>
              </a:rPr>
              <a:t>Пусть</a:t>
            </a:r>
            <a:r>
              <a:rPr lang="en-US" sz="2800" b="1">
                <a:latin typeface="Times New Roman" pitchFamily="18" charset="0"/>
              </a:rPr>
              <a:t>  </a:t>
            </a:r>
            <a:r>
              <a:rPr lang="en-US" sz="2800" b="1" i="1">
                <a:latin typeface="Times New Roman" pitchFamily="18" charset="0"/>
              </a:rPr>
              <a:t>a 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en-US" sz="2800" b="1" i="1">
                <a:latin typeface="Times New Roman" pitchFamily="18" charset="0"/>
              </a:rPr>
              <a:t> b</a:t>
            </a:r>
            <a:r>
              <a:rPr lang="en-US" sz="2800" b="1">
                <a:latin typeface="Times New Roman" pitchFamily="18" charset="0"/>
              </a:rPr>
              <a:t>,</a:t>
            </a:r>
            <a:r>
              <a:rPr lang="en-US">
                <a:latin typeface="Arial" charset="0"/>
                <a:cs typeface="Arial" charset="0"/>
              </a:rPr>
              <a:t> </a:t>
            </a: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5219700" y="4724400"/>
            <a:ext cx="287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тогда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i="1">
                <a:latin typeface="Times New Roman" pitchFamily="18" charset="0"/>
              </a:rPr>
              <a:t> a 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</a:t>
            </a:r>
            <a:r>
              <a:rPr lang="en-US" sz="2800" b="1" i="1">
                <a:latin typeface="Times New Roman" pitchFamily="18" charset="0"/>
              </a:rPr>
              <a:t> b </a:t>
            </a:r>
            <a:r>
              <a:rPr lang="en-US" sz="2800" b="1">
                <a:latin typeface="Times New Roman" pitchFamily="18" charset="0"/>
              </a:rPr>
              <a:t>= </a:t>
            </a:r>
            <a:r>
              <a:rPr lang="ru-RU" sz="2800" b="1">
                <a:latin typeface="Times New Roman" pitchFamily="18" charset="0"/>
              </a:rPr>
              <a:t>М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3203575" y="5084763"/>
            <a:ext cx="3168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3.   </a:t>
            </a:r>
            <a:r>
              <a:rPr lang="en-US" sz="2800" b="1">
                <a:latin typeface="Times New Roman" pitchFamily="18" charset="0"/>
              </a:rPr>
              <a:t>M </a:t>
            </a:r>
            <a:r>
              <a:rPr lang="en-US" sz="2800" b="1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800" b="1">
                <a:latin typeface="Times New Roman" pitchFamily="18" charset="0"/>
              </a:rPr>
              <a:t> α</a:t>
            </a:r>
            <a:r>
              <a:rPr lang="ru-RU" sz="2800" b="1">
                <a:latin typeface="Times New Roman" pitchFamily="18" charset="0"/>
              </a:rPr>
              <a:t>, </a:t>
            </a:r>
            <a:r>
              <a:rPr lang="en-US" sz="2800" b="1">
                <a:latin typeface="Times New Roman" pitchFamily="18" charset="0"/>
              </a:rPr>
              <a:t>M </a:t>
            </a:r>
            <a:r>
              <a:rPr lang="en-US" sz="2800" b="1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800" b="1">
                <a:latin typeface="Times New Roman" pitchFamily="18" charset="0"/>
              </a:rPr>
              <a:t> β</a:t>
            </a:r>
            <a:r>
              <a:rPr lang="ru-RU" sz="2800">
                <a:latin typeface="Times New Roman" pitchFamily="18" charset="0"/>
              </a:rPr>
              <a:t> 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6011863" y="5084763"/>
            <a:ext cx="2916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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  <a:ea typeface="TimesNewRoman,Italic"/>
                <a:cs typeface="TimesNewRoman,Italic"/>
              </a:rPr>
              <a:t>α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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  β = 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  <a:ea typeface="TimesNewRoman,Italic"/>
                <a:cs typeface="TimesNewRoman,Italic"/>
              </a:rPr>
              <a:t>с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(А</a:t>
            </a:r>
            <a:r>
              <a:rPr lang="ru-RU" sz="2800" b="1" baseline="-30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2700338" y="5589588"/>
            <a:ext cx="6227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Times New Roman" pitchFamily="18" charset="0"/>
              </a:rPr>
              <a:t>Получили противоречие с условием.</a:t>
            </a:r>
            <a:r>
              <a:rPr lang="ru-RU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2771775" y="6021388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Значит </a:t>
            </a:r>
            <a:r>
              <a:rPr lang="en-US" sz="2800" b="1" i="1">
                <a:latin typeface="Times New Roman" pitchFamily="18" charset="0"/>
              </a:rPr>
              <a:t> a  </a:t>
            </a:r>
            <a:r>
              <a:rPr lang="ru-RU" sz="2800" b="1">
                <a:latin typeface="Times New Roman" pitchFamily="18" charset="0"/>
                <a:sym typeface="Symbol" pitchFamily="18" charset="2"/>
              </a:rPr>
              <a:t></a:t>
            </a:r>
            <a:r>
              <a:rPr lang="ru-RU" sz="2800" b="1" i="1">
                <a:latin typeface="Times New Roman" pitchFamily="18" charset="0"/>
              </a:rPr>
              <a:t> </a:t>
            </a:r>
            <a:r>
              <a:rPr lang="en-US" sz="2800" b="1" i="1">
                <a:latin typeface="Times New Roman" pitchFamily="18" charset="0"/>
              </a:rPr>
              <a:t>b</a:t>
            </a:r>
            <a:r>
              <a:rPr lang="ru-RU" sz="2800" b="1" i="1">
                <a:latin typeface="Times New Roman" pitchFamily="18" charset="0"/>
              </a:rPr>
              <a:t>     </a:t>
            </a:r>
            <a:r>
              <a:rPr lang="ru-RU" sz="2800" b="1">
                <a:latin typeface="Times New Roman" pitchFamily="18" charset="0"/>
              </a:rPr>
              <a:t>ч.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11944 -0.1469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0" y="-74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11944 -0.1469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0" y="-740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92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92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9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9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9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9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9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9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9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9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9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9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9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9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9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9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9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9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9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9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8" grpId="0" animBg="1"/>
      <p:bldP spid="292869" grpId="0" animBg="1"/>
      <p:bldP spid="292870" grpId="0" animBg="1"/>
      <p:bldP spid="292871" grpId="0" animBg="1"/>
      <p:bldP spid="292886" grpId="0"/>
      <p:bldP spid="59421" grpId="0"/>
      <p:bldP spid="5943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4599</TotalTime>
  <Words>738</Words>
  <Application>Microsoft Office PowerPoint</Application>
  <PresentationFormat>Экран (4:3)</PresentationFormat>
  <Paragraphs>139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User</cp:lastModifiedBy>
  <cp:revision>34</cp:revision>
  <dcterms:created xsi:type="dcterms:W3CDTF">2011-07-12T07:33:19Z</dcterms:created>
  <dcterms:modified xsi:type="dcterms:W3CDTF">2013-05-20T14:45:08Z</dcterms:modified>
</cp:coreProperties>
</file>