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57" r:id="rId6"/>
    <p:sldId id="272" r:id="rId7"/>
    <p:sldId id="259" r:id="rId8"/>
    <p:sldId id="264" r:id="rId9"/>
    <p:sldId id="262" r:id="rId10"/>
    <p:sldId id="267" r:id="rId11"/>
    <p:sldId id="260" r:id="rId12"/>
    <p:sldId id="258" r:id="rId13"/>
    <p:sldId id="263" r:id="rId14"/>
    <p:sldId id="271" r:id="rId15"/>
    <p:sldId id="26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82F-B238-435A-B2C5-625B29019CB8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1AD0-7A4C-4D06-8CF9-2740DD8E1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82F-B238-435A-B2C5-625B29019CB8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1AD0-7A4C-4D06-8CF9-2740DD8E1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82F-B238-435A-B2C5-625B29019CB8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1AD0-7A4C-4D06-8CF9-2740DD8E1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82F-B238-435A-B2C5-625B29019CB8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1AD0-7A4C-4D06-8CF9-2740DD8E1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82F-B238-435A-B2C5-625B29019CB8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1AD0-7A4C-4D06-8CF9-2740DD8E1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82F-B238-435A-B2C5-625B29019CB8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1AD0-7A4C-4D06-8CF9-2740DD8E1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82F-B238-435A-B2C5-625B29019CB8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1AD0-7A4C-4D06-8CF9-2740DD8E1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82F-B238-435A-B2C5-625B29019CB8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1AD0-7A4C-4D06-8CF9-2740DD8E1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82F-B238-435A-B2C5-625B29019CB8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1AD0-7A4C-4D06-8CF9-2740DD8E1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82F-B238-435A-B2C5-625B29019CB8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1AD0-7A4C-4D06-8CF9-2740DD8E1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82F-B238-435A-B2C5-625B29019CB8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D1AD0-7A4C-4D06-8CF9-2740DD8E1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0682F-B238-435A-B2C5-625B29019CB8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D1AD0-7A4C-4D06-8CF9-2740DD8E1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jpeg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3.gif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C:\Users\Анастасия\Desktop\ШАБЛОНЫ для презентаций\фоны школьные\6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4800" b="1" dirty="0" smtClean="0">
                <a:solidFill>
                  <a:srgbClr val="C00000"/>
                </a:solidFill>
              </a:rPr>
              <a:t>Формули скороченого множення.</a:t>
            </a:r>
            <a:endParaRPr lang="uk-UA" sz="4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599" y="3886200"/>
            <a:ext cx="6537377" cy="1752600"/>
          </a:xfrm>
        </p:spPr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Автор: </a:t>
            </a:r>
            <a:r>
              <a:rPr lang="uk-UA" dirty="0" err="1" smtClean="0">
                <a:solidFill>
                  <a:srgbClr val="0070C0"/>
                </a:solidFill>
              </a:rPr>
              <a:t>Плахотна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r>
              <a:rPr lang="uk-UA" dirty="0" smtClean="0">
                <a:solidFill>
                  <a:srgbClr val="0070C0"/>
                </a:solidFill>
              </a:rPr>
              <a:t>С.Б</a:t>
            </a:r>
            <a:r>
              <a:rPr lang="ru-RU" dirty="0" smtClean="0">
                <a:solidFill>
                  <a:srgbClr val="0070C0"/>
                </a:solidFill>
              </a:rPr>
              <a:t>., </a:t>
            </a:r>
            <a:r>
              <a:rPr lang="ru-RU" dirty="0" err="1" smtClean="0">
                <a:solidFill>
                  <a:srgbClr val="0070C0"/>
                </a:solidFill>
              </a:rPr>
              <a:t>вчитель</a:t>
            </a:r>
            <a:r>
              <a:rPr lang="ru-RU" dirty="0" smtClean="0">
                <a:solidFill>
                  <a:srgbClr val="0070C0"/>
                </a:solidFill>
              </a:rPr>
              <a:t> математики та астроном</a:t>
            </a:r>
            <a:r>
              <a:rPr lang="uk-UA" dirty="0" err="1" smtClean="0">
                <a:solidFill>
                  <a:srgbClr val="0070C0"/>
                </a:solidFill>
              </a:rPr>
              <a:t>ії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5" name="Picture 13" descr="ANTN0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3954" y="4509120"/>
            <a:ext cx="2470046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 descr="H:\анимации мои\44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0"/>
            <a:ext cx="1038225" cy="1333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6" descr="C:\Users\Анастасия\Desktop\ШАБЛОНЫ для презентаций\фоны школьные\60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254"/>
            <a:ext cx="9144000" cy="6795492"/>
          </a:xfrm>
          <a:prstGeom prst="rect">
            <a:avLst/>
          </a:prstGeom>
          <a:noFill/>
        </p:spPr>
      </p:pic>
      <p:sp>
        <p:nvSpPr>
          <p:cNvPr id="4" name="Овал 3"/>
          <p:cNvSpPr/>
          <p:nvPr/>
        </p:nvSpPr>
        <p:spPr>
          <a:xfrm>
            <a:off x="4139952" y="3717032"/>
            <a:ext cx="576064" cy="504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Знайдіть помилку </a:t>
            </a:r>
            <a:r>
              <a:rPr lang="ru-RU" dirty="0" smtClean="0">
                <a:solidFill>
                  <a:srgbClr val="C00000"/>
                </a:solidFill>
              </a:rPr>
              <a:t>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                   1)(0,6</a:t>
            </a:r>
            <a:r>
              <a:rPr lang="en-US" b="1" dirty="0" smtClean="0">
                <a:solidFill>
                  <a:srgbClr val="7030A0"/>
                </a:solidFill>
              </a:rPr>
              <a:t>a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-0</a:t>
            </a:r>
            <a:r>
              <a:rPr lang="ru-RU" b="1" dirty="0" smtClean="0">
                <a:solidFill>
                  <a:srgbClr val="7030A0"/>
                </a:solidFill>
              </a:rPr>
              <a:t>,</a:t>
            </a:r>
            <a:r>
              <a:rPr lang="en-US" b="1" dirty="0" smtClean="0">
                <a:solidFill>
                  <a:srgbClr val="7030A0"/>
                </a:solidFill>
              </a:rPr>
              <a:t>1b)</a:t>
            </a:r>
            <a:r>
              <a:rPr lang="en-US" b="1" baseline="30000" dirty="0" smtClean="0">
                <a:solidFill>
                  <a:srgbClr val="7030A0"/>
                </a:solidFill>
              </a:rPr>
              <a:t>2 </a:t>
            </a:r>
            <a:r>
              <a:rPr lang="ru-RU" b="1" dirty="0" smtClean="0">
                <a:solidFill>
                  <a:srgbClr val="7030A0"/>
                </a:solidFill>
              </a:rPr>
              <a:t>=</a:t>
            </a:r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                      </a:t>
            </a:r>
            <a:r>
              <a:rPr lang="ru-RU" b="1" dirty="0" smtClean="0">
                <a:solidFill>
                  <a:srgbClr val="7030A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(</a:t>
            </a:r>
            <a:r>
              <a:rPr lang="ru-RU" b="1" dirty="0" smtClean="0">
                <a:solidFill>
                  <a:srgbClr val="7030A0"/>
                </a:solidFill>
              </a:rPr>
              <a:t>0,6</a:t>
            </a:r>
            <a:r>
              <a:rPr lang="en-US" b="1" dirty="0" smtClean="0">
                <a:solidFill>
                  <a:srgbClr val="7030A0"/>
                </a:solidFill>
              </a:rPr>
              <a:t>a)</a:t>
            </a:r>
            <a:r>
              <a:rPr lang="ru-RU" b="1" baseline="30000" dirty="0" smtClean="0">
                <a:solidFill>
                  <a:srgbClr val="7030A0"/>
                </a:solidFill>
              </a:rPr>
              <a:t>2</a:t>
            </a:r>
            <a:r>
              <a:rPr lang="en-US" b="1" dirty="0" smtClean="0">
                <a:solidFill>
                  <a:srgbClr val="7030A0"/>
                </a:solidFill>
              </a:rPr>
              <a:t>-</a:t>
            </a:r>
            <a:r>
              <a:rPr lang="en-US" b="1" dirty="0" smtClean="0"/>
              <a:t>2</a:t>
            </a:r>
            <a:r>
              <a:rPr lang="en-US" b="1" dirty="0" smtClean="0">
                <a:solidFill>
                  <a:srgbClr val="7030A0"/>
                </a:solidFill>
                <a:sym typeface="Symbol"/>
              </a:rPr>
              <a:t>0</a:t>
            </a:r>
            <a:r>
              <a:rPr lang="ru-RU" b="1" dirty="0" smtClean="0">
                <a:solidFill>
                  <a:srgbClr val="7030A0"/>
                </a:solidFill>
                <a:sym typeface="Symbol"/>
              </a:rPr>
              <a:t>,</a:t>
            </a:r>
            <a:r>
              <a:rPr lang="en-US" b="1" dirty="0" smtClean="0">
                <a:solidFill>
                  <a:srgbClr val="7030A0"/>
                </a:solidFill>
                <a:sym typeface="Symbol"/>
              </a:rPr>
              <a:t>6a</a:t>
            </a:r>
            <a:r>
              <a:rPr lang="ru-RU" b="1" dirty="0" smtClean="0">
                <a:solidFill>
                  <a:srgbClr val="7030A0"/>
                </a:solidFill>
                <a:sym typeface="Symbol"/>
              </a:rPr>
              <a:t>0,1</a:t>
            </a:r>
            <a:r>
              <a:rPr lang="en-US" b="1" dirty="0" smtClean="0">
                <a:solidFill>
                  <a:srgbClr val="7030A0"/>
                </a:solidFill>
              </a:rPr>
              <a:t>b</a:t>
            </a:r>
            <a:r>
              <a:rPr lang="ru-RU" b="1" dirty="0" smtClean="0">
                <a:solidFill>
                  <a:srgbClr val="7030A0"/>
                </a:solidFill>
              </a:rPr>
              <a:t>+</a:t>
            </a:r>
            <a:r>
              <a:rPr lang="en-US" b="1" dirty="0" smtClean="0">
                <a:solidFill>
                  <a:srgbClr val="7030A0"/>
                </a:solidFill>
              </a:rPr>
              <a:t>(0</a:t>
            </a:r>
            <a:r>
              <a:rPr lang="ru-RU" b="1" dirty="0" smtClean="0">
                <a:solidFill>
                  <a:srgbClr val="7030A0"/>
                </a:solidFill>
              </a:rPr>
              <a:t>,1</a:t>
            </a:r>
            <a:r>
              <a:rPr lang="en-US" b="1" dirty="0" smtClean="0">
                <a:solidFill>
                  <a:srgbClr val="7030A0"/>
                </a:solidFill>
              </a:rPr>
              <a:t>b)</a:t>
            </a:r>
            <a:r>
              <a:rPr lang="en-US" b="1" baseline="30000" dirty="0" smtClean="0">
                <a:solidFill>
                  <a:srgbClr val="7030A0"/>
                </a:solidFill>
              </a:rPr>
              <a:t>2</a:t>
            </a:r>
            <a:r>
              <a:rPr lang="ru-RU" b="1" dirty="0" smtClean="0">
                <a:solidFill>
                  <a:srgbClr val="7030A0"/>
                </a:solidFill>
              </a:rPr>
              <a:t> =</a:t>
            </a:r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               </a:t>
            </a:r>
            <a:r>
              <a:rPr lang="ru-RU" b="1" dirty="0" smtClean="0">
                <a:solidFill>
                  <a:srgbClr val="7030A0"/>
                </a:solidFill>
              </a:rPr>
              <a:t>= 0,36</a:t>
            </a:r>
            <a:r>
              <a:rPr lang="en-US" b="1" dirty="0" smtClean="0">
                <a:solidFill>
                  <a:srgbClr val="7030A0"/>
                </a:solidFill>
              </a:rPr>
              <a:t>a</a:t>
            </a:r>
            <a:r>
              <a:rPr lang="ru-RU" b="1" baseline="30000" dirty="0" smtClean="0">
                <a:solidFill>
                  <a:srgbClr val="7030A0"/>
                </a:solidFill>
              </a:rPr>
              <a:t>2</a:t>
            </a:r>
            <a:r>
              <a:rPr lang="en-US" b="1" dirty="0" smtClean="0">
                <a:solidFill>
                  <a:srgbClr val="7030A0"/>
                </a:solidFill>
              </a:rPr>
              <a:t>-</a:t>
            </a:r>
            <a:r>
              <a:rPr lang="ru-RU" b="1" dirty="0" smtClean="0">
                <a:solidFill>
                  <a:srgbClr val="7030A0"/>
                </a:solidFill>
              </a:rPr>
              <a:t>1,2а</a:t>
            </a:r>
            <a:r>
              <a:rPr lang="en-US" b="1" dirty="0" smtClean="0">
                <a:solidFill>
                  <a:srgbClr val="7030A0"/>
                </a:solidFill>
              </a:rPr>
              <a:t>b</a:t>
            </a:r>
            <a:r>
              <a:rPr lang="ru-RU" b="1" dirty="0" smtClean="0">
                <a:solidFill>
                  <a:srgbClr val="7030A0"/>
                </a:solidFill>
              </a:rPr>
              <a:t>+</a:t>
            </a:r>
            <a:r>
              <a:rPr lang="en-US" b="1" dirty="0" smtClean="0">
                <a:solidFill>
                  <a:srgbClr val="7030A0"/>
                </a:solidFill>
              </a:rPr>
              <a:t>0</a:t>
            </a:r>
            <a:r>
              <a:rPr lang="ru-RU" b="1" dirty="0" smtClean="0">
                <a:solidFill>
                  <a:srgbClr val="7030A0"/>
                </a:solidFill>
              </a:rPr>
              <a:t>,01</a:t>
            </a:r>
            <a:r>
              <a:rPr lang="en-US" b="1" dirty="0" smtClean="0">
                <a:solidFill>
                  <a:srgbClr val="7030A0"/>
                </a:solidFill>
              </a:rPr>
              <a:t>b</a:t>
            </a:r>
            <a:r>
              <a:rPr lang="en-US" b="1" baseline="30000" dirty="0" smtClean="0">
                <a:solidFill>
                  <a:srgbClr val="7030A0"/>
                </a:solidFill>
              </a:rPr>
              <a:t>2</a:t>
            </a:r>
            <a:endParaRPr lang="ru-RU" b="1" baseline="300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2) (7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x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+3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y)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(7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x-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3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y) =(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3у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r>
              <a:rPr lang="en-US" b="1" baseline="30000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-(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7х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r>
              <a:rPr lang="en-US" b="1" baseline="30000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)=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9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x</a:t>
            </a:r>
            <a:r>
              <a:rPr lang="en-US" b="1" baseline="30000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-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49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y</a:t>
            </a:r>
            <a:r>
              <a:rPr lang="en-US" b="1" baseline="30000" dirty="0" smtClean="0">
                <a:solidFill>
                  <a:schemeClr val="accent3">
                    <a:lumMod val="50000"/>
                  </a:schemeClr>
                </a:solidFill>
              </a:rPr>
              <a:t>2</a:t>
            </a:r>
            <a:endParaRPr lang="ru-RU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851920" y="3140968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0</a:t>
            </a:r>
            <a:r>
              <a:rPr lang="ru-RU" sz="3200" b="1" dirty="0" smtClean="0">
                <a:solidFill>
                  <a:srgbClr val="FF0000"/>
                </a:solidFill>
              </a:rPr>
              <a:t>,</a:t>
            </a:r>
            <a:r>
              <a:rPr lang="en-US" sz="3200" b="1" dirty="0" smtClean="0">
                <a:solidFill>
                  <a:srgbClr val="FF0000"/>
                </a:solidFill>
              </a:rPr>
              <a:t>12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6" name="Выгнутая влево стрелка 15"/>
          <p:cNvSpPr/>
          <p:nvPr/>
        </p:nvSpPr>
        <p:spPr>
          <a:xfrm rot="16200000">
            <a:off x="4240238" y="5040221"/>
            <a:ext cx="468560" cy="1216152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Выгнутая влево стрелка 16"/>
          <p:cNvSpPr/>
          <p:nvPr/>
        </p:nvSpPr>
        <p:spPr>
          <a:xfrm rot="5400000">
            <a:off x="4225716" y="4135324"/>
            <a:ext cx="468560" cy="1216152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5796136" y="4725144"/>
            <a:ext cx="1224136" cy="86409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868144" y="4653136"/>
            <a:ext cx="1296144" cy="10081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0483" name="Object 4"/>
          <p:cNvGraphicFramePr>
            <a:graphicFrameLocks noChangeAspect="1"/>
          </p:cNvGraphicFramePr>
          <p:nvPr/>
        </p:nvGraphicFramePr>
        <p:xfrm>
          <a:off x="7236296" y="4860271"/>
          <a:ext cx="1656184" cy="523478"/>
        </p:xfrm>
        <a:graphic>
          <a:graphicData uri="http://schemas.openxmlformats.org/presentationml/2006/ole">
            <p:oleObj spid="_x0000_s20486" name="Формула" r:id="rId4" imgW="812447" imgH="228501" progId="Equation.3">
              <p:embed/>
            </p:oleObj>
          </a:graphicData>
        </a:graphic>
      </p:graphicFrame>
      <p:pic>
        <p:nvPicPr>
          <p:cNvPr id="20485" name="Picture 5" descr="C:\Users\Анастасия\Desktop\МАМА\анимашки\Картинки и анимашки на школьную тему\teache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1484784"/>
            <a:ext cx="1368152" cy="28112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C:\Users\Анастасия\Desktop\ШАБЛОНЫ для презентаций\фоны школьные\6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254"/>
            <a:ext cx="9144000" cy="679549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C00000"/>
                </a:solidFill>
              </a:rPr>
              <a:t>Заповніть</a:t>
            </a: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>
                <a:solidFill>
                  <a:srgbClr val="C00000"/>
                </a:solidFill>
              </a:rPr>
              <a:t>пропуски в формулах</a:t>
            </a:r>
            <a:r>
              <a:rPr lang="ru-RU" sz="3600" b="1" dirty="0" smtClean="0">
                <a:solidFill>
                  <a:srgbClr val="C00000"/>
                </a:solidFill>
              </a:rPr>
              <a:t>: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54006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  <a:defRPr/>
            </a:pPr>
            <a:r>
              <a:rPr lang="ru-RU" sz="4000" b="1" dirty="0"/>
              <a:t>(а +…)</a:t>
            </a:r>
            <a:r>
              <a:rPr lang="ru-RU" sz="4000" b="1" baseline="30000" dirty="0"/>
              <a:t>2</a:t>
            </a:r>
            <a:r>
              <a:rPr lang="ru-RU" sz="4000" b="1" dirty="0"/>
              <a:t> = … + 2а</a:t>
            </a:r>
            <a:r>
              <a:rPr lang="en-US" sz="4000" b="1" dirty="0"/>
              <a:t>b</a:t>
            </a:r>
            <a:r>
              <a:rPr lang="ru-RU" sz="4000" b="1" dirty="0"/>
              <a:t> + … </a:t>
            </a:r>
            <a:r>
              <a:rPr lang="ru-RU" sz="4000" b="1" dirty="0" smtClean="0"/>
              <a:t>;</a:t>
            </a:r>
          </a:p>
          <a:p>
            <a:pPr marL="0" indent="0" algn="ctr">
              <a:buNone/>
              <a:defRPr/>
            </a:pPr>
            <a:r>
              <a:rPr lang="ru-RU" sz="4000" b="1" dirty="0">
                <a:solidFill>
                  <a:srgbClr val="FF0000"/>
                </a:solidFill>
              </a:rPr>
              <a:t>(а </a:t>
            </a:r>
            <a:r>
              <a:rPr lang="ru-RU" sz="4000" b="1" dirty="0" smtClean="0">
                <a:solidFill>
                  <a:srgbClr val="FF0000"/>
                </a:solidFill>
              </a:rPr>
              <a:t>+</a:t>
            </a:r>
            <a:r>
              <a:rPr lang="en-US" sz="4000" b="1" dirty="0" smtClean="0">
                <a:solidFill>
                  <a:srgbClr val="FF0000"/>
                </a:solidFill>
              </a:rPr>
              <a:t>b</a:t>
            </a:r>
            <a:r>
              <a:rPr lang="ru-RU" sz="4000" b="1" dirty="0" smtClean="0">
                <a:solidFill>
                  <a:srgbClr val="FF0000"/>
                </a:solidFill>
              </a:rPr>
              <a:t>)</a:t>
            </a:r>
            <a:r>
              <a:rPr lang="ru-RU" sz="4000" b="1" baseline="30000" dirty="0" smtClean="0">
                <a:solidFill>
                  <a:srgbClr val="FF0000"/>
                </a:solidFill>
              </a:rPr>
              <a:t>2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>
                <a:solidFill>
                  <a:srgbClr val="FF0000"/>
                </a:solidFill>
              </a:rPr>
              <a:t>= </a:t>
            </a:r>
            <a:r>
              <a:rPr lang="en-US" sz="4000" b="1" dirty="0" smtClean="0">
                <a:solidFill>
                  <a:srgbClr val="FF0000"/>
                </a:solidFill>
              </a:rPr>
              <a:t>a</a:t>
            </a:r>
            <a:r>
              <a:rPr lang="ru-RU" sz="4000" b="1" baseline="30000" dirty="0">
                <a:solidFill>
                  <a:srgbClr val="FF0000"/>
                </a:solidFill>
              </a:rPr>
              <a:t> 2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>
                <a:solidFill>
                  <a:srgbClr val="FF0000"/>
                </a:solidFill>
              </a:rPr>
              <a:t>+ 2а</a:t>
            </a:r>
            <a:r>
              <a:rPr lang="en-US" sz="4000" b="1" dirty="0">
                <a:solidFill>
                  <a:srgbClr val="FF0000"/>
                </a:solidFill>
              </a:rPr>
              <a:t>b</a:t>
            </a:r>
            <a:r>
              <a:rPr lang="ru-RU" sz="4000" b="1" dirty="0">
                <a:solidFill>
                  <a:srgbClr val="FF0000"/>
                </a:solidFill>
              </a:rPr>
              <a:t> + </a:t>
            </a:r>
            <a:r>
              <a:rPr lang="en-US" sz="4000" b="1" dirty="0">
                <a:solidFill>
                  <a:srgbClr val="FF0000"/>
                </a:solidFill>
              </a:rPr>
              <a:t>b</a:t>
            </a:r>
            <a:r>
              <a:rPr lang="ru-RU" sz="4000" b="1" baseline="30000" dirty="0">
                <a:solidFill>
                  <a:srgbClr val="FF0000"/>
                </a:solidFill>
              </a:rPr>
              <a:t>2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>
                <a:solidFill>
                  <a:srgbClr val="FF0000"/>
                </a:solidFill>
              </a:rPr>
              <a:t>;</a:t>
            </a:r>
          </a:p>
          <a:p>
            <a:pPr marL="0" indent="0" algn="ctr">
              <a:buNone/>
              <a:defRPr/>
            </a:pPr>
            <a:r>
              <a:rPr lang="ru-RU" sz="4000" b="1" dirty="0" smtClean="0"/>
              <a:t>(</a:t>
            </a:r>
            <a:r>
              <a:rPr lang="ru-RU" sz="4000" b="1" dirty="0"/>
              <a:t>а … </a:t>
            </a:r>
            <a:r>
              <a:rPr lang="en-US" sz="4000" b="1" dirty="0"/>
              <a:t>b</a:t>
            </a:r>
            <a:r>
              <a:rPr lang="ru-RU" sz="4000" b="1" dirty="0"/>
              <a:t>)</a:t>
            </a:r>
            <a:r>
              <a:rPr lang="ru-RU" sz="4000" b="1" baseline="30000" dirty="0"/>
              <a:t>…</a:t>
            </a:r>
            <a:r>
              <a:rPr lang="ru-RU" sz="4000" b="1" dirty="0"/>
              <a:t> = а</a:t>
            </a:r>
            <a:r>
              <a:rPr lang="ru-RU" sz="4000" b="1" baseline="30000" dirty="0"/>
              <a:t>2</a:t>
            </a:r>
            <a:r>
              <a:rPr lang="ru-RU" sz="4000" b="1" dirty="0"/>
              <a:t> – 2а</a:t>
            </a:r>
            <a:r>
              <a:rPr lang="en-US" sz="4000" b="1" dirty="0"/>
              <a:t>b</a:t>
            </a:r>
            <a:r>
              <a:rPr lang="ru-RU" sz="4000" b="1" dirty="0"/>
              <a:t> + … </a:t>
            </a:r>
            <a:r>
              <a:rPr lang="ru-RU" sz="4000" b="1" dirty="0" smtClean="0"/>
              <a:t>;</a:t>
            </a:r>
          </a:p>
          <a:p>
            <a:pPr marL="0" indent="0" algn="ctr">
              <a:buNone/>
              <a:defRPr/>
            </a:pPr>
            <a:r>
              <a:rPr lang="ru-RU" sz="4000" b="1" dirty="0">
                <a:solidFill>
                  <a:srgbClr val="FF0000"/>
                </a:solidFill>
              </a:rPr>
              <a:t>(а </a:t>
            </a:r>
            <a:r>
              <a:rPr lang="en-US" sz="4000" b="1" dirty="0" smtClean="0">
                <a:solidFill>
                  <a:srgbClr val="FF0000"/>
                </a:solidFill>
              </a:rPr>
              <a:t>-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b</a:t>
            </a:r>
            <a:r>
              <a:rPr lang="ru-RU" sz="4000" b="1" dirty="0" smtClean="0">
                <a:solidFill>
                  <a:srgbClr val="FF0000"/>
                </a:solidFill>
              </a:rPr>
              <a:t>)</a:t>
            </a:r>
            <a:r>
              <a:rPr lang="ru-RU" sz="4000" b="1" baseline="30000" dirty="0">
                <a:solidFill>
                  <a:srgbClr val="FF0000"/>
                </a:solidFill>
              </a:rPr>
              <a:t> 2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>
                <a:solidFill>
                  <a:srgbClr val="FF0000"/>
                </a:solidFill>
              </a:rPr>
              <a:t>= а</a:t>
            </a:r>
            <a:r>
              <a:rPr lang="ru-RU" sz="4000" b="1" baseline="30000" dirty="0">
                <a:solidFill>
                  <a:srgbClr val="FF0000"/>
                </a:solidFill>
              </a:rPr>
              <a:t>2</a:t>
            </a:r>
            <a:r>
              <a:rPr lang="ru-RU" sz="4000" b="1" dirty="0">
                <a:solidFill>
                  <a:srgbClr val="FF0000"/>
                </a:solidFill>
              </a:rPr>
              <a:t> – 2а</a:t>
            </a:r>
            <a:r>
              <a:rPr lang="en-US" sz="4000" b="1" dirty="0">
                <a:solidFill>
                  <a:srgbClr val="FF0000"/>
                </a:solidFill>
              </a:rPr>
              <a:t>b</a:t>
            </a:r>
            <a:r>
              <a:rPr lang="ru-RU" sz="4000" b="1" dirty="0">
                <a:solidFill>
                  <a:srgbClr val="FF0000"/>
                </a:solidFill>
              </a:rPr>
              <a:t> + </a:t>
            </a:r>
            <a:r>
              <a:rPr lang="en-US" sz="4000" b="1" dirty="0">
                <a:solidFill>
                  <a:srgbClr val="FF0000"/>
                </a:solidFill>
              </a:rPr>
              <a:t>b</a:t>
            </a:r>
            <a:r>
              <a:rPr lang="ru-RU" sz="4000" b="1" baseline="30000" dirty="0">
                <a:solidFill>
                  <a:srgbClr val="FF0000"/>
                </a:solidFill>
              </a:rPr>
              <a:t>2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>
                <a:solidFill>
                  <a:srgbClr val="FF0000"/>
                </a:solidFill>
              </a:rPr>
              <a:t>;</a:t>
            </a:r>
          </a:p>
          <a:p>
            <a:pPr marL="0" indent="0" algn="ctr">
              <a:buNone/>
              <a:defRPr/>
            </a:pPr>
            <a:r>
              <a:rPr lang="ru-RU" sz="4000" b="1" dirty="0" smtClean="0"/>
              <a:t>а</a:t>
            </a:r>
            <a:r>
              <a:rPr lang="ru-RU" sz="4000" b="1" baseline="30000" dirty="0" smtClean="0"/>
              <a:t>3</a:t>
            </a:r>
            <a:r>
              <a:rPr lang="ru-RU" sz="4000" b="1" dirty="0" smtClean="0"/>
              <a:t> </a:t>
            </a:r>
            <a:r>
              <a:rPr lang="ru-RU" sz="4000" b="1" dirty="0"/>
              <a:t>- … = (а – </a:t>
            </a:r>
            <a:r>
              <a:rPr lang="en-US" sz="4000" b="1" dirty="0"/>
              <a:t>b</a:t>
            </a:r>
            <a:r>
              <a:rPr lang="ru-RU" sz="4000" b="1" dirty="0"/>
              <a:t>)(… + а</a:t>
            </a:r>
            <a:r>
              <a:rPr lang="en-US" sz="4000" b="1" dirty="0"/>
              <a:t>b</a:t>
            </a:r>
            <a:r>
              <a:rPr lang="ru-RU" sz="4000" b="1" dirty="0"/>
              <a:t> + </a:t>
            </a:r>
            <a:r>
              <a:rPr lang="ru-RU" sz="4000" b="1" dirty="0" smtClean="0"/>
              <a:t>…);</a:t>
            </a:r>
          </a:p>
          <a:p>
            <a:pPr marL="0" indent="0" algn="ctr">
              <a:buNone/>
              <a:defRPr/>
            </a:pPr>
            <a:r>
              <a:rPr lang="ru-RU" sz="4000" b="1" dirty="0">
                <a:solidFill>
                  <a:srgbClr val="FF0000"/>
                </a:solidFill>
              </a:rPr>
              <a:t>а</a:t>
            </a:r>
            <a:r>
              <a:rPr lang="ru-RU" sz="4000" b="1" baseline="30000" dirty="0">
                <a:solidFill>
                  <a:srgbClr val="FF0000"/>
                </a:solidFill>
              </a:rPr>
              <a:t>3</a:t>
            </a:r>
            <a:r>
              <a:rPr lang="ru-RU" sz="4000" b="1" dirty="0">
                <a:solidFill>
                  <a:srgbClr val="FF0000"/>
                </a:solidFill>
              </a:rPr>
              <a:t> - </a:t>
            </a:r>
            <a:r>
              <a:rPr lang="en-US" sz="4000" b="1" dirty="0">
                <a:solidFill>
                  <a:srgbClr val="FF0000"/>
                </a:solidFill>
              </a:rPr>
              <a:t>b</a:t>
            </a:r>
            <a:r>
              <a:rPr lang="ru-RU" sz="4000" b="1" baseline="30000" dirty="0">
                <a:solidFill>
                  <a:srgbClr val="FF0000"/>
                </a:solidFill>
              </a:rPr>
              <a:t>3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>
                <a:solidFill>
                  <a:srgbClr val="FF0000"/>
                </a:solidFill>
              </a:rPr>
              <a:t>= (а – </a:t>
            </a:r>
            <a:r>
              <a:rPr lang="en-US" sz="4000" b="1" dirty="0">
                <a:solidFill>
                  <a:srgbClr val="FF0000"/>
                </a:solidFill>
              </a:rPr>
              <a:t>b</a:t>
            </a:r>
            <a:r>
              <a:rPr lang="ru-RU" sz="4000" b="1" dirty="0" smtClean="0">
                <a:solidFill>
                  <a:srgbClr val="FF0000"/>
                </a:solidFill>
              </a:rPr>
              <a:t>)(</a:t>
            </a:r>
            <a:r>
              <a:rPr lang="ru-RU" sz="4000" b="1" dirty="0">
                <a:solidFill>
                  <a:srgbClr val="FF0000"/>
                </a:solidFill>
              </a:rPr>
              <a:t>а</a:t>
            </a:r>
            <a:r>
              <a:rPr lang="ru-RU" sz="4000" b="1" baseline="30000" dirty="0">
                <a:solidFill>
                  <a:srgbClr val="FF0000"/>
                </a:solidFill>
              </a:rPr>
              <a:t>2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>
                <a:solidFill>
                  <a:srgbClr val="FF0000"/>
                </a:solidFill>
              </a:rPr>
              <a:t>+ а</a:t>
            </a:r>
            <a:r>
              <a:rPr lang="en-US" sz="4000" b="1" dirty="0">
                <a:solidFill>
                  <a:srgbClr val="FF0000"/>
                </a:solidFill>
              </a:rPr>
              <a:t>b</a:t>
            </a:r>
            <a:r>
              <a:rPr lang="ru-RU" sz="4000" b="1" dirty="0">
                <a:solidFill>
                  <a:srgbClr val="FF0000"/>
                </a:solidFill>
              </a:rPr>
              <a:t> + </a:t>
            </a:r>
            <a:r>
              <a:rPr lang="en-US" sz="4000" b="1" dirty="0">
                <a:solidFill>
                  <a:srgbClr val="FF0000"/>
                </a:solidFill>
              </a:rPr>
              <a:t>b</a:t>
            </a:r>
            <a:r>
              <a:rPr lang="ru-RU" sz="4000" b="1" baseline="30000" dirty="0">
                <a:solidFill>
                  <a:srgbClr val="FF0000"/>
                </a:solidFill>
              </a:rPr>
              <a:t>2</a:t>
            </a:r>
            <a:r>
              <a:rPr lang="ru-RU" sz="4000" b="1" dirty="0" smtClean="0">
                <a:solidFill>
                  <a:srgbClr val="FF0000"/>
                </a:solidFill>
              </a:rPr>
              <a:t>);</a:t>
            </a:r>
            <a:endParaRPr lang="ru-RU" sz="40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ru-RU" sz="4000" b="1" dirty="0" smtClean="0"/>
              <a:t>а</a:t>
            </a:r>
            <a:r>
              <a:rPr lang="ru-RU" sz="4000" b="1" baseline="30000" dirty="0" smtClean="0"/>
              <a:t>3</a:t>
            </a:r>
            <a:r>
              <a:rPr lang="ru-RU" sz="4000" b="1" dirty="0" smtClean="0"/>
              <a:t> </a:t>
            </a:r>
            <a:r>
              <a:rPr lang="ru-RU" sz="4000" b="1" dirty="0"/>
              <a:t>+ </a:t>
            </a:r>
            <a:r>
              <a:rPr lang="en-US" sz="4000" b="1" dirty="0"/>
              <a:t>b</a:t>
            </a:r>
            <a:r>
              <a:rPr lang="ru-RU" sz="4000" b="1" baseline="30000" dirty="0"/>
              <a:t>3 </a:t>
            </a:r>
            <a:r>
              <a:rPr lang="ru-RU" sz="4000" b="1" dirty="0"/>
              <a:t>= (…  …)(а</a:t>
            </a:r>
            <a:r>
              <a:rPr lang="ru-RU" sz="4000" b="1" baseline="30000" dirty="0"/>
              <a:t>2</a:t>
            </a:r>
            <a:r>
              <a:rPr lang="ru-RU" sz="4000" b="1" dirty="0"/>
              <a:t> … + </a:t>
            </a:r>
            <a:r>
              <a:rPr lang="en-US" sz="4000" b="1" dirty="0"/>
              <a:t>b</a:t>
            </a:r>
            <a:r>
              <a:rPr lang="ru-RU" sz="4000" b="1" baseline="30000" dirty="0"/>
              <a:t>2</a:t>
            </a:r>
            <a:r>
              <a:rPr lang="ru-RU" sz="4000" b="1" dirty="0" smtClean="0"/>
              <a:t>);</a:t>
            </a:r>
          </a:p>
          <a:p>
            <a:pPr marL="0" indent="0" algn="ctr">
              <a:buNone/>
              <a:defRPr/>
            </a:pPr>
            <a:r>
              <a:rPr lang="ru-RU" sz="4000" b="1" dirty="0">
                <a:solidFill>
                  <a:srgbClr val="FF0000"/>
                </a:solidFill>
              </a:rPr>
              <a:t>а</a:t>
            </a:r>
            <a:r>
              <a:rPr lang="ru-RU" sz="4000" b="1" baseline="30000" dirty="0">
                <a:solidFill>
                  <a:srgbClr val="FF0000"/>
                </a:solidFill>
              </a:rPr>
              <a:t>3</a:t>
            </a:r>
            <a:r>
              <a:rPr lang="ru-RU" sz="4000" b="1" dirty="0">
                <a:solidFill>
                  <a:srgbClr val="FF0000"/>
                </a:solidFill>
              </a:rPr>
              <a:t> + </a:t>
            </a:r>
            <a:r>
              <a:rPr lang="en-US" sz="4000" b="1" dirty="0">
                <a:solidFill>
                  <a:srgbClr val="FF0000"/>
                </a:solidFill>
              </a:rPr>
              <a:t>b</a:t>
            </a:r>
            <a:r>
              <a:rPr lang="ru-RU" sz="4000" b="1" baseline="30000" dirty="0">
                <a:solidFill>
                  <a:srgbClr val="FF0000"/>
                </a:solidFill>
              </a:rPr>
              <a:t>3 </a:t>
            </a:r>
            <a:r>
              <a:rPr lang="ru-RU" sz="4000" b="1" dirty="0">
                <a:solidFill>
                  <a:srgbClr val="FF0000"/>
                </a:solidFill>
              </a:rPr>
              <a:t>= </a:t>
            </a:r>
            <a:r>
              <a:rPr lang="ru-RU" sz="4000" b="1" dirty="0" smtClean="0">
                <a:solidFill>
                  <a:srgbClr val="FF0000"/>
                </a:solidFill>
              </a:rPr>
              <a:t>(</a:t>
            </a:r>
            <a:r>
              <a:rPr lang="ru-RU" sz="4000" b="1" dirty="0">
                <a:solidFill>
                  <a:srgbClr val="FF0000"/>
                </a:solidFill>
              </a:rPr>
              <a:t>а </a:t>
            </a:r>
            <a:r>
              <a:rPr lang="en-US" sz="4000" b="1" dirty="0" smtClean="0">
                <a:solidFill>
                  <a:srgbClr val="FF0000"/>
                </a:solidFill>
              </a:rPr>
              <a:t>+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b</a:t>
            </a:r>
            <a:r>
              <a:rPr lang="ru-RU" sz="4000" b="1" dirty="0" smtClean="0">
                <a:solidFill>
                  <a:srgbClr val="FF0000"/>
                </a:solidFill>
              </a:rPr>
              <a:t>)(</a:t>
            </a:r>
            <a:r>
              <a:rPr lang="ru-RU" sz="4000" b="1" dirty="0">
                <a:solidFill>
                  <a:srgbClr val="FF0000"/>
                </a:solidFill>
              </a:rPr>
              <a:t>а</a:t>
            </a:r>
            <a:r>
              <a:rPr lang="ru-RU" sz="4000" b="1" baseline="30000" dirty="0">
                <a:solidFill>
                  <a:srgbClr val="FF0000"/>
                </a:solidFill>
              </a:rPr>
              <a:t>2</a:t>
            </a:r>
            <a:r>
              <a:rPr lang="ru-RU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-</a:t>
            </a:r>
            <a:r>
              <a:rPr lang="en-US" sz="4000" b="1" dirty="0" err="1" smtClean="0">
                <a:solidFill>
                  <a:srgbClr val="FF0000"/>
                </a:solidFill>
              </a:rPr>
              <a:t>ab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>
                <a:solidFill>
                  <a:srgbClr val="FF0000"/>
                </a:solidFill>
              </a:rPr>
              <a:t>+ </a:t>
            </a:r>
            <a:r>
              <a:rPr lang="en-US" sz="4000" b="1" dirty="0">
                <a:solidFill>
                  <a:srgbClr val="FF0000"/>
                </a:solidFill>
              </a:rPr>
              <a:t>b</a:t>
            </a:r>
            <a:r>
              <a:rPr lang="ru-RU" sz="4000" b="1" baseline="30000" dirty="0">
                <a:solidFill>
                  <a:srgbClr val="FF0000"/>
                </a:solidFill>
              </a:rPr>
              <a:t>2</a:t>
            </a:r>
            <a:r>
              <a:rPr lang="ru-RU" sz="4000" b="1" dirty="0">
                <a:solidFill>
                  <a:srgbClr val="FF0000"/>
                </a:solidFill>
              </a:rPr>
              <a:t>);</a:t>
            </a:r>
          </a:p>
          <a:p>
            <a:pPr marL="0" indent="0" algn="ctr">
              <a:buNone/>
              <a:defRPr/>
            </a:pPr>
            <a:r>
              <a:rPr lang="ru-RU" sz="4000" b="1" dirty="0" smtClean="0"/>
              <a:t>а</a:t>
            </a:r>
            <a:r>
              <a:rPr lang="ru-RU" sz="4000" b="1" baseline="30000" dirty="0" smtClean="0"/>
              <a:t>2</a:t>
            </a:r>
            <a:r>
              <a:rPr lang="ru-RU" sz="4000" b="1" dirty="0" smtClean="0"/>
              <a:t> </a:t>
            </a:r>
            <a:r>
              <a:rPr lang="ru-RU" sz="4000" b="1" dirty="0"/>
              <a:t>– </a:t>
            </a:r>
            <a:r>
              <a:rPr lang="en-US" sz="4000" b="1" dirty="0"/>
              <a:t>b</a:t>
            </a:r>
            <a:r>
              <a:rPr lang="ru-RU" sz="4000" b="1" baseline="30000" dirty="0"/>
              <a:t>2</a:t>
            </a:r>
            <a:r>
              <a:rPr lang="ru-RU" sz="4000" b="1" dirty="0"/>
              <a:t> = (… </a:t>
            </a:r>
            <a:r>
              <a:rPr lang="en-US" sz="4000" b="1" dirty="0"/>
              <a:t>b</a:t>
            </a:r>
            <a:r>
              <a:rPr lang="ru-RU" sz="4000" b="1" dirty="0"/>
              <a:t>)(а – …).  </a:t>
            </a:r>
            <a:endParaRPr lang="ru-RU" sz="4000" b="1" dirty="0" smtClean="0"/>
          </a:p>
          <a:p>
            <a:pPr marL="0" indent="0" algn="ctr">
              <a:buNone/>
              <a:defRPr/>
            </a:pPr>
            <a:r>
              <a:rPr lang="ru-RU" sz="4000" b="1" dirty="0">
                <a:solidFill>
                  <a:srgbClr val="FF0000"/>
                </a:solidFill>
              </a:rPr>
              <a:t>а</a:t>
            </a:r>
            <a:r>
              <a:rPr lang="ru-RU" sz="4000" b="1" baseline="30000" dirty="0">
                <a:solidFill>
                  <a:srgbClr val="FF0000"/>
                </a:solidFill>
              </a:rPr>
              <a:t>2</a:t>
            </a:r>
            <a:r>
              <a:rPr lang="ru-RU" sz="4000" b="1" dirty="0">
                <a:solidFill>
                  <a:srgbClr val="FF0000"/>
                </a:solidFill>
              </a:rPr>
              <a:t> – </a:t>
            </a:r>
            <a:r>
              <a:rPr lang="en-US" sz="4000" b="1" dirty="0">
                <a:solidFill>
                  <a:srgbClr val="FF0000"/>
                </a:solidFill>
              </a:rPr>
              <a:t>b</a:t>
            </a:r>
            <a:r>
              <a:rPr lang="ru-RU" sz="4000" b="1" baseline="30000" dirty="0">
                <a:solidFill>
                  <a:srgbClr val="FF0000"/>
                </a:solidFill>
              </a:rPr>
              <a:t>2</a:t>
            </a:r>
            <a:r>
              <a:rPr lang="ru-RU" sz="4000" b="1" dirty="0">
                <a:solidFill>
                  <a:srgbClr val="FF0000"/>
                </a:solidFill>
              </a:rPr>
              <a:t> = </a:t>
            </a:r>
            <a:r>
              <a:rPr lang="ru-RU" sz="4000" b="1" dirty="0" smtClean="0">
                <a:solidFill>
                  <a:srgbClr val="FF0000"/>
                </a:solidFill>
              </a:rPr>
              <a:t>(</a:t>
            </a:r>
            <a:r>
              <a:rPr lang="en-US" sz="4000" b="1" dirty="0" smtClean="0">
                <a:solidFill>
                  <a:srgbClr val="FF0000"/>
                </a:solidFill>
              </a:rPr>
              <a:t>a +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b</a:t>
            </a:r>
            <a:r>
              <a:rPr lang="ru-RU" sz="4000" b="1" dirty="0">
                <a:solidFill>
                  <a:srgbClr val="FF0000"/>
                </a:solidFill>
              </a:rPr>
              <a:t>)(а – </a:t>
            </a:r>
            <a:r>
              <a:rPr lang="en-US" sz="4000" b="1" dirty="0" smtClean="0">
                <a:solidFill>
                  <a:srgbClr val="FF0000"/>
                </a:solidFill>
              </a:rPr>
              <a:t>b</a:t>
            </a:r>
            <a:r>
              <a:rPr lang="ru-RU" sz="4000" b="1" dirty="0" smtClean="0">
                <a:solidFill>
                  <a:srgbClr val="FF0000"/>
                </a:solidFill>
              </a:rPr>
              <a:t>). 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1691680" y="1556792"/>
            <a:ext cx="6192688" cy="720824"/>
          </a:xfrm>
          <a:prstGeom prst="horizontalScroll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Горизонтальный свиток 17"/>
          <p:cNvSpPr/>
          <p:nvPr/>
        </p:nvSpPr>
        <p:spPr>
          <a:xfrm>
            <a:off x="1691680" y="2564904"/>
            <a:ext cx="6192688" cy="720824"/>
          </a:xfrm>
          <a:prstGeom prst="horizontalScroll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Горизонтальный свиток 18"/>
          <p:cNvSpPr/>
          <p:nvPr/>
        </p:nvSpPr>
        <p:spPr>
          <a:xfrm>
            <a:off x="1691680" y="3645024"/>
            <a:ext cx="6192688" cy="720824"/>
          </a:xfrm>
          <a:prstGeom prst="horizontalScroll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Горизонтальный свиток 19"/>
          <p:cNvSpPr/>
          <p:nvPr/>
        </p:nvSpPr>
        <p:spPr>
          <a:xfrm>
            <a:off x="1659271" y="4653136"/>
            <a:ext cx="6192688" cy="720824"/>
          </a:xfrm>
          <a:prstGeom prst="horizontalScroll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Горизонтальный свиток 20"/>
          <p:cNvSpPr/>
          <p:nvPr/>
        </p:nvSpPr>
        <p:spPr>
          <a:xfrm>
            <a:off x="1691680" y="5733256"/>
            <a:ext cx="6192688" cy="720824"/>
          </a:xfrm>
          <a:prstGeom prst="horizontalScroll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Анастасия\Desktop\ШАБЛОНЫ для презентаций\фоны школьные\60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254"/>
            <a:ext cx="9144000" cy="679549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Запишіть у вигляді виразу </a:t>
            </a:r>
            <a:r>
              <a:rPr lang="ru-RU" dirty="0" smtClean="0">
                <a:solidFill>
                  <a:srgbClr val="C00000"/>
                </a:solidFill>
              </a:rPr>
              <a:t>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/>
          </a:bodyPr>
          <a:lstStyle/>
          <a:p>
            <a:r>
              <a:rPr lang="uk-UA" b="1" dirty="0" smtClean="0"/>
              <a:t>добуток</a:t>
            </a:r>
            <a:r>
              <a:rPr lang="ru-RU" b="1" dirty="0" smtClean="0"/>
              <a:t> </a:t>
            </a:r>
            <a:r>
              <a:rPr lang="uk-UA" b="1" dirty="0" smtClean="0"/>
              <a:t>суми двох виразів </a:t>
            </a:r>
            <a:r>
              <a:rPr lang="uk-UA" b="1" dirty="0" smtClean="0">
                <a:solidFill>
                  <a:srgbClr val="FF0000"/>
                </a:solidFill>
              </a:rPr>
              <a:t>2х</a:t>
            </a:r>
            <a:r>
              <a:rPr lang="uk-UA" b="1" dirty="0" smtClean="0"/>
              <a:t> і </a:t>
            </a:r>
            <a:r>
              <a:rPr lang="uk-UA" b="1" dirty="0" smtClean="0">
                <a:solidFill>
                  <a:srgbClr val="FF0000"/>
                </a:solidFill>
              </a:rPr>
              <a:t>y</a:t>
            </a:r>
            <a:r>
              <a:rPr lang="uk-UA" b="1" dirty="0" smtClean="0"/>
              <a:t> і їх різниці.</a:t>
            </a:r>
          </a:p>
          <a:p>
            <a:r>
              <a:rPr lang="ru-RU" b="1" dirty="0" smtClean="0"/>
              <a:t> </a:t>
            </a:r>
            <a:r>
              <a:rPr lang="uk-UA" b="1" dirty="0" smtClean="0"/>
              <a:t>добуток різниці двох виразів</a:t>
            </a:r>
          </a:p>
          <a:p>
            <a:pPr marL="0" indent="0">
              <a:buNone/>
            </a:pPr>
            <a:r>
              <a:rPr lang="ru-RU" b="1" dirty="0" smtClean="0"/>
              <a:t> </a:t>
            </a:r>
            <a:r>
              <a:rPr lang="ru-RU" b="1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b="1" dirty="0"/>
              <a:t> </a:t>
            </a:r>
            <a:r>
              <a:rPr lang="ru-RU" b="1" dirty="0"/>
              <a:t>і </a:t>
            </a:r>
            <a:r>
              <a:rPr lang="ru-RU" b="1" dirty="0">
                <a:solidFill>
                  <a:srgbClr val="FF0000"/>
                </a:solidFill>
              </a:rPr>
              <a:t>5</a:t>
            </a:r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dirty="0"/>
              <a:t> </a:t>
            </a:r>
            <a:r>
              <a:rPr lang="uk-UA" b="1" dirty="0" smtClean="0"/>
              <a:t>і їх суми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квадрат</a:t>
            </a:r>
            <a:r>
              <a:rPr lang="uk-UA" b="1" dirty="0" smtClean="0"/>
              <a:t> суми двох виразів</a:t>
            </a:r>
          </a:p>
          <a:p>
            <a:pPr marL="0" indent="0">
              <a:buNone/>
            </a:pPr>
            <a:r>
              <a:rPr lang="ru-RU" b="1" dirty="0" smtClean="0"/>
              <a:t> </a:t>
            </a:r>
            <a:r>
              <a:rPr lang="ru-RU" b="1" dirty="0">
                <a:solidFill>
                  <a:srgbClr val="FF0000"/>
                </a:solidFill>
              </a:rPr>
              <a:t>7a</a:t>
            </a:r>
            <a:r>
              <a:rPr lang="ru-RU" b="1" dirty="0"/>
              <a:t> і </a:t>
            </a:r>
            <a:r>
              <a:rPr lang="ru-RU" b="1" dirty="0">
                <a:solidFill>
                  <a:srgbClr val="FF0000"/>
                </a:solidFill>
              </a:rPr>
              <a:t>b</a:t>
            </a:r>
            <a:r>
              <a:rPr lang="ru-RU" b="1" dirty="0"/>
              <a:t>.</a:t>
            </a:r>
            <a:endParaRPr lang="en-US" b="1" dirty="0" smtClean="0"/>
          </a:p>
          <a:p>
            <a:r>
              <a:rPr lang="uk-UA" b="1" dirty="0" smtClean="0"/>
              <a:t>Різниця</a:t>
            </a:r>
            <a:r>
              <a:rPr lang="ru-RU" b="1" dirty="0" smtClean="0"/>
              <a:t> </a:t>
            </a:r>
            <a:r>
              <a:rPr lang="uk-UA" b="1" dirty="0" smtClean="0"/>
              <a:t>квадратів двох виразів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5а</a:t>
            </a:r>
            <a:r>
              <a:rPr lang="ru-RU" b="1" dirty="0" smtClean="0"/>
              <a:t> </a:t>
            </a:r>
            <a:r>
              <a:rPr lang="ru-RU" b="1" dirty="0"/>
              <a:t>і </a:t>
            </a:r>
            <a:r>
              <a:rPr lang="ru-RU" b="1" dirty="0" smtClean="0">
                <a:solidFill>
                  <a:srgbClr val="FF0000"/>
                </a:solidFill>
              </a:rPr>
              <a:t>3с</a:t>
            </a:r>
          </a:p>
          <a:p>
            <a:r>
              <a:rPr lang="ru-RU" b="1" dirty="0"/>
              <a:t>квадрат </a:t>
            </a:r>
            <a:r>
              <a:rPr lang="uk-UA" b="1" dirty="0" smtClean="0"/>
              <a:t>різниці двох виразів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6</a:t>
            </a:r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dirty="0"/>
              <a:t> </a:t>
            </a:r>
            <a:r>
              <a:rPr lang="ru-RU" b="1" dirty="0"/>
              <a:t>і 2</a:t>
            </a:r>
            <a:r>
              <a:rPr lang="en-US" b="1" dirty="0"/>
              <a:t>d</a:t>
            </a:r>
            <a:endParaRPr lang="ru-RU" dirty="0"/>
          </a:p>
        </p:txBody>
      </p:sp>
      <p:sp>
        <p:nvSpPr>
          <p:cNvPr id="5" name="Прямоугольная выноска 4"/>
          <p:cNvSpPr/>
          <p:nvPr/>
        </p:nvSpPr>
        <p:spPr>
          <a:xfrm>
            <a:off x="6156176" y="1556792"/>
            <a:ext cx="2952328" cy="648072"/>
          </a:xfrm>
          <a:prstGeom prst="wedgeRect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(2х+у)(2х-у)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6156176" y="2708920"/>
            <a:ext cx="2952328" cy="576064"/>
          </a:xfrm>
          <a:prstGeom prst="wedgeRectCallo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(3а-5</a:t>
            </a:r>
            <a:r>
              <a:rPr lang="en-US" sz="3200" dirty="0" smtClean="0">
                <a:solidFill>
                  <a:schemeClr val="tx1"/>
                </a:solidFill>
              </a:rPr>
              <a:t>b</a:t>
            </a:r>
            <a:r>
              <a:rPr lang="ru-RU" sz="3200" dirty="0" smtClean="0">
                <a:solidFill>
                  <a:schemeClr val="tx1"/>
                </a:solidFill>
              </a:rPr>
              <a:t>)(</a:t>
            </a:r>
            <a:r>
              <a:rPr lang="en-US" sz="3200" dirty="0" smtClean="0">
                <a:solidFill>
                  <a:schemeClr val="tx1"/>
                </a:solidFill>
              </a:rPr>
              <a:t>3a</a:t>
            </a:r>
            <a:r>
              <a:rPr lang="ru-RU" sz="3200" dirty="0" smtClean="0">
                <a:solidFill>
                  <a:schemeClr val="tx1"/>
                </a:solidFill>
              </a:rPr>
              <a:t>+</a:t>
            </a:r>
            <a:r>
              <a:rPr lang="en-US" sz="3200" dirty="0" smtClean="0">
                <a:solidFill>
                  <a:schemeClr val="tx1"/>
                </a:solidFill>
              </a:rPr>
              <a:t>5b</a:t>
            </a:r>
            <a:r>
              <a:rPr lang="ru-RU" sz="3200" dirty="0" smtClean="0">
                <a:solidFill>
                  <a:schemeClr val="tx1"/>
                </a:solidFill>
              </a:rPr>
              <a:t>)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6156176" y="3789040"/>
            <a:ext cx="2952328" cy="648072"/>
          </a:xfrm>
          <a:prstGeom prst="wedgeRectCallou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740616636"/>
              </p:ext>
            </p:extLst>
          </p:nvPr>
        </p:nvGraphicFramePr>
        <p:xfrm>
          <a:off x="6768028" y="3757389"/>
          <a:ext cx="1980436" cy="679723"/>
        </p:xfrm>
        <a:graphic>
          <a:graphicData uri="http://schemas.openxmlformats.org/presentationml/2006/ole">
            <p:oleObj spid="_x0000_s1038" name="Формула" r:id="rId4" imgW="571252" imgH="228501" progId="Equation.3">
              <p:embed/>
            </p:oleObj>
          </a:graphicData>
        </a:graphic>
      </p:graphicFrame>
      <p:sp>
        <p:nvSpPr>
          <p:cNvPr id="9" name="Прямоугольная выноска 8"/>
          <p:cNvSpPr/>
          <p:nvPr/>
        </p:nvSpPr>
        <p:spPr>
          <a:xfrm>
            <a:off x="6156176" y="5013176"/>
            <a:ext cx="2952328" cy="648072"/>
          </a:xfrm>
          <a:prstGeom prst="wedgeRect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/>
          </a:p>
        </p:txBody>
      </p:sp>
      <p:graphicFrame>
        <p:nvGraphicFramePr>
          <p:cNvPr id="10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863919447"/>
              </p:ext>
            </p:extLst>
          </p:nvPr>
        </p:nvGraphicFramePr>
        <p:xfrm>
          <a:off x="6381179" y="4943698"/>
          <a:ext cx="2727325" cy="717550"/>
        </p:xfrm>
        <a:graphic>
          <a:graphicData uri="http://schemas.openxmlformats.org/presentationml/2006/ole">
            <p:oleObj spid="_x0000_s1039" name="Формула" r:id="rId5" imgW="787400" imgH="241300" progId="Equation.3">
              <p:embed/>
            </p:oleObj>
          </a:graphicData>
        </a:graphic>
      </p:graphicFrame>
      <p:sp>
        <p:nvSpPr>
          <p:cNvPr id="11" name="Прямоугольная выноска 10"/>
          <p:cNvSpPr/>
          <p:nvPr/>
        </p:nvSpPr>
        <p:spPr>
          <a:xfrm>
            <a:off x="6156176" y="6093296"/>
            <a:ext cx="2952328" cy="648072"/>
          </a:xfrm>
          <a:prstGeom prst="wedge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/>
          </a:p>
        </p:txBody>
      </p:sp>
      <p:graphicFrame>
        <p:nvGraphicFramePr>
          <p:cNvPr id="102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42392549"/>
              </p:ext>
            </p:extLst>
          </p:nvPr>
        </p:nvGraphicFramePr>
        <p:xfrm>
          <a:off x="6603305" y="6061918"/>
          <a:ext cx="2289175" cy="679450"/>
        </p:xfrm>
        <a:graphic>
          <a:graphicData uri="http://schemas.openxmlformats.org/presentationml/2006/ole">
            <p:oleObj spid="_x0000_s1040" name="Формула" r:id="rId6" imgW="6604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1" animBg="1"/>
      <p:bldP spid="9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 descr="C:\Users\Анастасия\Desktop\ШАБЛОНЫ для презентаций\фоны школьные\60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79549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Знайдіть тотожно рівні 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err="1" smtClean="0">
                <a:solidFill>
                  <a:srgbClr val="C00000"/>
                </a:solidFill>
              </a:rPr>
              <a:t>вирази</a:t>
            </a:r>
            <a:r>
              <a:rPr lang="ru-RU" dirty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" name="Куб 8"/>
          <p:cNvSpPr/>
          <p:nvPr/>
        </p:nvSpPr>
        <p:spPr>
          <a:xfrm rot="20269818">
            <a:off x="675674" y="2199062"/>
            <a:ext cx="2176030" cy="1523772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457200" y="5589240"/>
            <a:ext cx="8229600" cy="536923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  <p:sp>
        <p:nvSpPr>
          <p:cNvPr id="12" name="Куб 11"/>
          <p:cNvSpPr/>
          <p:nvPr/>
        </p:nvSpPr>
        <p:spPr>
          <a:xfrm rot="2866509">
            <a:off x="6574263" y="1907800"/>
            <a:ext cx="1936232" cy="1792216"/>
          </a:xfrm>
          <a:prstGeom prst="cub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уб 12"/>
          <p:cNvSpPr/>
          <p:nvPr/>
        </p:nvSpPr>
        <p:spPr>
          <a:xfrm rot="4304442">
            <a:off x="6038565" y="4150015"/>
            <a:ext cx="1819396" cy="1674504"/>
          </a:xfrm>
          <a:prstGeom prst="cub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уб 13"/>
          <p:cNvSpPr/>
          <p:nvPr/>
        </p:nvSpPr>
        <p:spPr>
          <a:xfrm rot="4411907">
            <a:off x="635064" y="4418735"/>
            <a:ext cx="1623309" cy="1620930"/>
          </a:xfrm>
          <a:prstGeom prst="cub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Куб 14"/>
          <p:cNvSpPr/>
          <p:nvPr/>
        </p:nvSpPr>
        <p:spPr>
          <a:xfrm rot="19308445">
            <a:off x="3219700" y="4056611"/>
            <a:ext cx="1726274" cy="1813528"/>
          </a:xfrm>
          <a:prstGeom prst="cub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Куб 15"/>
          <p:cNvSpPr/>
          <p:nvPr/>
        </p:nvSpPr>
        <p:spPr>
          <a:xfrm rot="3345152">
            <a:off x="4085084" y="1688293"/>
            <a:ext cx="1709745" cy="1642723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9461" name="Object 4"/>
          <p:cNvGraphicFramePr>
            <a:graphicFrameLocks noChangeAspect="1"/>
          </p:cNvGraphicFramePr>
          <p:nvPr/>
        </p:nvGraphicFramePr>
        <p:xfrm>
          <a:off x="4211960" y="2204864"/>
          <a:ext cx="936625" cy="393700"/>
        </p:xfrm>
        <a:graphic>
          <a:graphicData uri="http://schemas.openxmlformats.org/presentationml/2006/ole">
            <p:oleObj spid="_x0000_s19485" name="Формула" r:id="rId4" imgW="482391" imgH="203112" progId="Equation.3">
              <p:embed/>
            </p:oleObj>
          </a:graphicData>
        </a:graphic>
      </p:graphicFrame>
      <p:graphicFrame>
        <p:nvGraphicFramePr>
          <p:cNvPr id="19462" name="Object 8"/>
          <p:cNvGraphicFramePr>
            <a:graphicFrameLocks noChangeAspect="1"/>
          </p:cNvGraphicFramePr>
          <p:nvPr/>
        </p:nvGraphicFramePr>
        <p:xfrm>
          <a:off x="6254750" y="4822825"/>
          <a:ext cx="944563" cy="420688"/>
        </p:xfrm>
        <a:graphic>
          <a:graphicData uri="http://schemas.openxmlformats.org/presentationml/2006/ole">
            <p:oleObj spid="_x0000_s19486" name="Формула" r:id="rId5" imgW="457002" imgH="203112" progId="Equation.3">
              <p:embed/>
            </p:oleObj>
          </a:graphicData>
        </a:graphic>
      </p:graphicFrame>
      <p:graphicFrame>
        <p:nvGraphicFramePr>
          <p:cNvPr id="19463" name="Object 12"/>
          <p:cNvGraphicFramePr>
            <a:graphicFrameLocks noChangeAspect="1"/>
          </p:cNvGraphicFramePr>
          <p:nvPr/>
        </p:nvGraphicFramePr>
        <p:xfrm>
          <a:off x="683568" y="2852936"/>
          <a:ext cx="1872209" cy="364538"/>
        </p:xfrm>
        <a:graphic>
          <a:graphicData uri="http://schemas.openxmlformats.org/presentationml/2006/ole">
            <p:oleObj spid="_x0000_s19487" name="Формула" r:id="rId6" imgW="1040948" imgH="203112" progId="Equation.3">
              <p:embed/>
            </p:oleObj>
          </a:graphicData>
        </a:graphic>
      </p:graphicFrame>
      <p:graphicFrame>
        <p:nvGraphicFramePr>
          <p:cNvPr id="19464" name="Object 4"/>
          <p:cNvGraphicFramePr>
            <a:graphicFrameLocks noChangeAspect="1"/>
          </p:cNvGraphicFramePr>
          <p:nvPr/>
        </p:nvGraphicFramePr>
        <p:xfrm>
          <a:off x="3059832" y="4725144"/>
          <a:ext cx="2141896" cy="489842"/>
        </p:xfrm>
        <a:graphic>
          <a:graphicData uri="http://schemas.openxmlformats.org/presentationml/2006/ole">
            <p:oleObj spid="_x0000_s19488" name="Формула" r:id="rId7" imgW="939392" imgH="215806" progId="Equation.3">
              <p:embed/>
            </p:oleObj>
          </a:graphicData>
        </a:graphic>
      </p:graphicFrame>
      <p:graphicFrame>
        <p:nvGraphicFramePr>
          <p:cNvPr id="19465" name="Object 4"/>
          <p:cNvGraphicFramePr>
            <a:graphicFrameLocks noChangeAspect="1"/>
          </p:cNvGraphicFramePr>
          <p:nvPr/>
        </p:nvGraphicFramePr>
        <p:xfrm>
          <a:off x="6670675" y="2600325"/>
          <a:ext cx="1060450" cy="468313"/>
        </p:xfrm>
        <a:graphic>
          <a:graphicData uri="http://schemas.openxmlformats.org/presentationml/2006/ole">
            <p:oleObj spid="_x0000_s19489" name="Формула" r:id="rId8" imgW="545863" imgH="241195" progId="Equation.3">
              <p:embed/>
            </p:oleObj>
          </a:graphicData>
        </a:graphic>
      </p:graphicFrame>
      <p:graphicFrame>
        <p:nvGraphicFramePr>
          <p:cNvPr id="19466" name="Object 4"/>
          <p:cNvGraphicFramePr>
            <a:graphicFrameLocks noChangeAspect="1"/>
          </p:cNvGraphicFramePr>
          <p:nvPr/>
        </p:nvGraphicFramePr>
        <p:xfrm>
          <a:off x="827584" y="4869160"/>
          <a:ext cx="1060450" cy="468313"/>
        </p:xfrm>
        <a:graphic>
          <a:graphicData uri="http://schemas.openxmlformats.org/presentationml/2006/ole">
            <p:oleObj spid="_x0000_s19490" name="Формула" r:id="rId9" imgW="545863" imgH="241195" progId="Equation.3">
              <p:embed/>
            </p:oleObj>
          </a:graphicData>
        </a:graphic>
      </p:graphicFrame>
      <p:sp>
        <p:nvSpPr>
          <p:cNvPr id="23" name="Выгнутая вверх стрелка 22"/>
          <p:cNvSpPr/>
          <p:nvPr/>
        </p:nvSpPr>
        <p:spPr>
          <a:xfrm>
            <a:off x="1835696" y="1340768"/>
            <a:ext cx="5112568" cy="1235576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Выгнутая влево стрелка 23"/>
          <p:cNvSpPr/>
          <p:nvPr/>
        </p:nvSpPr>
        <p:spPr>
          <a:xfrm>
            <a:off x="0" y="2564904"/>
            <a:ext cx="971600" cy="2664296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право стрелка 24"/>
          <p:cNvSpPr/>
          <p:nvPr/>
        </p:nvSpPr>
        <p:spPr>
          <a:xfrm>
            <a:off x="4499992" y="3068960"/>
            <a:ext cx="1296144" cy="1944216"/>
          </a:xfrm>
          <a:prstGeom prst="curved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9467" name="Picture 11" descr="H:\анимации мои\442.gif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9512" y="-243408"/>
            <a:ext cx="1038225" cy="1333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  <p:bldP spid="24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C:\Users\Анастасия\Desktop\ШАБЛОНЫ для презентаций\фоны школьные\6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254"/>
            <a:ext cx="9144000" cy="679549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C00000"/>
                </a:solidFill>
              </a:rPr>
              <a:t>Застосуйте відповідну </a:t>
            </a:r>
            <a:r>
              <a:rPr lang="ru-RU" sz="3600" b="1" dirty="0" smtClean="0">
                <a:solidFill>
                  <a:srgbClr val="C00000"/>
                </a:solidFill>
              </a:rPr>
              <a:t>формулу </a:t>
            </a:r>
            <a:r>
              <a:rPr lang="ru-RU" sz="3600" b="1" dirty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4929411"/>
          </a:xfrm>
        </p:spPr>
        <p:txBody>
          <a:bodyPr>
            <a:normAutofit fontScale="77500" lnSpcReduction="20000"/>
          </a:bodyPr>
          <a:lstStyle/>
          <a:p>
            <a:r>
              <a:rPr lang="ru-RU" sz="4200" b="1" dirty="0" smtClean="0">
                <a:solidFill>
                  <a:schemeClr val="accent2">
                    <a:lumMod val="75000"/>
                  </a:schemeClr>
                </a:solidFill>
              </a:rPr>
              <a:t>(3</a:t>
            </a:r>
            <a:r>
              <a:rPr lang="en-US" sz="4200" b="1" dirty="0" smtClean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ru-RU" sz="4200" b="1" dirty="0" smtClean="0">
                <a:solidFill>
                  <a:schemeClr val="accent2">
                    <a:lumMod val="75000"/>
                  </a:schemeClr>
                </a:solidFill>
              </a:rPr>
              <a:t>+4</a:t>
            </a:r>
            <a:r>
              <a:rPr lang="en-US" sz="4200" b="1" dirty="0" smtClean="0">
                <a:solidFill>
                  <a:schemeClr val="accent2">
                    <a:lumMod val="75000"/>
                  </a:schemeClr>
                </a:solidFill>
              </a:rPr>
              <a:t>y)</a:t>
            </a:r>
            <a:r>
              <a:rPr lang="en-US" sz="4200" b="1" baseline="30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4200" b="1" dirty="0" smtClean="0">
                <a:solidFill>
                  <a:schemeClr val="accent2">
                    <a:lumMod val="75000"/>
                  </a:schemeClr>
                </a:solidFill>
              </a:rPr>
              <a:t>=</a:t>
            </a:r>
            <a:r>
              <a:rPr lang="ru-RU" sz="4200" b="1" dirty="0" smtClean="0">
                <a:solidFill>
                  <a:schemeClr val="accent2">
                    <a:lumMod val="75000"/>
                  </a:schemeClr>
                </a:solidFill>
              </a:rPr>
              <a:t> (3</a:t>
            </a:r>
            <a:r>
              <a:rPr lang="en-US" sz="4200" b="1" dirty="0" smtClean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ru-RU" sz="42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4200" b="1" baseline="30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ru-RU" sz="4200" b="1" dirty="0" smtClean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4200" b="1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4200" b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</a:t>
            </a:r>
            <a:r>
              <a:rPr lang="ru-RU" sz="4200" b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3</a:t>
            </a:r>
            <a:r>
              <a:rPr lang="en-US" sz="4200" b="1" dirty="0" smtClean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en-US" sz="4200" b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</a:t>
            </a:r>
            <a:r>
              <a:rPr lang="ru-RU" sz="4200" b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4</a:t>
            </a:r>
            <a:r>
              <a:rPr lang="en-US" sz="4200" b="1" dirty="0" smtClean="0">
                <a:solidFill>
                  <a:schemeClr val="accent2">
                    <a:lumMod val="75000"/>
                  </a:schemeClr>
                </a:solidFill>
              </a:rPr>
              <a:t>y</a:t>
            </a:r>
            <a:r>
              <a:rPr lang="ru-RU" sz="4200" b="1" dirty="0" smtClean="0">
                <a:solidFill>
                  <a:schemeClr val="accent2">
                    <a:lumMod val="75000"/>
                  </a:schemeClr>
                </a:solidFill>
              </a:rPr>
              <a:t>+(4</a:t>
            </a:r>
            <a:r>
              <a:rPr lang="en-US" sz="4200" b="1" dirty="0" smtClean="0">
                <a:solidFill>
                  <a:schemeClr val="accent2">
                    <a:lumMod val="75000"/>
                  </a:schemeClr>
                </a:solidFill>
              </a:rPr>
              <a:t>y</a:t>
            </a:r>
            <a:r>
              <a:rPr lang="ru-RU" sz="42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ru-RU" sz="4200" b="1" baseline="30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4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200" b="1" dirty="0" smtClean="0">
                <a:solidFill>
                  <a:schemeClr val="accent2">
                    <a:lumMod val="75000"/>
                  </a:schemeClr>
                </a:solidFill>
              </a:rPr>
              <a:t>=9</a:t>
            </a:r>
            <a:r>
              <a:rPr lang="en-US" sz="4200" b="1" dirty="0" smtClean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en-US" sz="4200" b="1" baseline="30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ru-RU" sz="4200" b="1" dirty="0" smtClean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4200" b="1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ru-RU" sz="4200" b="1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4200" b="1" dirty="0" err="1" smtClean="0">
                <a:solidFill>
                  <a:schemeClr val="accent2">
                    <a:lumMod val="75000"/>
                  </a:schemeClr>
                </a:solidFill>
              </a:rPr>
              <a:t>xy</a:t>
            </a:r>
            <a:r>
              <a:rPr lang="ru-RU" sz="4200" b="1" dirty="0" smtClean="0">
                <a:solidFill>
                  <a:schemeClr val="accent2">
                    <a:lumMod val="75000"/>
                  </a:schemeClr>
                </a:solidFill>
              </a:rPr>
              <a:t>+16</a:t>
            </a:r>
            <a:r>
              <a:rPr lang="en-US" sz="4200" b="1" dirty="0" smtClean="0">
                <a:solidFill>
                  <a:schemeClr val="accent2">
                    <a:lumMod val="75000"/>
                  </a:schemeClr>
                </a:solidFill>
              </a:rPr>
              <a:t>y</a:t>
            </a:r>
            <a:r>
              <a:rPr lang="en-US" sz="4200" b="1" baseline="30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ru-RU" sz="4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 smtClean="0"/>
          </a:p>
          <a:p>
            <a:r>
              <a:rPr lang="ru-RU" sz="4100" b="1" dirty="0" smtClean="0">
                <a:solidFill>
                  <a:srgbClr val="7030A0"/>
                </a:solidFill>
              </a:rPr>
              <a:t>(2</a:t>
            </a:r>
            <a:r>
              <a:rPr lang="en-US" sz="4100" b="1" dirty="0" smtClean="0">
                <a:solidFill>
                  <a:srgbClr val="7030A0"/>
                </a:solidFill>
              </a:rPr>
              <a:t>d-</a:t>
            </a:r>
            <a:r>
              <a:rPr lang="ru-RU" sz="4100" b="1" dirty="0" smtClean="0">
                <a:solidFill>
                  <a:srgbClr val="7030A0"/>
                </a:solidFill>
              </a:rPr>
              <a:t>7</a:t>
            </a:r>
            <a:r>
              <a:rPr lang="en-US" sz="4100" b="1" dirty="0" smtClean="0">
                <a:solidFill>
                  <a:srgbClr val="7030A0"/>
                </a:solidFill>
              </a:rPr>
              <a:t>k)</a:t>
            </a:r>
            <a:r>
              <a:rPr lang="en-US" sz="4100" b="1" baseline="30000" dirty="0" smtClean="0">
                <a:solidFill>
                  <a:srgbClr val="7030A0"/>
                </a:solidFill>
              </a:rPr>
              <a:t>2</a:t>
            </a:r>
            <a:r>
              <a:rPr lang="en-US" sz="4100" b="1" dirty="0" smtClean="0">
                <a:solidFill>
                  <a:srgbClr val="7030A0"/>
                </a:solidFill>
              </a:rPr>
              <a:t>=</a:t>
            </a:r>
            <a:r>
              <a:rPr lang="ru-RU" sz="4100" b="1" dirty="0" smtClean="0">
                <a:solidFill>
                  <a:srgbClr val="7030A0"/>
                </a:solidFill>
              </a:rPr>
              <a:t>(2</a:t>
            </a:r>
            <a:r>
              <a:rPr lang="en-US" sz="4100" b="1" dirty="0" smtClean="0">
                <a:solidFill>
                  <a:srgbClr val="7030A0"/>
                </a:solidFill>
              </a:rPr>
              <a:t>d</a:t>
            </a:r>
            <a:r>
              <a:rPr lang="ru-RU" sz="4100" b="1" dirty="0" smtClean="0">
                <a:solidFill>
                  <a:srgbClr val="7030A0"/>
                </a:solidFill>
              </a:rPr>
              <a:t>)</a:t>
            </a:r>
            <a:r>
              <a:rPr lang="en-US" sz="4100" b="1" baseline="30000" dirty="0" smtClean="0">
                <a:solidFill>
                  <a:srgbClr val="7030A0"/>
                </a:solidFill>
              </a:rPr>
              <a:t>2</a:t>
            </a:r>
            <a:r>
              <a:rPr lang="en-US" sz="4100" b="1" dirty="0" smtClean="0">
                <a:solidFill>
                  <a:srgbClr val="7030A0"/>
                </a:solidFill>
              </a:rPr>
              <a:t>-2</a:t>
            </a:r>
            <a:r>
              <a:rPr lang="en-US" sz="4100" b="1" dirty="0" smtClean="0">
                <a:solidFill>
                  <a:srgbClr val="7030A0"/>
                </a:solidFill>
                <a:sym typeface="Symbol"/>
              </a:rPr>
              <a:t></a:t>
            </a:r>
            <a:r>
              <a:rPr lang="ru-RU" sz="4100" b="1" dirty="0" smtClean="0">
                <a:solidFill>
                  <a:srgbClr val="7030A0"/>
                </a:solidFill>
                <a:sym typeface="Symbol"/>
              </a:rPr>
              <a:t>2</a:t>
            </a:r>
            <a:r>
              <a:rPr lang="en-US" sz="4100" b="1" dirty="0" smtClean="0">
                <a:solidFill>
                  <a:srgbClr val="7030A0"/>
                </a:solidFill>
              </a:rPr>
              <a:t>d</a:t>
            </a:r>
            <a:r>
              <a:rPr lang="en-US" sz="4100" b="1" dirty="0" smtClean="0">
                <a:solidFill>
                  <a:srgbClr val="7030A0"/>
                </a:solidFill>
                <a:sym typeface="Symbol"/>
              </a:rPr>
              <a:t></a:t>
            </a:r>
            <a:r>
              <a:rPr lang="ru-RU" sz="4100" b="1" dirty="0" smtClean="0">
                <a:solidFill>
                  <a:srgbClr val="7030A0"/>
                </a:solidFill>
              </a:rPr>
              <a:t>7</a:t>
            </a:r>
            <a:r>
              <a:rPr lang="en-US" sz="4100" b="1" dirty="0" smtClean="0">
                <a:solidFill>
                  <a:srgbClr val="7030A0"/>
                </a:solidFill>
              </a:rPr>
              <a:t>k</a:t>
            </a:r>
            <a:r>
              <a:rPr lang="ru-RU" sz="4100" b="1" dirty="0" smtClean="0">
                <a:solidFill>
                  <a:srgbClr val="7030A0"/>
                </a:solidFill>
              </a:rPr>
              <a:t>+(7</a:t>
            </a:r>
            <a:r>
              <a:rPr lang="en-US" sz="4100" b="1" dirty="0" smtClean="0">
                <a:solidFill>
                  <a:srgbClr val="7030A0"/>
                </a:solidFill>
              </a:rPr>
              <a:t>k</a:t>
            </a:r>
            <a:r>
              <a:rPr lang="ru-RU" sz="4100" b="1" dirty="0" smtClean="0">
                <a:solidFill>
                  <a:srgbClr val="7030A0"/>
                </a:solidFill>
              </a:rPr>
              <a:t>)</a:t>
            </a:r>
            <a:r>
              <a:rPr lang="en-US" sz="4100" b="1" baseline="30000" dirty="0" smtClean="0">
                <a:solidFill>
                  <a:srgbClr val="7030A0"/>
                </a:solidFill>
              </a:rPr>
              <a:t>2</a:t>
            </a:r>
            <a:r>
              <a:rPr lang="en-US" sz="4100" b="1" dirty="0" smtClean="0">
                <a:solidFill>
                  <a:srgbClr val="7030A0"/>
                </a:solidFill>
              </a:rPr>
              <a:t>=</a:t>
            </a:r>
            <a:r>
              <a:rPr lang="ru-RU" sz="4100" b="1" dirty="0" smtClean="0">
                <a:solidFill>
                  <a:srgbClr val="7030A0"/>
                </a:solidFill>
              </a:rPr>
              <a:t>4</a:t>
            </a:r>
            <a:r>
              <a:rPr lang="en-US" sz="4100" b="1" dirty="0" smtClean="0">
                <a:solidFill>
                  <a:srgbClr val="7030A0"/>
                </a:solidFill>
              </a:rPr>
              <a:t>d</a:t>
            </a:r>
            <a:r>
              <a:rPr lang="en-US" sz="4100" b="1" baseline="30000" dirty="0" smtClean="0">
                <a:solidFill>
                  <a:srgbClr val="7030A0"/>
                </a:solidFill>
              </a:rPr>
              <a:t>2</a:t>
            </a:r>
            <a:r>
              <a:rPr lang="en-US" sz="4100" b="1" dirty="0" smtClean="0">
                <a:solidFill>
                  <a:srgbClr val="7030A0"/>
                </a:solidFill>
              </a:rPr>
              <a:t>-2</a:t>
            </a:r>
            <a:r>
              <a:rPr lang="ru-RU" sz="4100" b="1" dirty="0" smtClean="0">
                <a:solidFill>
                  <a:srgbClr val="7030A0"/>
                </a:solidFill>
              </a:rPr>
              <a:t>8</a:t>
            </a:r>
            <a:r>
              <a:rPr lang="en-US" sz="4100" b="1" dirty="0" err="1" smtClean="0">
                <a:solidFill>
                  <a:srgbClr val="7030A0"/>
                </a:solidFill>
              </a:rPr>
              <a:t>dk</a:t>
            </a:r>
            <a:r>
              <a:rPr lang="ru-RU" sz="4100" b="1" dirty="0" smtClean="0">
                <a:solidFill>
                  <a:srgbClr val="7030A0"/>
                </a:solidFill>
              </a:rPr>
              <a:t>+49</a:t>
            </a:r>
            <a:r>
              <a:rPr lang="en-US" sz="4100" b="1" dirty="0" smtClean="0">
                <a:solidFill>
                  <a:srgbClr val="7030A0"/>
                </a:solidFill>
              </a:rPr>
              <a:t>k</a:t>
            </a:r>
            <a:r>
              <a:rPr lang="en-US" sz="4100" b="1" baseline="30000" dirty="0" smtClean="0">
                <a:solidFill>
                  <a:srgbClr val="7030A0"/>
                </a:solidFill>
              </a:rPr>
              <a:t>2</a:t>
            </a:r>
            <a:endParaRPr lang="ru-RU" sz="41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dirty="0" smtClean="0"/>
          </a:p>
          <a:p>
            <a:r>
              <a:rPr lang="ru-RU" sz="4600" b="1" dirty="0" smtClean="0">
                <a:solidFill>
                  <a:srgbClr val="0070C0"/>
                </a:solidFill>
              </a:rPr>
              <a:t>(8</a:t>
            </a:r>
            <a:r>
              <a:rPr lang="en-US" sz="4600" b="1" dirty="0" smtClean="0">
                <a:solidFill>
                  <a:srgbClr val="0070C0"/>
                </a:solidFill>
              </a:rPr>
              <a:t>d-k)(</a:t>
            </a:r>
            <a:r>
              <a:rPr lang="ru-RU" sz="4600" b="1" dirty="0" smtClean="0">
                <a:solidFill>
                  <a:srgbClr val="0070C0"/>
                </a:solidFill>
              </a:rPr>
              <a:t>8</a:t>
            </a:r>
            <a:r>
              <a:rPr lang="en-US" sz="4600" b="1" dirty="0" err="1" smtClean="0">
                <a:solidFill>
                  <a:srgbClr val="0070C0"/>
                </a:solidFill>
              </a:rPr>
              <a:t>d+k</a:t>
            </a:r>
            <a:r>
              <a:rPr lang="en-US" sz="4600" b="1" dirty="0" smtClean="0">
                <a:solidFill>
                  <a:srgbClr val="0070C0"/>
                </a:solidFill>
              </a:rPr>
              <a:t>)=</a:t>
            </a:r>
            <a:r>
              <a:rPr lang="ru-RU" sz="4600" b="1" dirty="0" smtClean="0">
                <a:solidFill>
                  <a:srgbClr val="0070C0"/>
                </a:solidFill>
              </a:rPr>
              <a:t> </a:t>
            </a:r>
            <a:r>
              <a:rPr lang="en-US" sz="4600" b="1" dirty="0" smtClean="0">
                <a:solidFill>
                  <a:srgbClr val="0070C0"/>
                </a:solidFill>
              </a:rPr>
              <a:t>(8d)</a:t>
            </a:r>
            <a:r>
              <a:rPr lang="en-US" sz="46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4600" b="1" dirty="0" smtClean="0">
                <a:solidFill>
                  <a:srgbClr val="0070C0"/>
                </a:solidFill>
              </a:rPr>
              <a:t>-k</a:t>
            </a:r>
            <a:r>
              <a:rPr lang="en-US" sz="46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4600" b="1" dirty="0" smtClean="0">
                <a:solidFill>
                  <a:srgbClr val="0070C0"/>
                </a:solidFill>
              </a:rPr>
              <a:t>=</a:t>
            </a:r>
            <a:r>
              <a:rPr lang="en-US" sz="4600" b="1" baseline="30000" dirty="0" smtClean="0">
                <a:solidFill>
                  <a:srgbClr val="0070C0"/>
                </a:solidFill>
              </a:rPr>
              <a:t> </a:t>
            </a:r>
            <a:r>
              <a:rPr lang="ru-RU" sz="4600" b="1" dirty="0" smtClean="0">
                <a:solidFill>
                  <a:srgbClr val="0070C0"/>
                </a:solidFill>
              </a:rPr>
              <a:t>64</a:t>
            </a:r>
            <a:r>
              <a:rPr lang="en-US" sz="4600" b="1" dirty="0" smtClean="0">
                <a:solidFill>
                  <a:srgbClr val="0070C0"/>
                </a:solidFill>
              </a:rPr>
              <a:t>d</a:t>
            </a:r>
            <a:r>
              <a:rPr lang="en-US" sz="46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4600" b="1" dirty="0" smtClean="0">
                <a:solidFill>
                  <a:srgbClr val="0070C0"/>
                </a:solidFill>
              </a:rPr>
              <a:t>-k</a:t>
            </a:r>
            <a:r>
              <a:rPr lang="en-US" sz="4600" b="1" baseline="30000" dirty="0" smtClean="0">
                <a:solidFill>
                  <a:srgbClr val="0070C0"/>
                </a:solidFill>
              </a:rPr>
              <a:t>2</a:t>
            </a:r>
            <a:endParaRPr lang="ru-RU" dirty="0" smtClean="0"/>
          </a:p>
          <a:p>
            <a:r>
              <a:rPr lang="ru-RU" sz="4600" b="1" dirty="0" smtClean="0">
                <a:solidFill>
                  <a:srgbClr val="00B050"/>
                </a:solidFill>
              </a:rPr>
              <a:t>(</a:t>
            </a:r>
            <a:r>
              <a:rPr lang="en-US" sz="4600" b="1" dirty="0" smtClean="0">
                <a:solidFill>
                  <a:srgbClr val="00B050"/>
                </a:solidFill>
              </a:rPr>
              <a:t>0,2a</a:t>
            </a:r>
            <a:r>
              <a:rPr lang="ru-RU" sz="4600" b="1" dirty="0" smtClean="0">
                <a:solidFill>
                  <a:srgbClr val="00B050"/>
                </a:solidFill>
              </a:rPr>
              <a:t>+</a:t>
            </a:r>
            <a:r>
              <a:rPr lang="en-US" sz="4600" b="1" dirty="0" smtClean="0">
                <a:solidFill>
                  <a:srgbClr val="00B050"/>
                </a:solidFill>
              </a:rPr>
              <a:t>0,5b)</a:t>
            </a:r>
            <a:r>
              <a:rPr lang="ru-RU" sz="4600" b="1" dirty="0" smtClean="0">
                <a:solidFill>
                  <a:srgbClr val="00B050"/>
                </a:solidFill>
              </a:rPr>
              <a:t>(</a:t>
            </a:r>
            <a:r>
              <a:rPr lang="en-US" sz="4600" b="1" dirty="0" smtClean="0">
                <a:solidFill>
                  <a:srgbClr val="00B050"/>
                </a:solidFill>
              </a:rPr>
              <a:t>0,5b-0</a:t>
            </a:r>
            <a:r>
              <a:rPr lang="ru-RU" sz="4600" b="1" dirty="0" smtClean="0">
                <a:solidFill>
                  <a:srgbClr val="00B050"/>
                </a:solidFill>
              </a:rPr>
              <a:t>,</a:t>
            </a:r>
            <a:r>
              <a:rPr lang="en-US" sz="4600" b="1" dirty="0" smtClean="0">
                <a:solidFill>
                  <a:srgbClr val="00B050"/>
                </a:solidFill>
              </a:rPr>
              <a:t>2a)=</a:t>
            </a:r>
            <a:r>
              <a:rPr lang="ru-RU" sz="4600" b="1" dirty="0" smtClean="0">
                <a:solidFill>
                  <a:srgbClr val="00B050"/>
                </a:solidFill>
              </a:rPr>
              <a:t>(</a:t>
            </a:r>
            <a:r>
              <a:rPr lang="en-US" sz="4600" b="1" dirty="0" smtClean="0">
                <a:solidFill>
                  <a:srgbClr val="00B050"/>
                </a:solidFill>
              </a:rPr>
              <a:t>0,</a:t>
            </a:r>
            <a:r>
              <a:rPr lang="ru-RU" sz="4600" b="1" dirty="0" smtClean="0">
                <a:solidFill>
                  <a:srgbClr val="00B050"/>
                </a:solidFill>
              </a:rPr>
              <a:t>5</a:t>
            </a:r>
            <a:r>
              <a:rPr lang="en-US" sz="4600" b="1" dirty="0" smtClean="0">
                <a:solidFill>
                  <a:srgbClr val="00B050"/>
                </a:solidFill>
              </a:rPr>
              <a:t>b</a:t>
            </a:r>
            <a:r>
              <a:rPr lang="ru-RU" sz="4600" b="1" dirty="0" smtClean="0">
                <a:solidFill>
                  <a:srgbClr val="00B050"/>
                </a:solidFill>
              </a:rPr>
              <a:t>)</a:t>
            </a:r>
            <a:r>
              <a:rPr lang="en-US" sz="4600" b="1" baseline="30000" dirty="0" smtClean="0">
                <a:solidFill>
                  <a:srgbClr val="00B050"/>
                </a:solidFill>
              </a:rPr>
              <a:t>2</a:t>
            </a:r>
            <a:r>
              <a:rPr lang="en-US" sz="4600" b="1" dirty="0" smtClean="0">
                <a:solidFill>
                  <a:srgbClr val="00B050"/>
                </a:solidFill>
              </a:rPr>
              <a:t>-</a:t>
            </a:r>
            <a:r>
              <a:rPr lang="ru-RU" sz="4600" b="1" dirty="0" smtClean="0">
                <a:solidFill>
                  <a:srgbClr val="00B050"/>
                </a:solidFill>
              </a:rPr>
              <a:t>(</a:t>
            </a:r>
            <a:r>
              <a:rPr lang="en-US" sz="4600" b="1" dirty="0" smtClean="0">
                <a:solidFill>
                  <a:srgbClr val="00B050"/>
                </a:solidFill>
              </a:rPr>
              <a:t>0,</a:t>
            </a:r>
            <a:r>
              <a:rPr lang="ru-RU" sz="4600" b="1" dirty="0" smtClean="0">
                <a:solidFill>
                  <a:srgbClr val="00B050"/>
                </a:solidFill>
              </a:rPr>
              <a:t>2</a:t>
            </a:r>
            <a:r>
              <a:rPr lang="en-US" sz="4600" b="1" dirty="0" smtClean="0">
                <a:solidFill>
                  <a:srgbClr val="00B050"/>
                </a:solidFill>
              </a:rPr>
              <a:t>a</a:t>
            </a:r>
            <a:r>
              <a:rPr lang="ru-RU" sz="4600" b="1" dirty="0" smtClean="0">
                <a:solidFill>
                  <a:srgbClr val="00B050"/>
                </a:solidFill>
              </a:rPr>
              <a:t>)</a:t>
            </a:r>
            <a:r>
              <a:rPr lang="en-US" sz="4600" b="1" baseline="30000" dirty="0" smtClean="0">
                <a:solidFill>
                  <a:srgbClr val="00B050"/>
                </a:solidFill>
              </a:rPr>
              <a:t>2</a:t>
            </a:r>
            <a:r>
              <a:rPr lang="en-US" sz="4600" b="1" dirty="0" smtClean="0">
                <a:solidFill>
                  <a:srgbClr val="00B050"/>
                </a:solidFill>
              </a:rPr>
              <a:t> = </a:t>
            </a:r>
            <a:r>
              <a:rPr lang="ru-RU" sz="4600" b="1" dirty="0" smtClean="0">
                <a:solidFill>
                  <a:srgbClr val="00B050"/>
                </a:solidFill>
              </a:rPr>
              <a:t>=</a:t>
            </a:r>
            <a:r>
              <a:rPr lang="en-US" sz="4600" b="1" dirty="0" smtClean="0">
                <a:solidFill>
                  <a:srgbClr val="00B050"/>
                </a:solidFill>
              </a:rPr>
              <a:t>0,</a:t>
            </a:r>
            <a:r>
              <a:rPr lang="ru-RU" sz="4600" b="1" dirty="0" smtClean="0">
                <a:solidFill>
                  <a:srgbClr val="00B050"/>
                </a:solidFill>
              </a:rPr>
              <a:t>25</a:t>
            </a:r>
            <a:r>
              <a:rPr lang="en-US" sz="4600" b="1" dirty="0" smtClean="0">
                <a:solidFill>
                  <a:srgbClr val="00B050"/>
                </a:solidFill>
              </a:rPr>
              <a:t>b</a:t>
            </a:r>
            <a:r>
              <a:rPr lang="en-US" sz="4600" b="1" baseline="30000" dirty="0" smtClean="0">
                <a:solidFill>
                  <a:srgbClr val="00B050"/>
                </a:solidFill>
              </a:rPr>
              <a:t>2</a:t>
            </a:r>
            <a:r>
              <a:rPr lang="en-US" sz="4600" b="1" dirty="0" smtClean="0">
                <a:solidFill>
                  <a:srgbClr val="00B050"/>
                </a:solidFill>
              </a:rPr>
              <a:t>-0,</a:t>
            </a:r>
            <a:r>
              <a:rPr lang="ru-RU" sz="4600" b="1" dirty="0" smtClean="0">
                <a:solidFill>
                  <a:srgbClr val="00B050"/>
                </a:solidFill>
              </a:rPr>
              <a:t>04</a:t>
            </a:r>
            <a:r>
              <a:rPr lang="en-US" sz="4600" b="1" dirty="0" smtClean="0">
                <a:solidFill>
                  <a:srgbClr val="00B050"/>
                </a:solidFill>
              </a:rPr>
              <a:t>a</a:t>
            </a:r>
            <a:r>
              <a:rPr lang="en-US" sz="4600" b="1" baseline="30000" dirty="0" smtClean="0">
                <a:solidFill>
                  <a:srgbClr val="00B050"/>
                </a:solidFill>
              </a:rPr>
              <a:t>2</a:t>
            </a:r>
            <a:endParaRPr lang="ru-RU" dirty="0" smtClean="0"/>
          </a:p>
          <a:p>
            <a:r>
              <a:rPr lang="en-US" sz="5100" b="1" dirty="0" smtClean="0">
                <a:solidFill>
                  <a:srgbClr val="7030A0"/>
                </a:solidFill>
              </a:rPr>
              <a:t>9-144y</a:t>
            </a:r>
            <a:r>
              <a:rPr lang="ru-RU" sz="5100" b="1" baseline="30000" dirty="0" smtClean="0">
                <a:solidFill>
                  <a:srgbClr val="7030A0"/>
                </a:solidFill>
              </a:rPr>
              <a:t>2</a:t>
            </a:r>
            <a:r>
              <a:rPr lang="en-US" sz="5400" b="1" dirty="0" smtClean="0">
                <a:solidFill>
                  <a:srgbClr val="7030A0"/>
                </a:solidFill>
              </a:rPr>
              <a:t> = </a:t>
            </a:r>
            <a:r>
              <a:rPr lang="ru-RU" sz="5400" b="1" dirty="0" smtClean="0">
                <a:solidFill>
                  <a:srgbClr val="7030A0"/>
                </a:solidFill>
              </a:rPr>
              <a:t>3</a:t>
            </a:r>
            <a:r>
              <a:rPr lang="ru-RU" sz="5400" b="1" baseline="30000" dirty="0" smtClean="0">
                <a:solidFill>
                  <a:srgbClr val="7030A0"/>
                </a:solidFill>
              </a:rPr>
              <a:t>2</a:t>
            </a:r>
            <a:r>
              <a:rPr lang="en-US" sz="5400" b="1" dirty="0" smtClean="0">
                <a:solidFill>
                  <a:srgbClr val="7030A0"/>
                </a:solidFill>
              </a:rPr>
              <a:t>-</a:t>
            </a:r>
            <a:r>
              <a:rPr lang="ru-RU" sz="5400" b="1" dirty="0" smtClean="0">
                <a:solidFill>
                  <a:srgbClr val="7030A0"/>
                </a:solidFill>
              </a:rPr>
              <a:t>(12у)</a:t>
            </a:r>
            <a:r>
              <a:rPr lang="en-US" sz="5400" b="1" baseline="30000" dirty="0" smtClean="0">
                <a:solidFill>
                  <a:srgbClr val="7030A0"/>
                </a:solidFill>
              </a:rPr>
              <a:t>2</a:t>
            </a:r>
            <a:r>
              <a:rPr lang="en-US" sz="4800" b="1" dirty="0" smtClean="0">
                <a:solidFill>
                  <a:srgbClr val="7030A0"/>
                </a:solidFill>
              </a:rPr>
              <a:t> =</a:t>
            </a:r>
            <a:r>
              <a:rPr lang="ru-RU" sz="5400" b="1" dirty="0" smtClean="0">
                <a:solidFill>
                  <a:srgbClr val="7030A0"/>
                </a:solidFill>
              </a:rPr>
              <a:t> (3</a:t>
            </a:r>
            <a:r>
              <a:rPr lang="en-US" sz="5400" b="1" dirty="0" smtClean="0">
                <a:solidFill>
                  <a:srgbClr val="7030A0"/>
                </a:solidFill>
              </a:rPr>
              <a:t>-</a:t>
            </a:r>
            <a:r>
              <a:rPr lang="ru-RU" sz="5400" b="1" dirty="0" smtClean="0">
                <a:solidFill>
                  <a:srgbClr val="7030A0"/>
                </a:solidFill>
              </a:rPr>
              <a:t>1</a:t>
            </a:r>
            <a:r>
              <a:rPr lang="en-US" sz="5400" b="1" dirty="0" smtClean="0">
                <a:solidFill>
                  <a:srgbClr val="7030A0"/>
                </a:solidFill>
              </a:rPr>
              <a:t>2</a:t>
            </a:r>
            <a:r>
              <a:rPr lang="ru-RU" sz="5400" b="1" dirty="0" smtClean="0">
                <a:solidFill>
                  <a:srgbClr val="7030A0"/>
                </a:solidFill>
              </a:rPr>
              <a:t>у</a:t>
            </a:r>
            <a:r>
              <a:rPr lang="en-US" sz="5400" b="1" dirty="0" smtClean="0">
                <a:solidFill>
                  <a:srgbClr val="7030A0"/>
                </a:solidFill>
              </a:rPr>
              <a:t>)(</a:t>
            </a:r>
            <a:r>
              <a:rPr lang="ru-RU" sz="5400" b="1" dirty="0" smtClean="0">
                <a:solidFill>
                  <a:srgbClr val="7030A0"/>
                </a:solidFill>
              </a:rPr>
              <a:t>3+12у</a:t>
            </a:r>
            <a:r>
              <a:rPr lang="en-US" sz="5400" b="1" dirty="0" smtClean="0">
                <a:solidFill>
                  <a:srgbClr val="7030A0"/>
                </a:solidFill>
              </a:rPr>
              <a:t>)</a:t>
            </a:r>
            <a:endParaRPr lang="ru-RU" sz="5400" b="1" dirty="0" smtClean="0">
              <a:solidFill>
                <a:srgbClr val="7030A0"/>
              </a:solidFill>
            </a:endParaRPr>
          </a:p>
          <a:p>
            <a:r>
              <a:rPr lang="en-US" sz="4600" b="1" dirty="0" smtClean="0">
                <a:solidFill>
                  <a:srgbClr val="C00000"/>
                </a:solidFill>
              </a:rPr>
              <a:t>25m</a:t>
            </a:r>
            <a:r>
              <a:rPr lang="en-US" sz="4600" b="1" baseline="30000" dirty="0" smtClean="0">
                <a:solidFill>
                  <a:srgbClr val="C00000"/>
                </a:solidFill>
              </a:rPr>
              <a:t>4</a:t>
            </a:r>
            <a:r>
              <a:rPr lang="en-US" sz="4600" b="1" dirty="0" smtClean="0">
                <a:solidFill>
                  <a:srgbClr val="C00000"/>
                </a:solidFill>
              </a:rPr>
              <a:t>-4k</a:t>
            </a:r>
            <a:r>
              <a:rPr lang="en-US" sz="4600" b="1" baseline="30000" dirty="0" smtClean="0">
                <a:solidFill>
                  <a:srgbClr val="C00000"/>
                </a:solidFill>
              </a:rPr>
              <a:t>2</a:t>
            </a:r>
            <a:r>
              <a:rPr lang="en-US" sz="4600" b="1" dirty="0" smtClean="0">
                <a:solidFill>
                  <a:srgbClr val="C00000"/>
                </a:solidFill>
              </a:rPr>
              <a:t> = (5m</a:t>
            </a:r>
            <a:r>
              <a:rPr lang="en-US" sz="4600" b="1" baseline="30000" dirty="0" smtClean="0">
                <a:solidFill>
                  <a:srgbClr val="C00000"/>
                </a:solidFill>
              </a:rPr>
              <a:t>2</a:t>
            </a:r>
            <a:r>
              <a:rPr lang="en-US" sz="4600" b="1" dirty="0" smtClean="0">
                <a:solidFill>
                  <a:srgbClr val="C00000"/>
                </a:solidFill>
              </a:rPr>
              <a:t>)</a:t>
            </a:r>
            <a:r>
              <a:rPr lang="en-US" sz="4600" b="1" baseline="30000" dirty="0" smtClean="0">
                <a:solidFill>
                  <a:srgbClr val="C00000"/>
                </a:solidFill>
              </a:rPr>
              <a:t>2</a:t>
            </a:r>
            <a:r>
              <a:rPr lang="en-US" sz="4600" b="1" dirty="0" smtClean="0">
                <a:solidFill>
                  <a:srgbClr val="C00000"/>
                </a:solidFill>
              </a:rPr>
              <a:t>-(2k)</a:t>
            </a:r>
            <a:r>
              <a:rPr lang="en-US" sz="4600" b="1" baseline="30000" dirty="0" smtClean="0">
                <a:solidFill>
                  <a:srgbClr val="C00000"/>
                </a:solidFill>
              </a:rPr>
              <a:t>2</a:t>
            </a:r>
            <a:r>
              <a:rPr lang="en-US" sz="4600" b="1" dirty="0" smtClean="0">
                <a:solidFill>
                  <a:srgbClr val="C00000"/>
                </a:solidFill>
              </a:rPr>
              <a:t>= (5m</a:t>
            </a:r>
            <a:r>
              <a:rPr lang="en-US" sz="4600" b="1" baseline="30000" dirty="0" smtClean="0">
                <a:solidFill>
                  <a:srgbClr val="C00000"/>
                </a:solidFill>
              </a:rPr>
              <a:t>2</a:t>
            </a:r>
            <a:r>
              <a:rPr lang="en-US" sz="4600" b="1" dirty="0" smtClean="0">
                <a:solidFill>
                  <a:srgbClr val="C00000"/>
                </a:solidFill>
              </a:rPr>
              <a:t>+2k)(5m</a:t>
            </a:r>
            <a:r>
              <a:rPr lang="en-US" sz="4600" b="1" baseline="30000" dirty="0" smtClean="0">
                <a:solidFill>
                  <a:srgbClr val="C00000"/>
                </a:solidFill>
              </a:rPr>
              <a:t>2</a:t>
            </a:r>
            <a:r>
              <a:rPr lang="ru-RU" sz="4600" b="1" dirty="0" smtClean="0">
                <a:solidFill>
                  <a:srgbClr val="C00000"/>
                </a:solidFill>
              </a:rPr>
              <a:t>-</a:t>
            </a:r>
            <a:r>
              <a:rPr lang="en-US" sz="4600" b="1" dirty="0" smtClean="0">
                <a:solidFill>
                  <a:srgbClr val="C00000"/>
                </a:solidFill>
              </a:rPr>
              <a:t>2k)</a:t>
            </a:r>
            <a:endParaRPr lang="ru-RU" sz="4600" b="1" dirty="0" smtClean="0">
              <a:solidFill>
                <a:srgbClr val="C00000"/>
              </a:solidFill>
            </a:endParaRPr>
          </a:p>
          <a:p>
            <a:endParaRPr lang="ru-RU" sz="5400" b="1" dirty="0" smtClean="0">
              <a:solidFill>
                <a:srgbClr val="7030A0"/>
              </a:solidFill>
            </a:endParaRPr>
          </a:p>
          <a:p>
            <a:endParaRPr lang="ru-RU" sz="5100" b="1" dirty="0" smtClean="0">
              <a:solidFill>
                <a:srgbClr val="7030A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2699792" y="1052736"/>
            <a:ext cx="6192688" cy="864096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2555776" y="1916832"/>
            <a:ext cx="6192688" cy="864096"/>
          </a:xfrm>
          <a:prstGeom prst="horizontalScroll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2987824" y="5085184"/>
            <a:ext cx="5976664" cy="864096"/>
          </a:xfrm>
          <a:prstGeom prst="horizontalScroll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Горизонтальный свиток 13"/>
          <p:cNvSpPr/>
          <p:nvPr/>
        </p:nvSpPr>
        <p:spPr>
          <a:xfrm>
            <a:off x="2951312" y="4437112"/>
            <a:ext cx="6192688" cy="864096"/>
          </a:xfrm>
          <a:prstGeom prst="horizontalScroll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Горизонтальный свиток 14"/>
          <p:cNvSpPr/>
          <p:nvPr/>
        </p:nvSpPr>
        <p:spPr>
          <a:xfrm>
            <a:off x="3491880" y="2636912"/>
            <a:ext cx="3960440" cy="864096"/>
          </a:xfrm>
          <a:prstGeom prst="horizont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Горизонтальный свиток 15"/>
          <p:cNvSpPr/>
          <p:nvPr/>
        </p:nvSpPr>
        <p:spPr>
          <a:xfrm>
            <a:off x="5292080" y="3356992"/>
            <a:ext cx="3312368" cy="864096"/>
          </a:xfrm>
          <a:prstGeom prst="horizontalScroll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Горизонтальный свиток 16"/>
          <p:cNvSpPr/>
          <p:nvPr/>
        </p:nvSpPr>
        <p:spPr>
          <a:xfrm>
            <a:off x="1115616" y="3933056"/>
            <a:ext cx="3312368" cy="720080"/>
          </a:xfrm>
          <a:prstGeom prst="horizontalScroll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7157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Анастасия\Desktop\ШАБЛОНЫ для презентаций\фоны школьные\6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67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56792"/>
          </a:xfrm>
        </p:spPr>
        <p:txBody>
          <a:bodyPr>
            <a:noAutofit/>
          </a:bodyPr>
          <a:lstStyle/>
          <a:p>
            <a:r>
              <a:rPr lang="ru-RU" sz="8000" dirty="0">
                <a:solidFill>
                  <a:srgbClr val="C00000"/>
                </a:solidFill>
                <a:latin typeface="Monotype Corsiva" pitchFamily="66" charset="0"/>
              </a:rPr>
              <a:t>МОЛОДЦІ!</a:t>
            </a:r>
          </a:p>
        </p:txBody>
      </p:sp>
      <p:pic>
        <p:nvPicPr>
          <p:cNvPr id="5" name="Picture 1" descr="C:\Users\Анастасия\Desktop\анимашки\163163568.jpg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1916832"/>
            <a:ext cx="3569903" cy="2537642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5517232"/>
            <a:ext cx="8229600" cy="608931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C:\Users\Анастасия\Desktop\ШАБЛОНЫ для презентаций\фоны школьные\6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0938" y="116632"/>
            <a:ext cx="7772400" cy="1470025"/>
          </a:xfrm>
        </p:spPr>
        <p:txBody>
          <a:bodyPr>
            <a:noAutofit/>
          </a:bodyPr>
          <a:lstStyle/>
          <a:p>
            <a:r>
              <a:rPr lang="uk-UA" sz="4800" b="1" dirty="0" smtClean="0">
                <a:solidFill>
                  <a:srgbClr val="C00000"/>
                </a:solidFill>
              </a:rPr>
              <a:t>Історичний екскурс</a:t>
            </a:r>
            <a:r>
              <a:rPr lang="ru-RU" sz="4800" b="1" dirty="0" smtClean="0">
                <a:solidFill>
                  <a:srgbClr val="C00000"/>
                </a:solidFill>
              </a:rPr>
              <a:t>.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59182" y="1556792"/>
            <a:ext cx="7013218" cy="2736304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uk-UA" dirty="0" smtClean="0">
                <a:solidFill>
                  <a:srgbClr val="0070C0"/>
                </a:solidFill>
              </a:rPr>
              <a:t>Число - </a:t>
            </a:r>
            <a:r>
              <a:rPr lang="uk-UA" dirty="0" err="1" smtClean="0">
                <a:solidFill>
                  <a:srgbClr val="0070C0"/>
                </a:solidFill>
              </a:rPr>
              <a:t>аріфмос</a:t>
            </a:r>
            <a:r>
              <a:rPr lang="uk-UA" dirty="0" smtClean="0">
                <a:solidFill>
                  <a:srgbClr val="0070C0"/>
                </a:solidFill>
              </a:rPr>
              <a:t> (</a:t>
            </a:r>
            <a:r>
              <a:rPr lang="uk-UA" dirty="0" err="1" smtClean="0">
                <a:solidFill>
                  <a:srgbClr val="0070C0"/>
                </a:solidFill>
              </a:rPr>
              <a:t>грец</a:t>
            </a:r>
            <a:r>
              <a:rPr lang="uk-UA" dirty="0" smtClean="0">
                <a:solidFill>
                  <a:srgbClr val="0070C0"/>
                </a:solidFill>
              </a:rPr>
              <a:t>.)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uk-UA" dirty="0" smtClean="0">
                <a:solidFill>
                  <a:srgbClr val="0070C0"/>
                </a:solidFill>
              </a:rPr>
              <a:t>Геометрія - </a:t>
            </a:r>
            <a:r>
              <a:rPr lang="uk-UA" dirty="0" err="1" smtClean="0">
                <a:solidFill>
                  <a:srgbClr val="0070C0"/>
                </a:solidFill>
              </a:rPr>
              <a:t>гео</a:t>
            </a:r>
            <a:r>
              <a:rPr lang="uk-UA" dirty="0" smtClean="0">
                <a:solidFill>
                  <a:srgbClr val="0070C0"/>
                </a:solidFill>
              </a:rPr>
              <a:t> - земля (</a:t>
            </a:r>
            <a:r>
              <a:rPr lang="uk-UA" dirty="0" err="1" smtClean="0">
                <a:solidFill>
                  <a:srgbClr val="0070C0"/>
                </a:solidFill>
              </a:rPr>
              <a:t>грец</a:t>
            </a:r>
            <a:r>
              <a:rPr lang="uk-UA" dirty="0" smtClean="0">
                <a:solidFill>
                  <a:srgbClr val="0070C0"/>
                </a:solidFill>
              </a:rPr>
              <a:t>.), </a:t>
            </a:r>
            <a:r>
              <a:rPr lang="uk-UA" dirty="0" err="1" smtClean="0">
                <a:solidFill>
                  <a:srgbClr val="0070C0"/>
                </a:solidFill>
              </a:rPr>
              <a:t>метрео</a:t>
            </a:r>
            <a:r>
              <a:rPr lang="uk-UA" dirty="0" smtClean="0">
                <a:solidFill>
                  <a:srgbClr val="0070C0"/>
                </a:solidFill>
              </a:rPr>
              <a:t> - міряю (</a:t>
            </a:r>
            <a:r>
              <a:rPr lang="uk-UA" dirty="0" err="1" smtClean="0">
                <a:solidFill>
                  <a:srgbClr val="0070C0"/>
                </a:solidFill>
              </a:rPr>
              <a:t>грец</a:t>
            </a:r>
            <a:r>
              <a:rPr lang="uk-UA" dirty="0" smtClean="0">
                <a:solidFill>
                  <a:srgbClr val="0070C0"/>
                </a:solidFill>
              </a:rPr>
              <a:t>.)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uk-UA" dirty="0" err="1" smtClean="0">
                <a:solidFill>
                  <a:srgbClr val="0070C0"/>
                </a:solidFill>
              </a:rPr>
              <a:t>Аль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r>
              <a:rPr lang="uk-UA" dirty="0" err="1" smtClean="0">
                <a:solidFill>
                  <a:srgbClr val="0070C0"/>
                </a:solidFill>
              </a:rPr>
              <a:t>джебр</a:t>
            </a:r>
            <a:r>
              <a:rPr lang="uk-UA" dirty="0" smtClean="0">
                <a:solidFill>
                  <a:srgbClr val="0070C0"/>
                </a:solidFill>
              </a:rPr>
              <a:t> - відновлення </a:t>
            </a:r>
            <a:r>
              <a:rPr lang="ru-RU" dirty="0" smtClean="0">
                <a:solidFill>
                  <a:srgbClr val="0070C0"/>
                </a:solidFill>
              </a:rPr>
              <a:t>(</a:t>
            </a:r>
            <a:r>
              <a:rPr lang="ru-RU" dirty="0">
                <a:solidFill>
                  <a:srgbClr val="0070C0"/>
                </a:solidFill>
              </a:rPr>
              <a:t>араб.)</a:t>
            </a:r>
          </a:p>
        </p:txBody>
      </p:sp>
      <p:pic>
        <p:nvPicPr>
          <p:cNvPr id="5" name="Picture 13" descr="ANTN0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3954" y="4509120"/>
            <a:ext cx="2470046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 descr="H:\анимации мои\44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713" y="-99392"/>
            <a:ext cx="1038225" cy="133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842314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C:\Users\Анастасия\Desktop\ШАБЛОНЫ для презентаций\фоны школьные\6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0938" y="116632"/>
            <a:ext cx="7772400" cy="1470025"/>
          </a:xfrm>
        </p:spPr>
        <p:txBody>
          <a:bodyPr>
            <a:noAutofit/>
          </a:bodyPr>
          <a:lstStyle/>
          <a:p>
            <a:r>
              <a:rPr lang="uk-UA" sz="4800" b="1" dirty="0" smtClean="0">
                <a:solidFill>
                  <a:srgbClr val="C00000"/>
                </a:solidFill>
              </a:rPr>
              <a:t>Евклід </a:t>
            </a:r>
            <a:r>
              <a:rPr lang="ru-RU" sz="4800" b="1" dirty="0" smtClean="0">
                <a:solidFill>
                  <a:srgbClr val="C00000"/>
                </a:solidFill>
              </a:rPr>
              <a:t>«Начала».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651272"/>
            <a:ext cx="8496944" cy="328989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rgbClr val="0070C0"/>
                </a:solidFill>
              </a:rPr>
              <a:t>«</a:t>
            </a:r>
            <a:r>
              <a:rPr lang="uk-UA" dirty="0" smtClean="0">
                <a:solidFill>
                  <a:srgbClr val="0070C0"/>
                </a:solidFill>
              </a:rPr>
              <a:t>Якщо відрізок як-небудь розбити на два відрізки, то площа квадрата, побудованого на всьому відрізку, дорівнює сумі площ квадратів, побудованих на кожному з двох відрізків, і подвоєній площі прямокутника, сторонами якого служать ці два відрізки.»</a:t>
            </a:r>
          </a:p>
          <a:p>
            <a:pPr algn="just"/>
            <a:r>
              <a:rPr lang="uk-UA" dirty="0" smtClean="0">
                <a:solidFill>
                  <a:srgbClr val="0070C0"/>
                </a:solidFill>
              </a:rPr>
              <a:t>Суть цієї фрази у формулі:</a:t>
            </a:r>
          </a:p>
          <a:p>
            <a:pPr>
              <a:defRPr/>
            </a:pPr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ru-RU" b="1" dirty="0">
                <a:solidFill>
                  <a:srgbClr val="FF0000"/>
                </a:solidFill>
              </a:rPr>
              <a:t>а + </a:t>
            </a:r>
            <a:r>
              <a:rPr lang="en-US" b="1" dirty="0">
                <a:solidFill>
                  <a:srgbClr val="FF0000"/>
                </a:solidFill>
              </a:rPr>
              <a:t>b)</a:t>
            </a:r>
            <a:r>
              <a:rPr lang="en-US" b="1" baseline="30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 = a</a:t>
            </a:r>
            <a:r>
              <a:rPr lang="en-US" b="1" baseline="30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 + 2ab + b</a:t>
            </a:r>
            <a:r>
              <a:rPr lang="ru-RU" b="1" baseline="30000" dirty="0">
                <a:solidFill>
                  <a:srgbClr val="FF0000"/>
                </a:solidFill>
              </a:rPr>
              <a:t>2</a:t>
            </a:r>
            <a:r>
              <a:rPr lang="ru-RU" b="1" dirty="0"/>
              <a:t> </a:t>
            </a:r>
            <a:endParaRPr lang="en-US" b="1" dirty="0"/>
          </a:p>
        </p:txBody>
      </p:sp>
      <p:pic>
        <p:nvPicPr>
          <p:cNvPr id="4099" name="Picture 3" descr="H:\анимации мои\44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713" y="-99392"/>
            <a:ext cx="1038225" cy="1333500"/>
          </a:xfrm>
          <a:prstGeom prst="rect">
            <a:avLst/>
          </a:prstGeom>
          <a:noFill/>
        </p:spPr>
      </p:pic>
      <p:pic>
        <p:nvPicPr>
          <p:cNvPr id="21506" name="Picture 2" descr="C:\Users\admin\Desktop\evkli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286" y="3645024"/>
            <a:ext cx="2171700" cy="30765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3949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C:\Users\Анастасия\Desktop\ШАБЛОНЫ для презентаций\фоны школьные\6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825" y="-99392"/>
            <a:ext cx="8291513" cy="1470025"/>
          </a:xfrm>
        </p:spPr>
        <p:txBody>
          <a:bodyPr>
            <a:noAutofit/>
          </a:bodyPr>
          <a:lstStyle/>
          <a:p>
            <a:r>
              <a:rPr lang="uk-UA" sz="3800" b="1" dirty="0" smtClean="0">
                <a:solidFill>
                  <a:srgbClr val="C00000"/>
                </a:solidFill>
              </a:rPr>
              <a:t>Відобразити цю формулу геометрично можна </a:t>
            </a:r>
            <a:r>
              <a:rPr lang="ru-RU" sz="3800" b="1" dirty="0" smtClean="0">
                <a:solidFill>
                  <a:srgbClr val="C00000"/>
                </a:solidFill>
              </a:rPr>
              <a:t>так:</a:t>
            </a:r>
            <a:endParaRPr lang="ru-RU" sz="3800" b="1" dirty="0">
              <a:solidFill>
                <a:srgbClr val="C00000"/>
              </a:solidFill>
            </a:endParaRPr>
          </a:p>
        </p:txBody>
      </p:sp>
      <p:pic>
        <p:nvPicPr>
          <p:cNvPr id="4099" name="Picture 3" descr="H:\анимации мои\44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713" y="-99392"/>
            <a:ext cx="1038225" cy="1333500"/>
          </a:xfrm>
          <a:prstGeom prst="rect">
            <a:avLst/>
          </a:prstGeom>
          <a:noFill/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Picture 6" descr="Безымянный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1301750"/>
            <a:ext cx="5999163" cy="521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3" descr="ANTN0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73954" y="4509120"/>
            <a:ext cx="2470046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5051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настасия\Desktop\ШАБЛОНЫ для презентаций\фоны школьные\6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254"/>
            <a:ext cx="9144000" cy="6795492"/>
          </a:xfrm>
          <a:prstGeom prst="rect">
            <a:avLst/>
          </a:prstGeom>
          <a:noFill/>
        </p:spPr>
      </p:pic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850453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rgbClr val="C00000"/>
                </a:solidFill>
              </a:rPr>
              <a:t>Квадрат суми (різниці) двох </a:t>
            </a:r>
            <a:br>
              <a:rPr lang="uk-UA" sz="4000" b="1" dirty="0" smtClean="0">
                <a:solidFill>
                  <a:srgbClr val="C00000"/>
                </a:solidFill>
              </a:rPr>
            </a:br>
            <a:r>
              <a:rPr lang="uk-UA" sz="4000" b="1" dirty="0" smtClean="0">
                <a:solidFill>
                  <a:srgbClr val="C00000"/>
                </a:solidFill>
              </a:rPr>
              <a:t>виразів </a:t>
            </a:r>
            <a:r>
              <a:rPr lang="ru-RU" sz="4000" b="1" dirty="0" smtClean="0">
                <a:solidFill>
                  <a:srgbClr val="C00000"/>
                </a:solidFill>
              </a:rPr>
              <a:t>:</a:t>
            </a:r>
            <a:r>
              <a:rPr lang="ru-RU" sz="4000" dirty="0" smtClean="0">
                <a:solidFill>
                  <a:schemeClr val="bg1"/>
                </a:solidFill>
                <a:latin typeface="Arial" charset="0"/>
              </a:rPr>
              <a:t>.</a:t>
            </a:r>
            <a:endParaRPr lang="ru-RU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49" name="Rectangle 5"/>
          <p:cNvSpPr>
            <a:spLocks/>
          </p:cNvSpPr>
          <p:nvPr/>
        </p:nvSpPr>
        <p:spPr bwMode="auto">
          <a:xfrm>
            <a:off x="539750" y="1844824"/>
            <a:ext cx="82296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5400" b="1" dirty="0">
                <a:solidFill>
                  <a:srgbClr val="002060"/>
                </a:solidFill>
              </a:rPr>
              <a:t>(</a:t>
            </a:r>
            <a:r>
              <a:rPr lang="en-US" sz="5400" b="1" dirty="0" err="1">
                <a:solidFill>
                  <a:srgbClr val="002060"/>
                </a:solidFill>
              </a:rPr>
              <a:t>a</a:t>
            </a:r>
            <a:r>
              <a:rPr lang="en-US" sz="5400" b="1" dirty="0" err="1">
                <a:solidFill>
                  <a:srgbClr val="002060"/>
                </a:solidFill>
                <a:cs typeface="Arial" charset="0"/>
              </a:rPr>
              <a:t>±</a:t>
            </a:r>
            <a:r>
              <a:rPr lang="en-US" sz="5400" b="1" dirty="0" err="1">
                <a:solidFill>
                  <a:srgbClr val="002060"/>
                </a:solidFill>
              </a:rPr>
              <a:t>b</a:t>
            </a:r>
            <a:r>
              <a:rPr lang="en-US" sz="5400" b="1" dirty="0">
                <a:solidFill>
                  <a:srgbClr val="002060"/>
                </a:solidFill>
              </a:rPr>
              <a:t>)</a:t>
            </a:r>
            <a:r>
              <a:rPr lang="ru-RU" sz="5400" b="1" baseline="30000" dirty="0">
                <a:solidFill>
                  <a:srgbClr val="002060"/>
                </a:solidFill>
              </a:rPr>
              <a:t>2</a:t>
            </a:r>
            <a:r>
              <a:rPr lang="ru-RU" sz="5400" b="1" dirty="0">
                <a:solidFill>
                  <a:srgbClr val="002060"/>
                </a:solidFill>
              </a:rPr>
              <a:t>=</a:t>
            </a:r>
            <a:r>
              <a:rPr lang="en-US" sz="5400" b="1" dirty="0" smtClean="0">
                <a:solidFill>
                  <a:srgbClr val="002060"/>
                </a:solidFill>
              </a:rPr>
              <a:t>a</a:t>
            </a:r>
            <a:r>
              <a:rPr lang="en-US" sz="5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5400" b="1" dirty="0" smtClean="0">
                <a:solidFill>
                  <a:srgbClr val="002060"/>
                </a:solidFill>
                <a:cs typeface="Arial" charset="0"/>
              </a:rPr>
              <a:t>±2ab</a:t>
            </a:r>
            <a:r>
              <a:rPr lang="en-US" sz="5400" b="1" dirty="0" smtClean="0">
                <a:solidFill>
                  <a:srgbClr val="002060"/>
                </a:solidFill>
              </a:rPr>
              <a:t>+b</a:t>
            </a:r>
            <a:r>
              <a:rPr lang="en-US" sz="5400" b="1" baseline="30000" dirty="0" smtClean="0">
                <a:solidFill>
                  <a:srgbClr val="002060"/>
                </a:solidFill>
              </a:rPr>
              <a:t>2</a:t>
            </a:r>
            <a:endParaRPr lang="ru-RU" sz="5400" b="1" baseline="30000" dirty="0" smtClean="0">
              <a:solidFill>
                <a:srgbClr val="002060"/>
              </a:solidFill>
            </a:endParaRPr>
          </a:p>
          <a:p>
            <a:pPr algn="ctr"/>
            <a:endParaRPr lang="en-US" sz="4400" b="1" baseline="30000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6150" name="Rectangle 6"/>
          <p:cNvSpPr>
            <a:spLocks/>
          </p:cNvSpPr>
          <p:nvPr/>
        </p:nvSpPr>
        <p:spPr bwMode="auto">
          <a:xfrm>
            <a:off x="251520" y="1124744"/>
            <a:ext cx="8712968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    </a:t>
            </a:r>
            <a:endParaRPr lang="en-US" sz="4800" b="1" baseline="30000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51720" y="4581128"/>
            <a:ext cx="57606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</a:rPr>
              <a:t>a</a:t>
            </a:r>
            <a:r>
              <a:rPr lang="en-US" sz="5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5400" b="1" dirty="0" smtClean="0">
                <a:solidFill>
                  <a:srgbClr val="002060"/>
                </a:solidFill>
              </a:rPr>
              <a:t>-b</a:t>
            </a:r>
            <a:r>
              <a:rPr lang="en-US" sz="5400" b="1" baseline="30000" dirty="0" smtClean="0">
                <a:solidFill>
                  <a:srgbClr val="002060"/>
                </a:solidFill>
              </a:rPr>
              <a:t>2</a:t>
            </a:r>
            <a:r>
              <a:rPr lang="ru-RU" sz="5400" b="1" baseline="30000" dirty="0" smtClean="0">
                <a:solidFill>
                  <a:srgbClr val="002060"/>
                </a:solidFill>
              </a:rPr>
              <a:t>=</a:t>
            </a:r>
            <a:r>
              <a:rPr lang="ru-RU" sz="5400" b="1" dirty="0" smtClean="0">
                <a:solidFill>
                  <a:srgbClr val="002060"/>
                </a:solidFill>
              </a:rPr>
              <a:t>(</a:t>
            </a:r>
            <a:r>
              <a:rPr lang="en-US" sz="5400" b="1" dirty="0" smtClean="0">
                <a:solidFill>
                  <a:srgbClr val="002060"/>
                </a:solidFill>
              </a:rPr>
              <a:t>a</a:t>
            </a:r>
            <a:r>
              <a:rPr lang="ru-RU" sz="5400" b="1" dirty="0" smtClean="0">
                <a:solidFill>
                  <a:srgbClr val="002060"/>
                </a:solidFill>
              </a:rPr>
              <a:t>-</a:t>
            </a:r>
            <a:r>
              <a:rPr lang="en-US" sz="5400" b="1" dirty="0" smtClean="0">
                <a:solidFill>
                  <a:srgbClr val="002060"/>
                </a:solidFill>
              </a:rPr>
              <a:t>b</a:t>
            </a:r>
            <a:r>
              <a:rPr lang="ru-RU" sz="5400" b="1" dirty="0" smtClean="0">
                <a:solidFill>
                  <a:srgbClr val="002060"/>
                </a:solidFill>
              </a:rPr>
              <a:t>)(</a:t>
            </a:r>
            <a:r>
              <a:rPr lang="ru-RU" sz="5400" b="1" dirty="0" err="1" smtClean="0">
                <a:solidFill>
                  <a:srgbClr val="002060"/>
                </a:solidFill>
              </a:rPr>
              <a:t>а+</a:t>
            </a:r>
            <a:r>
              <a:rPr lang="en-US" sz="5400" b="1" dirty="0" smtClean="0">
                <a:solidFill>
                  <a:srgbClr val="002060"/>
                </a:solidFill>
              </a:rPr>
              <a:t>b</a:t>
            </a:r>
            <a:r>
              <a:rPr lang="ru-RU" sz="5400" b="1" dirty="0" smtClean="0">
                <a:solidFill>
                  <a:srgbClr val="002060"/>
                </a:solidFill>
              </a:rPr>
              <a:t>)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2996952"/>
            <a:ext cx="9143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b="1" dirty="0" smtClean="0">
                <a:solidFill>
                  <a:srgbClr val="7030A0"/>
                </a:solidFill>
              </a:rPr>
              <a:t>Різниця квадратів двох </a:t>
            </a:r>
          </a:p>
          <a:p>
            <a:pPr algn="ctr"/>
            <a:r>
              <a:rPr lang="uk-UA" sz="4800" b="1" dirty="0" smtClean="0">
                <a:solidFill>
                  <a:srgbClr val="7030A0"/>
                </a:solidFill>
              </a:rPr>
              <a:t>виразів:</a:t>
            </a:r>
            <a:endParaRPr lang="uk-UA" sz="4800" b="1" baseline="30000" dirty="0">
              <a:solidFill>
                <a:srgbClr val="7030A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9" grpId="0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настасия\Desktop\ШАБЛОНЫ для презентаций\фоны школьные\6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85776"/>
            <a:ext cx="9144000" cy="6795492"/>
          </a:xfrm>
          <a:prstGeom prst="rect">
            <a:avLst/>
          </a:prstGeom>
          <a:noFill/>
        </p:spPr>
      </p:pic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850453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Сума (</a:t>
            </a:r>
            <a:r>
              <a:rPr lang="uk-UA" sz="4000" b="1" dirty="0" smtClean="0">
                <a:solidFill>
                  <a:srgbClr val="C00000"/>
                </a:solidFill>
              </a:rPr>
              <a:t>різниця) кубів двох виразів:</a:t>
            </a:r>
            <a:r>
              <a:rPr lang="uk-UA" sz="4000" dirty="0" smtClean="0">
                <a:solidFill>
                  <a:schemeClr val="bg1"/>
                </a:solidFill>
                <a:latin typeface="Arial" charset="0"/>
              </a:rPr>
              <a:t>.</a:t>
            </a:r>
            <a:endParaRPr lang="uk-UA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50" name="Rectangle 6"/>
          <p:cNvSpPr>
            <a:spLocks/>
          </p:cNvSpPr>
          <p:nvPr/>
        </p:nvSpPr>
        <p:spPr bwMode="auto">
          <a:xfrm>
            <a:off x="251520" y="1124744"/>
            <a:ext cx="8712968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    </a:t>
            </a:r>
            <a:endParaRPr lang="en-US" sz="4800" b="1" baseline="30000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881934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>
                <a:solidFill>
                  <a:srgbClr val="002060"/>
                </a:solidFill>
              </a:rPr>
              <a:t>(</a:t>
            </a:r>
            <a:r>
              <a:rPr lang="en-US" sz="5400" b="1" dirty="0" err="1">
                <a:solidFill>
                  <a:srgbClr val="002060"/>
                </a:solidFill>
              </a:rPr>
              <a:t>a</a:t>
            </a:r>
            <a:r>
              <a:rPr lang="en-US" sz="5400" b="1" dirty="0" err="1">
                <a:solidFill>
                  <a:srgbClr val="002060"/>
                </a:solidFill>
                <a:cs typeface="Arial" charset="0"/>
              </a:rPr>
              <a:t>±</a:t>
            </a:r>
            <a:r>
              <a:rPr lang="en-US" sz="5400" b="1" dirty="0" err="1">
                <a:solidFill>
                  <a:srgbClr val="002060"/>
                </a:solidFill>
              </a:rPr>
              <a:t>b</a:t>
            </a:r>
            <a:r>
              <a:rPr lang="en-US" sz="5400" b="1" dirty="0">
                <a:solidFill>
                  <a:srgbClr val="002060"/>
                </a:solidFill>
              </a:rPr>
              <a:t>)</a:t>
            </a:r>
            <a:r>
              <a:rPr lang="ru-RU" sz="5400" b="1" baseline="30000" dirty="0">
                <a:solidFill>
                  <a:srgbClr val="002060"/>
                </a:solidFill>
              </a:rPr>
              <a:t>3 </a:t>
            </a:r>
            <a:r>
              <a:rPr lang="ru-RU" sz="5400" b="1" dirty="0" smtClean="0">
                <a:solidFill>
                  <a:srgbClr val="002060"/>
                </a:solidFill>
              </a:rPr>
              <a:t>=</a:t>
            </a:r>
            <a:r>
              <a:rPr lang="en-US" sz="5400" b="1" dirty="0">
                <a:solidFill>
                  <a:srgbClr val="002060"/>
                </a:solidFill>
              </a:rPr>
              <a:t> a</a:t>
            </a:r>
            <a:r>
              <a:rPr lang="uk-UA" sz="5400" b="1" baseline="30000" dirty="0" smtClean="0">
                <a:solidFill>
                  <a:srgbClr val="002060"/>
                </a:solidFill>
              </a:rPr>
              <a:t>3</a:t>
            </a:r>
            <a:r>
              <a:rPr lang="uk-UA" sz="5400" b="1" dirty="0" smtClean="0">
                <a:solidFill>
                  <a:srgbClr val="002060"/>
                </a:solidFill>
              </a:rPr>
              <a:t> </a:t>
            </a:r>
            <a:r>
              <a:rPr lang="en-US" sz="5400" b="1" dirty="0" smtClean="0">
                <a:solidFill>
                  <a:srgbClr val="002060"/>
                </a:solidFill>
                <a:cs typeface="Arial" charset="0"/>
              </a:rPr>
              <a:t>±</a:t>
            </a:r>
            <a:r>
              <a:rPr lang="uk-UA" sz="5400" b="1" dirty="0" smtClean="0">
                <a:solidFill>
                  <a:srgbClr val="002060"/>
                </a:solidFill>
                <a:cs typeface="Arial" charset="0"/>
              </a:rPr>
              <a:t> 3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smtClean="0">
                <a:solidFill>
                  <a:srgbClr val="002060"/>
                </a:solidFill>
              </a:rPr>
              <a:t>a</a:t>
            </a:r>
            <a:r>
              <a:rPr lang="en-US" sz="5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5400" b="1" dirty="0" smtClean="0">
                <a:solidFill>
                  <a:srgbClr val="002060"/>
                </a:solidFill>
                <a:cs typeface="Arial" charset="0"/>
              </a:rPr>
              <a:t>b</a:t>
            </a:r>
            <a:r>
              <a:rPr lang="uk-UA" sz="5400" b="1" dirty="0" smtClean="0">
                <a:solidFill>
                  <a:srgbClr val="002060"/>
                </a:solidFill>
                <a:cs typeface="Arial" charset="0"/>
              </a:rPr>
              <a:t> + </a:t>
            </a:r>
            <a:r>
              <a:rPr lang="uk-UA" sz="5400" b="1" dirty="0">
                <a:solidFill>
                  <a:srgbClr val="002060"/>
                </a:solidFill>
                <a:cs typeface="Arial" charset="0"/>
              </a:rPr>
              <a:t>3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smtClean="0">
                <a:solidFill>
                  <a:srgbClr val="002060"/>
                </a:solidFill>
              </a:rPr>
              <a:t>a</a:t>
            </a:r>
            <a:r>
              <a:rPr lang="en-US" sz="5400" b="1" dirty="0" smtClean="0">
                <a:solidFill>
                  <a:srgbClr val="002060"/>
                </a:solidFill>
                <a:cs typeface="Arial" charset="0"/>
              </a:rPr>
              <a:t>b</a:t>
            </a:r>
            <a:r>
              <a:rPr lang="en-US" sz="5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5400" b="1" dirty="0">
                <a:solidFill>
                  <a:srgbClr val="002060"/>
                </a:solidFill>
                <a:cs typeface="Arial" charset="0"/>
              </a:rPr>
              <a:t> </a:t>
            </a:r>
            <a:r>
              <a:rPr lang="en-US" sz="5400" b="1" dirty="0" smtClean="0">
                <a:solidFill>
                  <a:srgbClr val="002060"/>
                </a:solidFill>
                <a:cs typeface="Arial" charset="0"/>
              </a:rPr>
              <a:t>±</a:t>
            </a:r>
            <a:r>
              <a:rPr lang="en-US" sz="5400" b="1" dirty="0">
                <a:solidFill>
                  <a:srgbClr val="002060"/>
                </a:solidFill>
              </a:rPr>
              <a:t> b</a:t>
            </a:r>
            <a:r>
              <a:rPr lang="uk-UA" sz="5400" b="1" baseline="30000" dirty="0">
                <a:solidFill>
                  <a:srgbClr val="002060"/>
                </a:solidFill>
              </a:rPr>
              <a:t>3</a:t>
            </a:r>
            <a:r>
              <a:rPr lang="uk-UA" sz="5400" b="1" baseline="30000" dirty="0" smtClean="0">
                <a:solidFill>
                  <a:srgbClr val="002060"/>
                </a:solidFill>
              </a:rPr>
              <a:t> </a:t>
            </a:r>
            <a:r>
              <a:rPr lang="uk-UA" sz="5400" b="1" dirty="0" smtClean="0">
                <a:solidFill>
                  <a:srgbClr val="002060"/>
                </a:solidFill>
                <a:cs typeface="Arial" charset="0"/>
              </a:rPr>
              <a:t> </a:t>
            </a:r>
            <a:r>
              <a:rPr lang="uk-UA" sz="5400" b="1" baseline="30000" dirty="0" smtClean="0">
                <a:solidFill>
                  <a:srgbClr val="002060"/>
                </a:solidFill>
              </a:rPr>
              <a:t> </a:t>
            </a:r>
            <a:r>
              <a:rPr lang="uk-UA" sz="5400" b="1" dirty="0" smtClean="0">
                <a:solidFill>
                  <a:srgbClr val="002060"/>
                </a:solidFill>
              </a:rPr>
              <a:t> 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2996952"/>
            <a:ext cx="9143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</a:rPr>
              <a:t>Куб </a:t>
            </a:r>
            <a:r>
              <a:rPr lang="uk-UA" sz="4800" b="1" dirty="0" smtClean="0">
                <a:solidFill>
                  <a:srgbClr val="7030A0"/>
                </a:solidFill>
              </a:rPr>
              <a:t>суми</a:t>
            </a:r>
            <a:r>
              <a:rPr lang="ru-RU" sz="4800" b="1" dirty="0" smtClean="0">
                <a:solidFill>
                  <a:srgbClr val="7030A0"/>
                </a:solidFill>
              </a:rPr>
              <a:t> (</a:t>
            </a:r>
            <a:r>
              <a:rPr lang="uk-UA" sz="4800" b="1" dirty="0" smtClean="0">
                <a:solidFill>
                  <a:srgbClr val="7030A0"/>
                </a:solidFill>
              </a:rPr>
              <a:t>різниці)</a:t>
            </a:r>
            <a:r>
              <a:rPr lang="ru-RU" sz="4800" b="1" dirty="0" smtClean="0">
                <a:solidFill>
                  <a:srgbClr val="7030A0"/>
                </a:solidFill>
              </a:rPr>
              <a:t> </a:t>
            </a:r>
            <a:r>
              <a:rPr lang="uk-UA" sz="4800" b="1" dirty="0" smtClean="0">
                <a:solidFill>
                  <a:srgbClr val="7030A0"/>
                </a:solidFill>
              </a:rPr>
              <a:t>двох</a:t>
            </a:r>
            <a:r>
              <a:rPr lang="ru-RU" sz="4800" b="1" dirty="0" smtClean="0">
                <a:solidFill>
                  <a:srgbClr val="7030A0"/>
                </a:solidFill>
              </a:rPr>
              <a:t> </a:t>
            </a:r>
          </a:p>
          <a:p>
            <a:pPr algn="ctr"/>
            <a:r>
              <a:rPr lang="uk-UA" sz="4800" b="1" dirty="0" smtClean="0">
                <a:solidFill>
                  <a:srgbClr val="7030A0"/>
                </a:solidFill>
              </a:rPr>
              <a:t>виразів</a:t>
            </a:r>
            <a:r>
              <a:rPr lang="ru-RU" sz="4800" b="1" dirty="0" smtClean="0">
                <a:solidFill>
                  <a:srgbClr val="7030A0"/>
                </a:solidFill>
              </a:rPr>
              <a:t>:</a:t>
            </a:r>
            <a:endParaRPr lang="en-US" sz="4800" b="1" baseline="30000" dirty="0">
              <a:solidFill>
                <a:srgbClr val="7030A0"/>
              </a:solidFill>
              <a:cs typeface="Arial" charset="0"/>
            </a:endParaRPr>
          </a:p>
        </p:txBody>
      </p:sp>
      <p:sp>
        <p:nvSpPr>
          <p:cNvPr id="11" name="Rectangle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539750" y="1844824"/>
            <a:ext cx="8229600" cy="936104"/>
          </a:xfrm>
          <a:prstGeom prst="rect">
            <a:avLst/>
          </a:prstGeom>
          <a:blipFill rotWithShape="1">
            <a:blip r:embed="rId3"/>
            <a:stretch>
              <a:fillRect l="-2222" t="-43137" r="-2148" b="-15686"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4235997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" grpId="0"/>
      <p:bldP spid="8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настасия\Desktop\ШАБЛОНЫ для презентаций\фоны школьные\6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254"/>
            <a:ext cx="9144000" cy="6795492"/>
          </a:xfrm>
          <a:prstGeom prst="rect">
            <a:avLst/>
          </a:prstGeom>
          <a:noFill/>
        </p:spPr>
      </p:pic>
      <p:sp>
        <p:nvSpPr>
          <p:cNvPr id="15" name="6-конечная звезда 14"/>
          <p:cNvSpPr/>
          <p:nvPr/>
        </p:nvSpPr>
        <p:spPr>
          <a:xfrm>
            <a:off x="6588224" y="4005064"/>
            <a:ext cx="914400" cy="914400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6-конечная звезда 15"/>
          <p:cNvSpPr/>
          <p:nvPr/>
        </p:nvSpPr>
        <p:spPr>
          <a:xfrm>
            <a:off x="5436096" y="4005064"/>
            <a:ext cx="914400" cy="914400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6-конечная звезда 13"/>
          <p:cNvSpPr/>
          <p:nvPr/>
        </p:nvSpPr>
        <p:spPr>
          <a:xfrm>
            <a:off x="2411760" y="3212976"/>
            <a:ext cx="914400" cy="914400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6-конечная звезда 12"/>
          <p:cNvSpPr/>
          <p:nvPr/>
        </p:nvSpPr>
        <p:spPr>
          <a:xfrm>
            <a:off x="4644008" y="4005064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6-конечная звезда 11"/>
          <p:cNvSpPr/>
          <p:nvPr/>
        </p:nvSpPr>
        <p:spPr>
          <a:xfrm>
            <a:off x="2915816" y="4005064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6-конечная звезда 10"/>
          <p:cNvSpPr/>
          <p:nvPr/>
        </p:nvSpPr>
        <p:spPr>
          <a:xfrm>
            <a:off x="1619672" y="3212976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6-конечная звезда 6"/>
          <p:cNvSpPr/>
          <p:nvPr/>
        </p:nvSpPr>
        <p:spPr>
          <a:xfrm>
            <a:off x="5292080" y="2204864"/>
            <a:ext cx="914400" cy="914400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6-конечная звезда 5"/>
          <p:cNvSpPr/>
          <p:nvPr/>
        </p:nvSpPr>
        <p:spPr>
          <a:xfrm>
            <a:off x="2267744" y="1484784"/>
            <a:ext cx="914400" cy="914400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6-конечная звезда 4"/>
          <p:cNvSpPr/>
          <p:nvPr/>
        </p:nvSpPr>
        <p:spPr>
          <a:xfrm>
            <a:off x="4211960" y="2132856"/>
            <a:ext cx="914400" cy="914400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6-конечная звезда 7"/>
          <p:cNvSpPr/>
          <p:nvPr/>
        </p:nvSpPr>
        <p:spPr>
          <a:xfrm>
            <a:off x="3419872" y="2132856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6-конечная звезда 8"/>
          <p:cNvSpPr/>
          <p:nvPr/>
        </p:nvSpPr>
        <p:spPr>
          <a:xfrm>
            <a:off x="1691680" y="2132856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6-конечная звезда 9"/>
          <p:cNvSpPr/>
          <p:nvPr/>
        </p:nvSpPr>
        <p:spPr>
          <a:xfrm>
            <a:off x="1403648" y="1412776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 </a:t>
            </a:r>
            <a:r>
              <a:rPr lang="uk-UA" sz="3600" b="1" dirty="0" smtClean="0">
                <a:solidFill>
                  <a:srgbClr val="C00000"/>
                </a:solidFill>
              </a:rPr>
              <a:t>Квадрат суми (різниці) двох </a:t>
            </a:r>
            <a:br>
              <a:rPr lang="uk-UA" sz="3600" b="1" dirty="0" smtClean="0">
                <a:solidFill>
                  <a:srgbClr val="C00000"/>
                </a:solidFill>
              </a:rPr>
            </a:br>
            <a:r>
              <a:rPr lang="uk-UA" sz="3600" b="1" dirty="0" smtClean="0">
                <a:solidFill>
                  <a:srgbClr val="C00000"/>
                </a:solidFill>
              </a:rPr>
              <a:t>виразів </a:t>
            </a:r>
            <a:r>
              <a:rPr lang="ru-RU" sz="3600" b="1" dirty="0" smtClean="0">
                <a:solidFill>
                  <a:srgbClr val="C00000"/>
                </a:solidFill>
              </a:rPr>
              <a:t>:</a:t>
            </a:r>
            <a:r>
              <a:rPr lang="ru-RU" sz="3600" b="1" dirty="0" smtClean="0">
                <a:solidFill>
                  <a:srgbClr val="002060"/>
                </a:solidFill>
              </a:rPr>
              <a:t>(</a:t>
            </a:r>
            <a:r>
              <a:rPr lang="en-US" sz="3600" b="1" dirty="0" err="1" smtClean="0">
                <a:solidFill>
                  <a:srgbClr val="002060"/>
                </a:solidFill>
              </a:rPr>
              <a:t>a</a:t>
            </a:r>
            <a:r>
              <a:rPr lang="en-US" sz="3600" b="1" dirty="0" err="1" smtClean="0">
                <a:solidFill>
                  <a:srgbClr val="002060"/>
                </a:solidFill>
                <a:cs typeface="Arial" charset="0"/>
              </a:rPr>
              <a:t>±</a:t>
            </a:r>
            <a:r>
              <a:rPr lang="en-US" sz="3600" b="1" dirty="0" err="1" smtClean="0">
                <a:solidFill>
                  <a:srgbClr val="002060"/>
                </a:solidFill>
              </a:rPr>
              <a:t>b</a:t>
            </a:r>
            <a:r>
              <a:rPr lang="en-US" sz="3600" b="1" dirty="0" smtClean="0">
                <a:solidFill>
                  <a:srgbClr val="002060"/>
                </a:solidFill>
              </a:rPr>
              <a:t>)</a:t>
            </a:r>
            <a:r>
              <a:rPr lang="ru-RU" sz="3600" b="1" baseline="30000" dirty="0" smtClean="0">
                <a:solidFill>
                  <a:srgbClr val="002060"/>
                </a:solidFill>
              </a:rPr>
              <a:t>2</a:t>
            </a:r>
            <a:r>
              <a:rPr lang="ru-RU" sz="3600" b="1" dirty="0" smtClean="0">
                <a:solidFill>
                  <a:srgbClr val="002060"/>
                </a:solidFill>
              </a:rPr>
              <a:t>=</a:t>
            </a:r>
            <a:r>
              <a:rPr lang="en-US" sz="3600" b="1" dirty="0" smtClean="0">
                <a:solidFill>
                  <a:srgbClr val="002060"/>
                </a:solidFill>
              </a:rPr>
              <a:t>a</a:t>
            </a:r>
            <a:r>
              <a:rPr lang="en-US" sz="36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3600" b="1" dirty="0" smtClean="0">
                <a:solidFill>
                  <a:srgbClr val="002060"/>
                </a:solidFill>
                <a:cs typeface="Arial" charset="0"/>
              </a:rPr>
              <a:t>±2ab</a:t>
            </a:r>
            <a:r>
              <a:rPr lang="en-US" sz="3600" b="1" dirty="0" smtClean="0">
                <a:solidFill>
                  <a:srgbClr val="002060"/>
                </a:solidFill>
              </a:rPr>
              <a:t>+b</a:t>
            </a:r>
            <a:r>
              <a:rPr lang="en-US" sz="3600" b="1" baseline="30000" dirty="0" smtClean="0">
                <a:solidFill>
                  <a:srgbClr val="002060"/>
                </a:solidFill>
              </a:rPr>
              <a:t>2</a:t>
            </a:r>
            <a:r>
              <a:rPr lang="ru-RU" sz="3600" b="1" baseline="30000" dirty="0" smtClean="0">
                <a:solidFill>
                  <a:srgbClr val="002060"/>
                </a:solidFill>
              </a:rPr>
              <a:t/>
            </a:r>
            <a:br>
              <a:rPr lang="ru-RU" sz="3600" b="1" baseline="30000" dirty="0" smtClean="0">
                <a:solidFill>
                  <a:srgbClr val="002060"/>
                </a:solidFill>
              </a:rPr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            </a:t>
            </a:r>
            <a:r>
              <a:rPr lang="ru-RU" dirty="0" smtClean="0"/>
              <a:t> </a:t>
            </a:r>
            <a:r>
              <a:rPr lang="ru-RU" sz="6400" dirty="0" smtClean="0"/>
              <a:t>(</a:t>
            </a:r>
            <a:r>
              <a:rPr lang="en-US" sz="6400" dirty="0" smtClean="0">
                <a:solidFill>
                  <a:srgbClr val="C00000"/>
                </a:solidFill>
              </a:rPr>
              <a:t>3a</a:t>
            </a:r>
            <a:r>
              <a:rPr lang="en-US" sz="6400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+</a:t>
            </a:r>
            <a:r>
              <a:rPr lang="en-US" sz="6400" dirty="0" smtClean="0">
                <a:solidFill>
                  <a:srgbClr val="7030A0"/>
                </a:solidFill>
                <a:cs typeface="Arial" charset="0"/>
              </a:rPr>
              <a:t>4</a:t>
            </a:r>
            <a:r>
              <a:rPr lang="en-US" sz="6400" dirty="0" smtClean="0">
                <a:solidFill>
                  <a:srgbClr val="7030A0"/>
                </a:solidFill>
              </a:rPr>
              <a:t>b</a:t>
            </a:r>
            <a:r>
              <a:rPr lang="en-US" sz="6400" dirty="0" smtClean="0"/>
              <a:t>)</a:t>
            </a:r>
            <a:r>
              <a:rPr lang="ru-RU" sz="6400" baseline="30000" dirty="0" smtClean="0"/>
              <a:t>2</a:t>
            </a:r>
            <a:r>
              <a:rPr lang="ru-RU" sz="6400" dirty="0" smtClean="0"/>
              <a:t>=</a:t>
            </a:r>
            <a:endParaRPr lang="en-US" sz="6400" dirty="0" smtClean="0"/>
          </a:p>
          <a:p>
            <a:pPr>
              <a:buNone/>
            </a:pPr>
            <a:r>
              <a:rPr lang="en-US" sz="6400" dirty="0" smtClean="0"/>
              <a:t>       =</a:t>
            </a:r>
            <a:r>
              <a:rPr lang="ru-RU" sz="6400" dirty="0" smtClean="0"/>
              <a:t>(</a:t>
            </a:r>
            <a:r>
              <a:rPr lang="en-US" sz="6400" dirty="0" smtClean="0">
                <a:solidFill>
                  <a:srgbClr val="C00000"/>
                </a:solidFill>
              </a:rPr>
              <a:t>3a</a:t>
            </a:r>
            <a:r>
              <a:rPr lang="en-US" sz="6400" dirty="0" smtClean="0"/>
              <a:t>)</a:t>
            </a:r>
            <a:r>
              <a:rPr lang="en-US" sz="6400" baseline="30000" dirty="0" smtClean="0"/>
              <a:t>2</a:t>
            </a:r>
            <a:r>
              <a:rPr lang="en-US" sz="6400" dirty="0" smtClean="0"/>
              <a:t> </a:t>
            </a:r>
            <a:r>
              <a:rPr lang="en-US" sz="6400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n-US" sz="6400" b="1" dirty="0" smtClean="0"/>
              <a:t>2</a:t>
            </a:r>
            <a:r>
              <a:rPr lang="en-US" sz="6400" baseline="30000" dirty="0" smtClean="0"/>
              <a:t>.</a:t>
            </a:r>
            <a:r>
              <a:rPr lang="en-US" sz="6400" dirty="0" smtClean="0">
                <a:solidFill>
                  <a:srgbClr val="C00000"/>
                </a:solidFill>
              </a:rPr>
              <a:t>3a</a:t>
            </a:r>
            <a:r>
              <a:rPr lang="en-US" sz="6400" baseline="30000" dirty="0" smtClean="0"/>
              <a:t>.</a:t>
            </a:r>
            <a:r>
              <a:rPr lang="en-US" sz="6400" dirty="0">
                <a:solidFill>
                  <a:srgbClr val="7030A0"/>
                </a:solidFill>
              </a:rPr>
              <a:t>4</a:t>
            </a:r>
            <a:r>
              <a:rPr lang="en-US" sz="6400" dirty="0" smtClean="0">
                <a:solidFill>
                  <a:srgbClr val="7030A0"/>
                </a:solidFill>
              </a:rPr>
              <a:t>b</a:t>
            </a:r>
            <a:r>
              <a:rPr lang="en-US" sz="6400" dirty="0" smtClean="0"/>
              <a:t> +(</a:t>
            </a:r>
            <a:r>
              <a:rPr lang="en-US" sz="6400" dirty="0" smtClean="0">
                <a:solidFill>
                  <a:srgbClr val="7030A0"/>
                </a:solidFill>
              </a:rPr>
              <a:t>4b</a:t>
            </a:r>
            <a:r>
              <a:rPr lang="en-US" sz="6400" dirty="0" smtClean="0"/>
              <a:t>)</a:t>
            </a:r>
            <a:r>
              <a:rPr lang="ru-RU" sz="6400" baseline="30000" dirty="0" smtClean="0"/>
              <a:t>2</a:t>
            </a:r>
            <a:r>
              <a:rPr lang="en-US" sz="6400" baseline="30000" dirty="0" smtClean="0"/>
              <a:t>  </a:t>
            </a:r>
            <a:endParaRPr lang="en-US" sz="6400" dirty="0"/>
          </a:p>
          <a:p>
            <a:pPr>
              <a:buNone/>
            </a:pPr>
            <a:endParaRPr lang="en-US" sz="5400" baseline="30000" dirty="0" smtClean="0">
              <a:cs typeface="Arial" charset="0"/>
            </a:endParaRPr>
          </a:p>
          <a:p>
            <a:pPr>
              <a:buNone/>
            </a:pPr>
            <a:r>
              <a:rPr lang="en-US" sz="7000" dirty="0" smtClean="0"/>
              <a:t>       (</a:t>
            </a:r>
            <a:r>
              <a:rPr lang="en-US" sz="7000" dirty="0" smtClean="0">
                <a:solidFill>
                  <a:srgbClr val="C00000"/>
                </a:solidFill>
              </a:rPr>
              <a:t>5d</a:t>
            </a:r>
            <a:r>
              <a:rPr lang="en-US" sz="7000" b="1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-</a:t>
            </a:r>
            <a:r>
              <a:rPr lang="en-US" sz="7000" dirty="0" smtClean="0">
                <a:solidFill>
                  <a:srgbClr val="7030A0"/>
                </a:solidFill>
                <a:cs typeface="Arial" charset="0"/>
              </a:rPr>
              <a:t>3</a:t>
            </a:r>
            <a:r>
              <a:rPr lang="en-US" sz="7000" dirty="0">
                <a:solidFill>
                  <a:srgbClr val="7030A0"/>
                </a:solidFill>
              </a:rPr>
              <a:t>c</a:t>
            </a:r>
            <a:r>
              <a:rPr lang="en-US" sz="7000" dirty="0" smtClean="0"/>
              <a:t>)</a:t>
            </a:r>
            <a:r>
              <a:rPr lang="ru-RU" sz="7000" baseline="30000" dirty="0" smtClean="0"/>
              <a:t>2</a:t>
            </a:r>
            <a:r>
              <a:rPr lang="ru-RU" sz="7000" dirty="0" smtClean="0"/>
              <a:t>=</a:t>
            </a:r>
            <a:endParaRPr lang="en-US" sz="7000" dirty="0" smtClean="0"/>
          </a:p>
          <a:p>
            <a:pPr>
              <a:buNone/>
            </a:pPr>
            <a:r>
              <a:rPr lang="en-US" sz="7000" dirty="0"/>
              <a:t> </a:t>
            </a:r>
            <a:r>
              <a:rPr lang="en-US" sz="7000" dirty="0" smtClean="0"/>
              <a:t>             =</a:t>
            </a:r>
            <a:r>
              <a:rPr lang="ru-RU" sz="7000" dirty="0" smtClean="0"/>
              <a:t>(</a:t>
            </a:r>
            <a:r>
              <a:rPr lang="en-US" sz="7000" dirty="0" smtClean="0">
                <a:solidFill>
                  <a:srgbClr val="C00000"/>
                </a:solidFill>
              </a:rPr>
              <a:t>5d</a:t>
            </a:r>
            <a:r>
              <a:rPr lang="en-US" sz="7000" dirty="0" smtClean="0"/>
              <a:t>)</a:t>
            </a:r>
            <a:r>
              <a:rPr lang="en-US" sz="7000" baseline="30000" dirty="0" smtClean="0"/>
              <a:t>2</a:t>
            </a:r>
            <a:r>
              <a:rPr lang="en-US" sz="7000" dirty="0" smtClean="0"/>
              <a:t> </a:t>
            </a:r>
            <a:r>
              <a:rPr lang="en-US" sz="7000" b="1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n-US" sz="7000" b="1" dirty="0" smtClean="0"/>
              <a:t>2</a:t>
            </a:r>
            <a:r>
              <a:rPr lang="en-US" sz="7000" baseline="30000" dirty="0" smtClean="0"/>
              <a:t>.</a:t>
            </a:r>
            <a:r>
              <a:rPr lang="en-US" sz="7000" dirty="0" smtClean="0">
                <a:solidFill>
                  <a:srgbClr val="C00000"/>
                </a:solidFill>
              </a:rPr>
              <a:t>5d</a:t>
            </a:r>
            <a:r>
              <a:rPr lang="en-US" sz="7000" baseline="30000" dirty="0" smtClean="0"/>
              <a:t>.</a:t>
            </a:r>
            <a:r>
              <a:rPr lang="en-US" sz="7000" dirty="0" smtClean="0">
                <a:solidFill>
                  <a:srgbClr val="7030A0"/>
                </a:solidFill>
              </a:rPr>
              <a:t>3c </a:t>
            </a:r>
            <a:r>
              <a:rPr lang="en-US" sz="7000" dirty="0" smtClean="0"/>
              <a:t>+(</a:t>
            </a:r>
            <a:r>
              <a:rPr lang="en-US" sz="7000" dirty="0" smtClean="0">
                <a:solidFill>
                  <a:srgbClr val="7030A0"/>
                </a:solidFill>
              </a:rPr>
              <a:t>3c</a:t>
            </a:r>
            <a:r>
              <a:rPr lang="en-US" sz="7000" dirty="0" smtClean="0"/>
              <a:t>)</a:t>
            </a:r>
            <a:r>
              <a:rPr lang="ru-RU" sz="7000" baseline="30000" dirty="0" smtClean="0"/>
              <a:t>2</a:t>
            </a:r>
            <a:endParaRPr lang="en-US" sz="7000" baseline="30000" dirty="0" smtClean="0">
              <a:cs typeface="Arial" charset="0"/>
            </a:endParaRPr>
          </a:p>
          <a:p>
            <a:pPr>
              <a:buNone/>
            </a:pPr>
            <a:endParaRPr lang="en-US" sz="5400" dirty="0" smtClean="0"/>
          </a:p>
          <a:p>
            <a:pPr>
              <a:buNone/>
            </a:pPr>
            <a:r>
              <a:rPr lang="en-US" sz="5400" baseline="30000" dirty="0">
                <a:cs typeface="Arial" charset="0"/>
              </a:rPr>
              <a:t> </a:t>
            </a:r>
            <a:r>
              <a:rPr lang="en-US" sz="5400" baseline="30000" dirty="0" smtClean="0">
                <a:cs typeface="Arial" charset="0"/>
              </a:rPr>
              <a:t>                              </a:t>
            </a:r>
          </a:p>
          <a:p>
            <a:pPr>
              <a:buNone/>
            </a:pPr>
            <a:endParaRPr lang="en-US" sz="5400" baseline="30000" dirty="0" smtClean="0">
              <a:cs typeface="Arial" charset="0"/>
            </a:endParaRPr>
          </a:p>
          <a:p>
            <a:endParaRPr lang="en-US" baseline="30000" dirty="0" smtClean="0">
              <a:cs typeface="Arial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2051" name="Picture 3" descr="H:\анимации мои\44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941168"/>
            <a:ext cx="1038225" cy="1333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4" grpId="0" animBg="1"/>
      <p:bldP spid="13" grpId="0" animBg="1"/>
      <p:bldP spid="12" grpId="0" animBg="1"/>
      <p:bldP spid="11" grpId="0" animBg="1"/>
      <p:bldP spid="7" grpId="0" animBg="1"/>
      <p:bldP spid="6" grpId="0" animBg="1"/>
      <p:bldP spid="5" grpId="0" animBg="1"/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C:\Users\Анастасия\Desktop\ШАБЛОНЫ для презентаций\фоны школьные\6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254"/>
            <a:ext cx="9144000" cy="6795492"/>
          </a:xfrm>
          <a:prstGeom prst="rect">
            <a:avLst/>
          </a:prstGeom>
          <a:noFill/>
        </p:spPr>
      </p:pic>
      <p:sp>
        <p:nvSpPr>
          <p:cNvPr id="9" name="6-конечная звезда 8"/>
          <p:cNvSpPr/>
          <p:nvPr/>
        </p:nvSpPr>
        <p:spPr>
          <a:xfrm>
            <a:off x="4283968" y="4653136"/>
            <a:ext cx="842392" cy="864096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6-конечная звезда 15"/>
          <p:cNvSpPr/>
          <p:nvPr/>
        </p:nvSpPr>
        <p:spPr>
          <a:xfrm>
            <a:off x="6732240" y="3068960"/>
            <a:ext cx="914400" cy="914400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6-конечная звезда 9"/>
          <p:cNvSpPr/>
          <p:nvPr/>
        </p:nvSpPr>
        <p:spPr>
          <a:xfrm>
            <a:off x="5796136" y="3068960"/>
            <a:ext cx="914400" cy="914400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6-конечная звезда 14"/>
          <p:cNvSpPr/>
          <p:nvPr/>
        </p:nvSpPr>
        <p:spPr>
          <a:xfrm>
            <a:off x="4211960" y="764704"/>
            <a:ext cx="792088" cy="720080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6-конечная звезда 10"/>
          <p:cNvSpPr/>
          <p:nvPr/>
        </p:nvSpPr>
        <p:spPr>
          <a:xfrm>
            <a:off x="3491880" y="4725144"/>
            <a:ext cx="792088" cy="72008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6-конечная звезда 11"/>
          <p:cNvSpPr/>
          <p:nvPr/>
        </p:nvSpPr>
        <p:spPr>
          <a:xfrm>
            <a:off x="5004048" y="3068960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6-конечная звезда 12"/>
          <p:cNvSpPr/>
          <p:nvPr/>
        </p:nvSpPr>
        <p:spPr>
          <a:xfrm>
            <a:off x="2411760" y="764704"/>
            <a:ext cx="698376" cy="792088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6-конечная звезда 13"/>
          <p:cNvSpPr/>
          <p:nvPr/>
        </p:nvSpPr>
        <p:spPr>
          <a:xfrm>
            <a:off x="3491880" y="3068960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a</a:t>
            </a:r>
            <a:r>
              <a:rPr lang="en-US" b="1" baseline="30000" dirty="0" smtClean="0">
                <a:solidFill>
                  <a:srgbClr val="002060"/>
                </a:solidFill>
              </a:rPr>
              <a:t>2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  <a:cs typeface="Arial" charset="0"/>
              </a:rPr>
              <a:t>±</a:t>
            </a:r>
            <a:r>
              <a:rPr lang="ru-RU" b="1" dirty="0" smtClean="0">
                <a:solidFill>
                  <a:srgbClr val="002060"/>
                </a:solidFill>
              </a:rPr>
              <a:t>2</a:t>
            </a:r>
            <a:r>
              <a:rPr lang="en-US" b="1" dirty="0" smtClean="0">
                <a:solidFill>
                  <a:srgbClr val="002060"/>
                </a:solidFill>
              </a:rPr>
              <a:t>ab+b</a:t>
            </a:r>
            <a:r>
              <a:rPr lang="en-US" b="1" baseline="30000" dirty="0" smtClean="0">
                <a:solidFill>
                  <a:srgbClr val="002060"/>
                </a:solidFill>
              </a:rPr>
              <a:t>2</a:t>
            </a:r>
            <a:r>
              <a:rPr lang="ru-RU" b="1" dirty="0" smtClean="0">
                <a:solidFill>
                  <a:srgbClr val="002060"/>
                </a:solidFill>
              </a:rPr>
              <a:t>=(</a:t>
            </a:r>
            <a:r>
              <a:rPr lang="en-US" b="1" dirty="0" err="1" smtClean="0">
                <a:solidFill>
                  <a:srgbClr val="002060"/>
                </a:solidFill>
              </a:rPr>
              <a:t>a</a:t>
            </a:r>
            <a:r>
              <a:rPr lang="en-US" b="1" dirty="0" err="1" smtClean="0">
                <a:solidFill>
                  <a:srgbClr val="002060"/>
                </a:solidFill>
                <a:cs typeface="Arial" charset="0"/>
              </a:rPr>
              <a:t>±</a:t>
            </a:r>
            <a:r>
              <a:rPr lang="en-US" b="1" dirty="0" err="1" smtClean="0">
                <a:solidFill>
                  <a:srgbClr val="002060"/>
                </a:solidFill>
              </a:rPr>
              <a:t>b</a:t>
            </a:r>
            <a:r>
              <a:rPr lang="en-US" b="1" dirty="0" smtClean="0">
                <a:solidFill>
                  <a:srgbClr val="002060"/>
                </a:solidFill>
              </a:rPr>
              <a:t>)</a:t>
            </a:r>
            <a:r>
              <a:rPr lang="ru-RU" b="1" baseline="30000" dirty="0" smtClean="0">
                <a:solidFill>
                  <a:srgbClr val="002060"/>
                </a:solidFill>
              </a:rPr>
              <a:t>2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1764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/>
              <a:t>25f</a:t>
            </a:r>
            <a:r>
              <a:rPr lang="ru-RU" sz="4400" baseline="30000" dirty="0"/>
              <a:t>2</a:t>
            </a:r>
            <a:r>
              <a:rPr lang="en-US" sz="4400" dirty="0" smtClean="0"/>
              <a:t>-20fz</a:t>
            </a:r>
            <a:r>
              <a:rPr lang="ru-RU" sz="4400" dirty="0" smtClean="0"/>
              <a:t>+</a:t>
            </a:r>
            <a:r>
              <a:rPr lang="en-US" sz="4400" dirty="0" smtClean="0"/>
              <a:t>4z</a:t>
            </a:r>
            <a:r>
              <a:rPr lang="en-US" sz="4400" baseline="30000" dirty="0" smtClean="0"/>
              <a:t>2</a:t>
            </a:r>
            <a:r>
              <a:rPr lang="ru-RU" sz="4400" dirty="0" smtClean="0"/>
              <a:t>=</a:t>
            </a:r>
          </a:p>
          <a:p>
            <a:pPr>
              <a:buNone/>
            </a:pPr>
            <a:r>
              <a:rPr lang="ru-RU" sz="4000" dirty="0"/>
              <a:t> </a:t>
            </a:r>
            <a:r>
              <a:rPr lang="ru-RU" sz="4000" dirty="0" smtClean="0"/>
              <a:t>                        </a:t>
            </a:r>
          </a:p>
          <a:p>
            <a:pPr>
              <a:buNone/>
            </a:pPr>
            <a:r>
              <a:rPr lang="ru-RU" sz="4000" dirty="0"/>
              <a:t> </a:t>
            </a:r>
            <a:r>
              <a:rPr lang="ru-RU" sz="4000" dirty="0" smtClean="0"/>
              <a:t>                      = </a:t>
            </a:r>
            <a:r>
              <a:rPr lang="ru-RU" sz="4400" dirty="0" smtClean="0"/>
              <a:t>(</a:t>
            </a:r>
            <a:r>
              <a:rPr lang="en-US" sz="4400" dirty="0" smtClean="0">
                <a:solidFill>
                  <a:srgbClr val="C00000"/>
                </a:solidFill>
              </a:rPr>
              <a:t>5f</a:t>
            </a:r>
            <a:r>
              <a:rPr lang="ru-RU" sz="4400" dirty="0" smtClean="0"/>
              <a:t>)</a:t>
            </a:r>
            <a:r>
              <a:rPr lang="ru-RU" sz="4400" baseline="30000" dirty="0" smtClean="0"/>
              <a:t>2</a:t>
            </a:r>
            <a:r>
              <a:rPr lang="en-US" sz="4400" dirty="0" smtClean="0"/>
              <a:t>-</a:t>
            </a:r>
            <a:r>
              <a:rPr lang="ru-RU" sz="4400" b="1" dirty="0" smtClean="0"/>
              <a:t>2</a:t>
            </a:r>
            <a:r>
              <a:rPr lang="ru-RU" sz="4400" dirty="0" smtClean="0">
                <a:sym typeface="Symbol"/>
              </a:rPr>
              <a:t></a:t>
            </a:r>
            <a:r>
              <a:rPr lang="ru-RU" sz="4400" dirty="0" smtClean="0">
                <a:solidFill>
                  <a:srgbClr val="C00000"/>
                </a:solidFill>
                <a:sym typeface="Symbol"/>
              </a:rPr>
              <a:t>5</a:t>
            </a:r>
            <a:r>
              <a:rPr lang="en-US" sz="4400" dirty="0" smtClean="0">
                <a:solidFill>
                  <a:srgbClr val="C00000"/>
                </a:solidFill>
              </a:rPr>
              <a:t>f</a:t>
            </a:r>
            <a:r>
              <a:rPr lang="en-US" sz="4400" dirty="0">
                <a:sym typeface="Symbol"/>
              </a:rPr>
              <a:t></a:t>
            </a:r>
            <a:r>
              <a:rPr lang="ru-RU" sz="4400" dirty="0" smtClean="0">
                <a:solidFill>
                  <a:srgbClr val="7030A0"/>
                </a:solidFill>
                <a:sym typeface="Symbol"/>
              </a:rPr>
              <a:t>2</a:t>
            </a:r>
            <a:r>
              <a:rPr lang="en-US" sz="4400" dirty="0" smtClean="0">
                <a:solidFill>
                  <a:srgbClr val="7030A0"/>
                </a:solidFill>
              </a:rPr>
              <a:t>z</a:t>
            </a:r>
            <a:r>
              <a:rPr lang="ru-RU" sz="4400" dirty="0" smtClean="0">
                <a:solidFill>
                  <a:srgbClr val="7030A0"/>
                </a:solidFill>
              </a:rPr>
              <a:t> </a:t>
            </a:r>
            <a:r>
              <a:rPr lang="ru-RU" sz="4400" dirty="0" smtClean="0"/>
              <a:t>+(</a:t>
            </a:r>
            <a:r>
              <a:rPr lang="ru-RU" sz="4400" dirty="0" smtClean="0">
                <a:solidFill>
                  <a:srgbClr val="7030A0"/>
                </a:solidFill>
              </a:rPr>
              <a:t>2</a:t>
            </a:r>
            <a:r>
              <a:rPr lang="en-US" sz="4400" dirty="0" smtClean="0">
                <a:solidFill>
                  <a:srgbClr val="7030A0"/>
                </a:solidFill>
              </a:rPr>
              <a:t>z</a:t>
            </a:r>
            <a:r>
              <a:rPr lang="ru-RU" sz="4400" dirty="0" smtClean="0"/>
              <a:t>)</a:t>
            </a:r>
            <a:r>
              <a:rPr lang="en-US" sz="4400" baseline="30000" dirty="0" smtClean="0"/>
              <a:t>2</a:t>
            </a:r>
            <a:r>
              <a:rPr lang="ru-RU" sz="4400" dirty="0" smtClean="0"/>
              <a:t>=</a:t>
            </a:r>
          </a:p>
          <a:p>
            <a:pPr>
              <a:buNone/>
            </a:pPr>
            <a:r>
              <a:rPr lang="ru-RU" sz="4000" dirty="0" smtClean="0"/>
              <a:t>                          </a:t>
            </a:r>
          </a:p>
          <a:p>
            <a:pPr>
              <a:buNone/>
            </a:pPr>
            <a:r>
              <a:rPr lang="ru-RU" sz="4000" dirty="0"/>
              <a:t> </a:t>
            </a:r>
            <a:r>
              <a:rPr lang="ru-RU" sz="4000" dirty="0" smtClean="0"/>
              <a:t>                      = </a:t>
            </a:r>
            <a:r>
              <a:rPr lang="ru-RU" sz="4400" dirty="0" smtClean="0"/>
              <a:t>(</a:t>
            </a:r>
            <a:r>
              <a:rPr lang="en-US" sz="4400" dirty="0" smtClean="0">
                <a:solidFill>
                  <a:srgbClr val="C00000"/>
                </a:solidFill>
              </a:rPr>
              <a:t>5f</a:t>
            </a:r>
            <a:r>
              <a:rPr lang="ru-RU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smtClean="0"/>
              <a:t>-</a:t>
            </a:r>
            <a:r>
              <a:rPr lang="en-US" sz="4400" dirty="0" smtClean="0">
                <a:solidFill>
                  <a:srgbClr val="7030A0"/>
                </a:solidFill>
              </a:rPr>
              <a:t>2z</a:t>
            </a:r>
            <a:r>
              <a:rPr lang="en-US" sz="4400" dirty="0" smtClean="0"/>
              <a:t>)</a:t>
            </a:r>
            <a:r>
              <a:rPr lang="en-US" sz="4400" baseline="30000" dirty="0" smtClean="0"/>
              <a:t>2</a:t>
            </a:r>
            <a:endParaRPr lang="ru-RU" sz="4400" dirty="0" smtClean="0"/>
          </a:p>
          <a:p>
            <a:endParaRPr lang="ru-RU" sz="4000" dirty="0" smtClean="0"/>
          </a:p>
          <a:p>
            <a:endParaRPr lang="ru-RU" dirty="0"/>
          </a:p>
        </p:txBody>
      </p:sp>
      <p:pic>
        <p:nvPicPr>
          <p:cNvPr id="18" name="Picture 13" descr="ANTN0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509120"/>
            <a:ext cx="2290181" cy="1910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0" grpId="0" animBg="1"/>
      <p:bldP spid="15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Анастасия\Desktop\ШАБЛОНЫ для презентаций\фоны школьные\6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254"/>
            <a:ext cx="9144000" cy="6795492"/>
          </a:xfrm>
          <a:prstGeom prst="rect">
            <a:avLst/>
          </a:prstGeom>
          <a:noFill/>
        </p:spPr>
      </p:pic>
      <p:sp>
        <p:nvSpPr>
          <p:cNvPr id="16" name="6-конечная звезда 15"/>
          <p:cNvSpPr/>
          <p:nvPr/>
        </p:nvSpPr>
        <p:spPr>
          <a:xfrm>
            <a:off x="3203848" y="1844824"/>
            <a:ext cx="914400" cy="914400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6-конечная звезда 13"/>
          <p:cNvSpPr/>
          <p:nvPr/>
        </p:nvSpPr>
        <p:spPr>
          <a:xfrm>
            <a:off x="7092280" y="4437112"/>
            <a:ext cx="914400" cy="914400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6-конечная звезда 10"/>
          <p:cNvSpPr/>
          <p:nvPr/>
        </p:nvSpPr>
        <p:spPr>
          <a:xfrm>
            <a:off x="5220072" y="4509120"/>
            <a:ext cx="914400" cy="914400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6-конечная звезда 9"/>
          <p:cNvSpPr/>
          <p:nvPr/>
        </p:nvSpPr>
        <p:spPr>
          <a:xfrm>
            <a:off x="3923928" y="3789040"/>
            <a:ext cx="914400" cy="914400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6-конечная звезда 14"/>
          <p:cNvSpPr/>
          <p:nvPr/>
        </p:nvSpPr>
        <p:spPr>
          <a:xfrm>
            <a:off x="5868144" y="4509120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6-конечная звезда 11"/>
          <p:cNvSpPr/>
          <p:nvPr/>
        </p:nvSpPr>
        <p:spPr>
          <a:xfrm>
            <a:off x="4283968" y="4509120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6-конечная звезда 12"/>
          <p:cNvSpPr/>
          <p:nvPr/>
        </p:nvSpPr>
        <p:spPr>
          <a:xfrm>
            <a:off x="2627784" y="3861048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6-конечная звезда 4"/>
          <p:cNvSpPr/>
          <p:nvPr/>
        </p:nvSpPr>
        <p:spPr>
          <a:xfrm>
            <a:off x="5076056" y="2564904"/>
            <a:ext cx="914400" cy="914400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6-конечная звезда 3"/>
          <p:cNvSpPr/>
          <p:nvPr/>
        </p:nvSpPr>
        <p:spPr>
          <a:xfrm>
            <a:off x="1619672" y="1844824"/>
            <a:ext cx="914400" cy="914400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6-конечная звезда 8"/>
          <p:cNvSpPr/>
          <p:nvPr/>
        </p:nvSpPr>
        <p:spPr>
          <a:xfrm>
            <a:off x="2339752" y="1844824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6-конечная звезда 7"/>
          <p:cNvSpPr/>
          <p:nvPr/>
        </p:nvSpPr>
        <p:spPr>
          <a:xfrm>
            <a:off x="3923928" y="2564904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6-конечная звезда 6"/>
          <p:cNvSpPr/>
          <p:nvPr/>
        </p:nvSpPr>
        <p:spPr>
          <a:xfrm>
            <a:off x="755576" y="1844824"/>
            <a:ext cx="914400" cy="9144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7030A0"/>
                </a:solidFill>
              </a:rPr>
              <a:t>Різниця квадратів двох </a:t>
            </a:r>
            <a:br>
              <a:rPr lang="uk-UA" b="1" dirty="0" smtClean="0">
                <a:solidFill>
                  <a:srgbClr val="7030A0"/>
                </a:solidFill>
              </a:rPr>
            </a:br>
            <a:r>
              <a:rPr lang="uk-UA" b="1" dirty="0" smtClean="0">
                <a:solidFill>
                  <a:srgbClr val="7030A0"/>
                </a:solidFill>
              </a:rPr>
              <a:t>виразів: </a:t>
            </a:r>
            <a:r>
              <a:rPr lang="en-US" b="1" dirty="0" smtClean="0">
                <a:solidFill>
                  <a:srgbClr val="002060"/>
                </a:solidFill>
              </a:rPr>
              <a:t>a</a:t>
            </a:r>
            <a:r>
              <a:rPr lang="en-US" b="1" baseline="30000" dirty="0" smtClean="0">
                <a:solidFill>
                  <a:srgbClr val="002060"/>
                </a:solidFill>
              </a:rPr>
              <a:t>2</a:t>
            </a:r>
            <a:r>
              <a:rPr lang="en-US" b="1" dirty="0" smtClean="0">
                <a:solidFill>
                  <a:srgbClr val="002060"/>
                </a:solidFill>
              </a:rPr>
              <a:t>-b</a:t>
            </a:r>
            <a:r>
              <a:rPr lang="en-US" b="1" baseline="30000" dirty="0" smtClean="0">
                <a:solidFill>
                  <a:srgbClr val="002060"/>
                </a:solidFill>
              </a:rPr>
              <a:t>2</a:t>
            </a:r>
            <a:r>
              <a:rPr lang="ru-RU" b="1" baseline="30000" dirty="0" smtClean="0">
                <a:solidFill>
                  <a:srgbClr val="002060"/>
                </a:solidFill>
              </a:rPr>
              <a:t>=</a:t>
            </a:r>
            <a:r>
              <a:rPr lang="ru-RU" b="1" dirty="0" smtClean="0">
                <a:solidFill>
                  <a:srgbClr val="002060"/>
                </a:solidFill>
              </a:rPr>
              <a:t>(</a:t>
            </a:r>
            <a:r>
              <a:rPr lang="en-US" b="1" dirty="0" smtClean="0">
                <a:solidFill>
                  <a:srgbClr val="002060"/>
                </a:solidFill>
              </a:rPr>
              <a:t>a</a:t>
            </a:r>
            <a:r>
              <a:rPr lang="ru-RU" b="1" dirty="0" smtClean="0">
                <a:solidFill>
                  <a:srgbClr val="002060"/>
                </a:solidFill>
              </a:rPr>
              <a:t>-</a:t>
            </a:r>
            <a:r>
              <a:rPr lang="en-US" b="1" dirty="0" smtClean="0">
                <a:solidFill>
                  <a:srgbClr val="002060"/>
                </a:solidFill>
              </a:rPr>
              <a:t>b</a:t>
            </a:r>
            <a:r>
              <a:rPr lang="ru-RU" b="1" dirty="0" smtClean="0">
                <a:solidFill>
                  <a:srgbClr val="002060"/>
                </a:solidFill>
              </a:rPr>
              <a:t>)(</a:t>
            </a:r>
            <a:r>
              <a:rPr lang="ru-RU" b="1" dirty="0" err="1" smtClean="0">
                <a:solidFill>
                  <a:srgbClr val="002060"/>
                </a:solidFill>
              </a:rPr>
              <a:t>а+</a:t>
            </a:r>
            <a:r>
              <a:rPr lang="en-US" b="1" dirty="0" smtClean="0">
                <a:solidFill>
                  <a:srgbClr val="002060"/>
                </a:solidFill>
              </a:rPr>
              <a:t>b</a:t>
            </a:r>
            <a:r>
              <a:rPr lang="ru-RU" b="1" dirty="0" smtClean="0">
                <a:solidFill>
                  <a:srgbClr val="002060"/>
                </a:solidFill>
              </a:rPr>
              <a:t>)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en-US" b="1" baseline="30000" dirty="0" smtClean="0">
                <a:solidFill>
                  <a:srgbClr val="7030A0"/>
                </a:solidFill>
                <a:cs typeface="Arial" charset="0"/>
              </a:rPr>
              <a:t/>
            </a:r>
            <a:br>
              <a:rPr lang="en-US" b="1" baseline="30000" dirty="0" smtClean="0">
                <a:solidFill>
                  <a:srgbClr val="7030A0"/>
                </a:solidFill>
                <a:cs typeface="Arial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ru-RU" dirty="0" smtClean="0"/>
              <a:t>(</a:t>
            </a:r>
            <a:r>
              <a:rPr lang="en-US" sz="4000" dirty="0" smtClean="0">
                <a:solidFill>
                  <a:srgbClr val="C00000"/>
                </a:solidFill>
              </a:rPr>
              <a:t>2x</a:t>
            </a:r>
            <a:r>
              <a:rPr lang="ru-RU" sz="4000" dirty="0" smtClean="0"/>
              <a:t>+</a:t>
            </a:r>
            <a:r>
              <a:rPr lang="en-US" sz="4000" dirty="0" smtClean="0">
                <a:solidFill>
                  <a:srgbClr val="7030A0"/>
                </a:solidFill>
              </a:rPr>
              <a:t>4y</a:t>
            </a:r>
            <a:r>
              <a:rPr lang="en-US" sz="4000" dirty="0" smtClean="0"/>
              <a:t>)</a:t>
            </a:r>
            <a:r>
              <a:rPr lang="ru-RU" sz="4000" dirty="0" smtClean="0"/>
              <a:t>(</a:t>
            </a:r>
            <a:r>
              <a:rPr lang="en-US" sz="4000" dirty="0" smtClean="0">
                <a:solidFill>
                  <a:srgbClr val="C00000"/>
                </a:solidFill>
              </a:rPr>
              <a:t>2x</a:t>
            </a:r>
            <a:r>
              <a:rPr lang="en-US" sz="4000" dirty="0" smtClean="0"/>
              <a:t>-</a:t>
            </a:r>
            <a:r>
              <a:rPr lang="en-US" sz="4000" dirty="0" smtClean="0">
                <a:solidFill>
                  <a:srgbClr val="7030A0"/>
                </a:solidFill>
              </a:rPr>
              <a:t>4y</a:t>
            </a:r>
            <a:r>
              <a:rPr lang="en-US" sz="4000" dirty="0" smtClean="0"/>
              <a:t>)=</a:t>
            </a:r>
          </a:p>
          <a:p>
            <a:pPr>
              <a:buNone/>
            </a:pPr>
            <a:r>
              <a:rPr lang="en-US" sz="4000" dirty="0" smtClean="0"/>
              <a:t>                            =(</a:t>
            </a:r>
            <a:r>
              <a:rPr lang="en-US" sz="4000" dirty="0" smtClean="0">
                <a:solidFill>
                  <a:srgbClr val="C00000"/>
                </a:solidFill>
              </a:rPr>
              <a:t>2x</a:t>
            </a:r>
            <a:r>
              <a:rPr lang="en-US" sz="4000" dirty="0" smtClean="0"/>
              <a:t>)</a:t>
            </a:r>
            <a:r>
              <a:rPr lang="en-US" sz="4000" baseline="30000" dirty="0" smtClean="0"/>
              <a:t>2</a:t>
            </a:r>
            <a:r>
              <a:rPr lang="ru-RU" sz="4000" dirty="0" smtClean="0"/>
              <a:t> </a:t>
            </a:r>
            <a:r>
              <a:rPr lang="en-US" sz="4000" dirty="0" smtClean="0"/>
              <a:t>(</a:t>
            </a:r>
            <a:r>
              <a:rPr lang="en-US" sz="4000" dirty="0" smtClean="0">
                <a:solidFill>
                  <a:srgbClr val="7030A0"/>
                </a:solidFill>
              </a:rPr>
              <a:t>4y</a:t>
            </a:r>
            <a:r>
              <a:rPr lang="en-US" sz="4000" dirty="0" smtClean="0"/>
              <a:t>)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 )=4x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-16y</a:t>
            </a:r>
            <a:r>
              <a:rPr lang="en-US" sz="4000" baseline="30000" dirty="0" smtClean="0"/>
              <a:t>2</a:t>
            </a:r>
          </a:p>
          <a:p>
            <a:pPr>
              <a:buNone/>
            </a:pPr>
            <a:endParaRPr lang="en-US" sz="4000" baseline="30000" dirty="0" smtClean="0"/>
          </a:p>
          <a:p>
            <a:pPr>
              <a:buNone/>
            </a:pPr>
            <a:r>
              <a:rPr lang="en-US" sz="4000" dirty="0" smtClean="0"/>
              <a:t>m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d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-9k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=(</a:t>
            </a:r>
            <a:r>
              <a:rPr lang="en-US" sz="4000" dirty="0" err="1" smtClean="0">
                <a:solidFill>
                  <a:srgbClr val="C00000"/>
                </a:solidFill>
              </a:rPr>
              <a:t>md</a:t>
            </a:r>
            <a:r>
              <a:rPr lang="en-US" sz="4000" dirty="0" smtClean="0"/>
              <a:t>)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-(</a:t>
            </a:r>
            <a:r>
              <a:rPr lang="en-US" sz="4000" dirty="0" smtClean="0">
                <a:solidFill>
                  <a:srgbClr val="7030A0"/>
                </a:solidFill>
              </a:rPr>
              <a:t>3k</a:t>
            </a:r>
            <a:r>
              <a:rPr lang="en-US" sz="4000" dirty="0" smtClean="0"/>
              <a:t>)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= </a:t>
            </a:r>
          </a:p>
          <a:p>
            <a:pPr>
              <a:buNone/>
            </a:pPr>
            <a:r>
              <a:rPr lang="en-US" sz="4000" dirty="0" smtClean="0"/>
              <a:t>                              =</a:t>
            </a:r>
            <a:r>
              <a:rPr lang="ru-RU" sz="4000" dirty="0" smtClean="0"/>
              <a:t>(</a:t>
            </a:r>
            <a:r>
              <a:rPr lang="en-US" sz="4000" dirty="0" err="1" smtClean="0">
                <a:solidFill>
                  <a:srgbClr val="C00000"/>
                </a:solidFill>
              </a:rPr>
              <a:t>md</a:t>
            </a:r>
            <a:r>
              <a:rPr lang="en-US" sz="4000" dirty="0" smtClean="0"/>
              <a:t> -</a:t>
            </a:r>
            <a:r>
              <a:rPr lang="en-US" sz="4000" dirty="0" smtClean="0">
                <a:solidFill>
                  <a:srgbClr val="7030A0"/>
                </a:solidFill>
              </a:rPr>
              <a:t>3k</a:t>
            </a:r>
            <a:r>
              <a:rPr lang="en-US" sz="4000" dirty="0" smtClean="0"/>
              <a:t>)(</a:t>
            </a:r>
            <a:r>
              <a:rPr lang="en-US" sz="4000" dirty="0" err="1" smtClean="0">
                <a:solidFill>
                  <a:srgbClr val="C00000"/>
                </a:solidFill>
              </a:rPr>
              <a:t>md</a:t>
            </a:r>
            <a:r>
              <a:rPr lang="en-US" sz="4000" dirty="0" smtClean="0"/>
              <a:t> + </a:t>
            </a:r>
            <a:r>
              <a:rPr lang="en-US" sz="4000" dirty="0" smtClean="0">
                <a:solidFill>
                  <a:srgbClr val="7030A0"/>
                </a:solidFill>
              </a:rPr>
              <a:t>3k</a:t>
            </a:r>
            <a:r>
              <a:rPr lang="en-US" sz="4000" dirty="0" smtClean="0"/>
              <a:t>)</a:t>
            </a:r>
            <a:endParaRPr lang="ru-RU" sz="4000" dirty="0" smtClean="0"/>
          </a:p>
          <a:p>
            <a:pPr>
              <a:buNone/>
            </a:pPr>
            <a:endParaRPr lang="ru-RU" sz="4800" dirty="0" smtClean="0"/>
          </a:p>
          <a:p>
            <a:pPr>
              <a:buNone/>
            </a:pPr>
            <a:endParaRPr lang="ru-RU" sz="4800" dirty="0" smtClean="0"/>
          </a:p>
          <a:p>
            <a:pPr>
              <a:buNone/>
            </a:pPr>
            <a:endParaRPr lang="ru-RU" sz="4000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8436" name="Picture 4" descr="H:\анимации мои\44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5013176"/>
            <a:ext cx="1038225" cy="1333500"/>
          </a:xfrm>
          <a:prstGeom prst="rect">
            <a:avLst/>
          </a:prstGeom>
          <a:noFill/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4860032" y="3068960"/>
            <a:ext cx="28803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4" grpId="0" animBg="1"/>
      <p:bldP spid="11" grpId="0" animBg="1"/>
      <p:bldP spid="10" grpId="0" animBg="1"/>
      <p:bldP spid="15" grpId="0" animBg="1"/>
      <p:bldP spid="12" grpId="0" animBg="1"/>
      <p:bldP spid="13" grpId="0" animBg="1"/>
      <p:bldP spid="5" grpId="0" animBg="1"/>
      <p:bldP spid="4" grpId="0" animBg="1"/>
      <p:bldP spid="9" grpId="0" animBg="1"/>
      <p:bldP spid="8" grpId="0" animBg="1"/>
      <p:bldP spid="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</TotalTime>
  <Words>714</Words>
  <Application>Microsoft Office PowerPoint</Application>
  <PresentationFormat>Экран (4:3)</PresentationFormat>
  <Paragraphs>102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Формула</vt:lpstr>
      <vt:lpstr>Формули скороченого множення.</vt:lpstr>
      <vt:lpstr>Історичний екскурс.</vt:lpstr>
      <vt:lpstr>Евклід «Начала».</vt:lpstr>
      <vt:lpstr>Відобразити цю формулу геометрично можна так:</vt:lpstr>
      <vt:lpstr>Квадрат суми (різниці) двох  виразів :.</vt:lpstr>
      <vt:lpstr>Сума (різниця) кубів двох виразів:.</vt:lpstr>
      <vt:lpstr> Квадрат суми (різниці) двох  виразів :(a±b)2=a2±2ab+b2 </vt:lpstr>
      <vt:lpstr>a2 ±2ab+b2=(a±b)2</vt:lpstr>
      <vt:lpstr>Різниця квадратів двох  виразів: a2-b2=(a-b)(а+b)  </vt:lpstr>
      <vt:lpstr>Знайдіть помилку :</vt:lpstr>
      <vt:lpstr>Заповніть пропуски в формулах:</vt:lpstr>
      <vt:lpstr>Запишіть у вигляді виразу :</vt:lpstr>
      <vt:lpstr>Знайдіть тотожно рівні  вирази:</vt:lpstr>
      <vt:lpstr>Застосуйте відповідну формулу :</vt:lpstr>
      <vt:lpstr>МОЛОДЦІ!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Анастасия</dc:creator>
  <cp:lastModifiedBy>777</cp:lastModifiedBy>
  <cp:revision>45</cp:revision>
  <dcterms:created xsi:type="dcterms:W3CDTF">2011-07-29T03:30:10Z</dcterms:created>
  <dcterms:modified xsi:type="dcterms:W3CDTF">2012-04-16T09:00:53Z</dcterms:modified>
</cp:coreProperties>
</file>