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87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FF5EC96-6018-41EF-A992-9272F774D1C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DA1AFE6-B350-4E48-AF1F-AD3951C7D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229600" cy="2075656"/>
          </a:xfrm>
        </p:spPr>
        <p:txBody>
          <a:bodyPr>
            <a:normAutofit/>
          </a:bodyPr>
          <a:lstStyle/>
          <a:p>
            <a:r>
              <a:rPr lang="ru-RU" sz="4000" i="1" dirty="0" smtClean="0"/>
              <a:t>Тема 4</a:t>
            </a:r>
            <a:r>
              <a:rPr lang="ru-RU" sz="4000" i="1" dirty="0" smtClean="0"/>
              <a:t>:</a:t>
            </a:r>
            <a:r>
              <a:rPr lang="en-US" sz="4000" i="1" dirty="0" smtClean="0"/>
              <a:t> </a:t>
            </a:r>
            <a:r>
              <a:rPr lang="ru-RU" sz="4000" i="1" dirty="0" smtClean="0"/>
              <a:t>В</a:t>
            </a:r>
            <a:r>
              <a:rPr lang="uk-UA" sz="4000" i="1" dirty="0" err="1" smtClean="0"/>
              <a:t>ідстані</a:t>
            </a:r>
            <a:r>
              <a:rPr lang="uk-UA" sz="4000" i="1" dirty="0" smtClean="0"/>
              <a:t> та кути у просторі</a:t>
            </a:r>
            <a:endParaRPr lang="ru-RU" sz="4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3301999"/>
          </a:xfrm>
        </p:spPr>
        <p:txBody>
          <a:bodyPr/>
          <a:lstStyle/>
          <a:p>
            <a:r>
              <a:rPr lang="uk-UA" i="1" dirty="0" smtClean="0"/>
              <a:t>Кути у просторі:кут між прямими у просторі,кут між прямою і площиною</a:t>
            </a:r>
            <a:r>
              <a:rPr lang="en-US" i="1" dirty="0" smtClean="0"/>
              <a:t>      </a:t>
            </a:r>
          </a:p>
          <a:p>
            <a:endParaRPr lang="en-US" i="1" dirty="0" smtClean="0"/>
          </a:p>
          <a:p>
            <a:endParaRPr lang="en-US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177208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 err="1"/>
              <a:t>Дві</a:t>
            </a:r>
            <a:r>
              <a:rPr lang="ru-RU" sz="2400" i="1" dirty="0"/>
              <a:t> </a:t>
            </a:r>
            <a:r>
              <a:rPr lang="ru-RU" sz="2400" i="1" dirty="0" err="1"/>
              <a:t>прямі</a:t>
            </a:r>
            <a:r>
              <a:rPr lang="ru-RU" sz="2400" i="1" dirty="0"/>
              <a:t>, </a:t>
            </a:r>
            <a:r>
              <a:rPr lang="ru-RU" sz="2400" i="1" dirty="0" err="1"/>
              <a:t>які</a:t>
            </a:r>
            <a:r>
              <a:rPr lang="ru-RU" sz="2400" i="1" dirty="0"/>
              <a:t> </a:t>
            </a:r>
            <a:r>
              <a:rPr lang="ru-RU" sz="2400" i="1" dirty="0" err="1"/>
              <a:t>перетинаються</a:t>
            </a:r>
            <a:r>
              <a:rPr lang="ru-RU" sz="2400" i="1" dirty="0"/>
              <a:t> у </a:t>
            </a:r>
            <a:r>
              <a:rPr lang="ru-RU" sz="2400" i="1" dirty="0" err="1"/>
              <a:t>просторі</a:t>
            </a:r>
            <a:r>
              <a:rPr lang="ru-RU" sz="2400" i="1" dirty="0"/>
              <a:t> </a:t>
            </a:r>
            <a:r>
              <a:rPr lang="ru-RU" sz="2400" i="1" dirty="0" err="1"/>
              <a:t>визначають</a:t>
            </a:r>
            <a:r>
              <a:rPr lang="ru-RU" sz="2400" i="1" dirty="0"/>
              <a:t> одну </a:t>
            </a:r>
            <a:r>
              <a:rPr lang="ru-RU" sz="2400" i="1" dirty="0" err="1"/>
              <a:t>площину</a:t>
            </a:r>
            <a:r>
              <a:rPr lang="ru-RU" sz="2400" i="1" dirty="0"/>
              <a:t>, тому </a:t>
            </a:r>
            <a:r>
              <a:rPr lang="ru-RU" sz="2400" i="1" dirty="0" err="1"/>
              <a:t>означення</a:t>
            </a:r>
            <a:r>
              <a:rPr lang="ru-RU" sz="2400" i="1" dirty="0"/>
              <a:t> кута </a:t>
            </a:r>
            <a:r>
              <a:rPr lang="ru-RU" sz="2400" i="1" dirty="0" err="1"/>
              <a:t>між</a:t>
            </a:r>
            <a:r>
              <a:rPr lang="ru-RU" sz="2400" i="1" dirty="0"/>
              <a:t>  </a:t>
            </a:r>
            <a:r>
              <a:rPr lang="ru-RU" sz="2400" i="1" dirty="0" err="1"/>
              <a:t>прямими</a:t>
            </a:r>
            <a:r>
              <a:rPr lang="ru-RU" sz="2400" i="1" dirty="0"/>
              <a:t>, </a:t>
            </a:r>
            <a:r>
              <a:rPr lang="ru-RU" sz="2400" i="1" dirty="0" err="1"/>
              <a:t>які</a:t>
            </a:r>
            <a:r>
              <a:rPr lang="ru-RU" sz="2400" i="1" dirty="0"/>
              <a:t> </a:t>
            </a:r>
            <a:r>
              <a:rPr lang="ru-RU" sz="2400" i="1" dirty="0" err="1"/>
              <a:t>перетинаються</a:t>
            </a:r>
            <a:r>
              <a:rPr lang="ru-RU" sz="2400" i="1" dirty="0"/>
              <a:t> у </a:t>
            </a:r>
            <a:r>
              <a:rPr lang="ru-RU" sz="2400" i="1" dirty="0" err="1"/>
              <a:t>просторі</a:t>
            </a:r>
            <a:r>
              <a:rPr lang="ru-RU" sz="2400" i="1" dirty="0"/>
              <a:t>  переноситься і в </a:t>
            </a:r>
            <a:r>
              <a:rPr lang="ru-RU" sz="2400" i="1" dirty="0" err="1"/>
              <a:t>стереометрію</a:t>
            </a:r>
            <a:endParaRPr lang="ru-RU" sz="24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Кути у просторі</a:t>
            </a:r>
            <a:endParaRPr lang="ru-RU" i="1" dirty="0"/>
          </a:p>
        </p:txBody>
      </p:sp>
    </p:spTree>
    <p:extLst>
      <p:ext uri="{BB962C8B-B14F-4D97-AF65-F5344CB8AC3E}">
        <p14:creationId xmlns="" xmlns:p14="http://schemas.microsoft.com/office/powerpoint/2010/main" val="11680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 smtClean="0"/>
              <a:t>Менший з кутів,утворених при перетині двох   прямих,називають кутом між прямими. 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Означення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077072"/>
            <a:ext cx="5667375" cy="19442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011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564904"/>
            <a:ext cx="7408333" cy="3816424"/>
          </a:xfrm>
        </p:spPr>
        <p:txBody>
          <a:bodyPr/>
          <a:lstStyle/>
          <a:p>
            <a:pPr marL="0" indent="0">
              <a:buNone/>
            </a:pPr>
            <a:r>
              <a:rPr lang="ru-RU" sz="2000" i="1" dirty="0" smtClean="0"/>
              <a:t>Дано </a:t>
            </a:r>
            <a:r>
              <a:rPr lang="ru-RU" sz="2000" i="1" dirty="0"/>
              <a:t>куб </a:t>
            </a:r>
            <a:r>
              <a:rPr lang="en-US" sz="2000" i="1" dirty="0"/>
              <a:t>ABCDA</a:t>
            </a:r>
            <a:r>
              <a:rPr lang="en-US" sz="2000" i="1" baseline="-25000" dirty="0"/>
              <a:t>1</a:t>
            </a:r>
            <a:r>
              <a:rPr lang="en-US" sz="2000" i="1" dirty="0"/>
              <a:t>B</a:t>
            </a:r>
            <a:r>
              <a:rPr lang="en-US" sz="2000" i="1" baseline="-25000" dirty="0"/>
              <a:t>1</a:t>
            </a:r>
            <a:r>
              <a:rPr lang="en-US" sz="2000" i="1" dirty="0"/>
              <a:t>C</a:t>
            </a:r>
            <a:r>
              <a:rPr lang="en-US" sz="2000" i="1" baseline="-25000" dirty="0"/>
              <a:t>1</a:t>
            </a:r>
            <a:r>
              <a:rPr lang="en-US" sz="2000" i="1" dirty="0"/>
              <a:t>D</a:t>
            </a:r>
            <a:r>
              <a:rPr lang="en-US" sz="2000" i="1" baseline="-25000" dirty="0"/>
              <a:t>1</a:t>
            </a:r>
            <a:r>
              <a:rPr lang="en-US" sz="2000" i="1" dirty="0"/>
              <a:t>. </a:t>
            </a:r>
            <a:r>
              <a:rPr lang="ru-RU" sz="2000" i="1" dirty="0" err="1"/>
              <a:t>Знайти</a:t>
            </a:r>
            <a:r>
              <a:rPr lang="ru-RU" sz="2000" i="1" dirty="0"/>
              <a:t> кути </a:t>
            </a:r>
            <a:r>
              <a:rPr lang="ru-RU" sz="2000" i="1" dirty="0" err="1"/>
              <a:t>між</a:t>
            </a:r>
            <a:r>
              <a:rPr lang="ru-RU" sz="2000" i="1" dirty="0"/>
              <a:t> </a:t>
            </a:r>
            <a:r>
              <a:rPr lang="ru-RU" sz="2000" i="1" dirty="0" err="1"/>
              <a:t>прямими</a:t>
            </a:r>
            <a:r>
              <a:rPr lang="ru-RU" sz="2000" i="1" dirty="0"/>
              <a:t>: 1) </a:t>
            </a:r>
            <a:r>
              <a:rPr lang="en-US" sz="2000" i="1" dirty="0"/>
              <a:t>CC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</a:t>
            </a:r>
            <a:r>
              <a:rPr lang="en-US" sz="2000" i="1" dirty="0"/>
              <a:t>BC</a:t>
            </a:r>
            <a:r>
              <a:rPr lang="en-US" sz="2000" i="1" baseline="-25000" dirty="0"/>
              <a:t>1</a:t>
            </a:r>
            <a:r>
              <a:rPr lang="en-US" sz="2000" i="1" dirty="0"/>
              <a:t>;    2) BC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</a:t>
            </a:r>
            <a:r>
              <a:rPr lang="en-US" sz="2000" i="1" dirty="0"/>
              <a:t>CB</a:t>
            </a:r>
            <a:r>
              <a:rPr lang="en-US" sz="2000" i="1" baseline="-25000" dirty="0"/>
              <a:t>1</a:t>
            </a:r>
            <a:r>
              <a:rPr lang="en-US" sz="2000" i="1" dirty="0"/>
              <a:t>; 3) AA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</a:t>
            </a:r>
            <a:r>
              <a:rPr lang="en-US" sz="2000" i="1" dirty="0"/>
              <a:t>CC</a:t>
            </a:r>
            <a:r>
              <a:rPr lang="en-US" sz="2000" i="1" baseline="-25000" dirty="0"/>
              <a:t>1</a:t>
            </a:r>
            <a:r>
              <a:rPr lang="en-US" sz="2000" i="1" dirty="0"/>
              <a:t>; 4) A</a:t>
            </a:r>
            <a:r>
              <a:rPr lang="en-US" sz="2000" i="1" baseline="-25000" dirty="0"/>
              <a:t>1</a:t>
            </a:r>
            <a:r>
              <a:rPr lang="en-US" sz="2000" i="1" dirty="0"/>
              <a:t>C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</a:t>
            </a:r>
            <a:r>
              <a:rPr lang="en-US" sz="2000" i="1" dirty="0"/>
              <a:t>BC</a:t>
            </a:r>
            <a:r>
              <a:rPr lang="en-US" sz="2000" i="1" baseline="-25000" dirty="0"/>
              <a:t>1</a:t>
            </a:r>
            <a:r>
              <a:rPr lang="en-US" sz="2000" i="1" dirty="0"/>
              <a:t>.</a:t>
            </a:r>
            <a:endParaRPr lang="ru-RU" sz="20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Приклад 1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423330"/>
            <a:ext cx="5859281" cy="28859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785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/>
              <a:t>Кутом </a:t>
            </a:r>
            <a:r>
              <a:rPr lang="ru-RU" sz="2000" i="1" dirty="0" err="1"/>
              <a:t>між</a:t>
            </a:r>
            <a:r>
              <a:rPr lang="ru-RU" sz="2000" i="1" dirty="0"/>
              <a:t> </a:t>
            </a:r>
            <a:r>
              <a:rPr lang="ru-RU" sz="2000" i="1" dirty="0" err="1"/>
              <a:t>мимобіжними</a:t>
            </a:r>
            <a:r>
              <a:rPr lang="ru-RU" sz="2000" i="1" dirty="0"/>
              <a:t>  </a:t>
            </a:r>
            <a:r>
              <a:rPr lang="ru-RU" sz="2000" i="1" dirty="0" err="1"/>
              <a:t>прямими</a:t>
            </a:r>
            <a:r>
              <a:rPr lang="ru-RU" sz="2000" i="1" dirty="0"/>
              <a:t> </a:t>
            </a:r>
            <a:r>
              <a:rPr lang="ru-RU" sz="2000" i="1" dirty="0" err="1"/>
              <a:t>називається</a:t>
            </a:r>
            <a:r>
              <a:rPr lang="ru-RU" sz="2000" i="1" dirty="0"/>
              <a:t> кут </a:t>
            </a:r>
            <a:r>
              <a:rPr lang="ru-RU" sz="2000" i="1" dirty="0" err="1"/>
              <a:t>між</a:t>
            </a:r>
            <a:r>
              <a:rPr lang="ru-RU" sz="2000" i="1" dirty="0"/>
              <a:t> </a:t>
            </a:r>
            <a:r>
              <a:rPr lang="ru-RU" sz="2000" i="1" dirty="0" err="1"/>
              <a:t>прямими</a:t>
            </a:r>
            <a:r>
              <a:rPr lang="ru-RU" sz="2000" i="1" dirty="0"/>
              <a:t>, </a:t>
            </a:r>
            <a:r>
              <a:rPr lang="ru-RU" sz="2000" i="1" dirty="0" err="1"/>
              <a:t>які</a:t>
            </a:r>
            <a:r>
              <a:rPr lang="ru-RU" sz="2000" i="1" dirty="0"/>
              <a:t> </a:t>
            </a:r>
            <a:r>
              <a:rPr lang="ru-RU" sz="2000" i="1" dirty="0" err="1"/>
              <a:t>перетинаються</a:t>
            </a:r>
            <a:r>
              <a:rPr lang="ru-RU" sz="2000" i="1" dirty="0"/>
              <a:t> і </a:t>
            </a:r>
            <a:r>
              <a:rPr lang="ru-RU" sz="2000" i="1" dirty="0" err="1"/>
              <a:t>відповідно</a:t>
            </a:r>
            <a:r>
              <a:rPr lang="ru-RU" sz="2000" i="1" dirty="0"/>
              <a:t>  </a:t>
            </a:r>
            <a:r>
              <a:rPr lang="ru-RU" sz="2000" i="1" dirty="0" err="1"/>
              <a:t>паралельні</a:t>
            </a:r>
            <a:r>
              <a:rPr lang="ru-RU" sz="2000" i="1" dirty="0"/>
              <a:t> </a:t>
            </a:r>
            <a:r>
              <a:rPr lang="ru-RU" sz="2000" i="1" dirty="0" err="1"/>
              <a:t>мимобіжним</a:t>
            </a:r>
            <a:endParaRPr lang="ru-RU" sz="20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Означення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789040"/>
            <a:ext cx="5688632" cy="24482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769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                  </a:t>
            </a:r>
            <a:r>
              <a:rPr lang="ru-RU" sz="2000" i="1" dirty="0" smtClean="0"/>
              <a:t>Дано: </a:t>
            </a:r>
            <a:r>
              <a:rPr lang="ru-RU" sz="2000" i="1" dirty="0"/>
              <a:t>куб </a:t>
            </a:r>
            <a:r>
              <a:rPr lang="en-US" sz="2000" i="1" dirty="0" smtClean="0"/>
              <a:t>ABCDA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B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C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D</a:t>
            </a:r>
            <a:r>
              <a:rPr lang="en-US" sz="2000" i="1" baseline="-25000" dirty="0" smtClean="0"/>
              <a:t>1</a:t>
            </a:r>
            <a:endParaRPr lang="uk-UA" sz="2000" i="1" baseline="-25000" dirty="0" smtClean="0"/>
          </a:p>
          <a:p>
            <a:pPr marL="0" indent="0">
              <a:buNone/>
            </a:pPr>
            <a:r>
              <a:rPr lang="ru-RU" sz="2000" i="1" dirty="0" smtClean="0"/>
              <a:t>                                                                        </a:t>
            </a:r>
            <a:r>
              <a:rPr lang="ru-RU" sz="2000" i="1" dirty="0" err="1" smtClean="0"/>
              <a:t>Знайти</a:t>
            </a:r>
            <a:r>
              <a:rPr lang="ru-RU" sz="2000" i="1" dirty="0" smtClean="0"/>
              <a:t> кути </a:t>
            </a:r>
            <a:r>
              <a:rPr lang="ru-RU" sz="2000" i="1" dirty="0" err="1" smtClean="0"/>
              <a:t>між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прямими</a:t>
            </a:r>
            <a:r>
              <a:rPr lang="ru-RU" sz="2000" i="1" dirty="0" smtClean="0"/>
              <a:t>:  </a:t>
            </a:r>
          </a:p>
          <a:p>
            <a:pPr marL="0" indent="0">
              <a:buNone/>
            </a:pPr>
            <a:r>
              <a:rPr lang="ru-RU" sz="2000" i="1" dirty="0" smtClean="0"/>
              <a:t>                                                                         1</a:t>
            </a:r>
            <a:r>
              <a:rPr lang="ru-RU" sz="2000" i="1" dirty="0"/>
              <a:t>) </a:t>
            </a:r>
            <a:r>
              <a:rPr lang="en-US" sz="2000" i="1" dirty="0"/>
              <a:t>CC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А</a:t>
            </a:r>
            <a:r>
              <a:rPr lang="en-US" sz="2000" i="1" dirty="0"/>
              <a:t>B; </a:t>
            </a:r>
            <a:r>
              <a:rPr lang="en-US" sz="2000" i="1" dirty="0" smtClean="0"/>
              <a:t>2</a:t>
            </a:r>
            <a:r>
              <a:rPr lang="en-US" sz="2000" i="1" dirty="0"/>
              <a:t>) AD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</a:t>
            </a:r>
            <a:r>
              <a:rPr lang="en-US" sz="2000" i="1" dirty="0"/>
              <a:t>CB</a:t>
            </a:r>
            <a:r>
              <a:rPr lang="en-US" sz="2000" i="1" baseline="-25000" dirty="0"/>
              <a:t>1</a:t>
            </a:r>
            <a:r>
              <a:rPr lang="en-US" sz="2000" i="1" dirty="0"/>
              <a:t>; </a:t>
            </a:r>
            <a:endParaRPr lang="uk-UA" sz="2000" i="1" dirty="0" smtClean="0"/>
          </a:p>
          <a:p>
            <a:pPr marL="0" indent="0">
              <a:buNone/>
            </a:pPr>
            <a:r>
              <a:rPr lang="uk-UA" sz="2000" i="1" dirty="0" smtClean="0"/>
              <a:t>                                                                         </a:t>
            </a:r>
            <a:r>
              <a:rPr lang="en-US" sz="2000" i="1" dirty="0" smtClean="0"/>
              <a:t>3</a:t>
            </a:r>
            <a:r>
              <a:rPr lang="en-US" sz="2000" i="1" dirty="0"/>
              <a:t>) AD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</a:t>
            </a:r>
            <a:r>
              <a:rPr lang="en-US" sz="2000" i="1" dirty="0"/>
              <a:t>BA</a:t>
            </a:r>
            <a:r>
              <a:rPr lang="en-US" sz="2000" i="1" baseline="-25000" dirty="0"/>
              <a:t>1</a:t>
            </a:r>
            <a:r>
              <a:rPr lang="en-US" sz="2000" i="1" dirty="0"/>
              <a:t>; </a:t>
            </a:r>
            <a:r>
              <a:rPr lang="en-US" sz="2000" i="1" dirty="0" smtClean="0"/>
              <a:t>4</a:t>
            </a:r>
            <a:r>
              <a:rPr lang="en-US" sz="2000" i="1" dirty="0"/>
              <a:t>) AC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</a:t>
            </a:r>
            <a:r>
              <a:rPr lang="en-US" sz="2000" i="1" dirty="0"/>
              <a:t>BB</a:t>
            </a:r>
            <a:r>
              <a:rPr lang="en-US" sz="2000" i="1" baseline="-25000" dirty="0"/>
              <a:t>1</a:t>
            </a:r>
            <a:r>
              <a:rPr lang="en-US" sz="2000" i="1" dirty="0"/>
              <a:t>; </a:t>
            </a:r>
            <a:endParaRPr lang="uk-UA" sz="2000" i="1" dirty="0" smtClean="0"/>
          </a:p>
          <a:p>
            <a:pPr marL="0" indent="0">
              <a:buNone/>
            </a:pPr>
            <a:r>
              <a:rPr lang="uk-UA" sz="2000" i="1" dirty="0" smtClean="0"/>
              <a:t>                                                                         </a:t>
            </a:r>
            <a:r>
              <a:rPr lang="en-US" sz="2000" i="1" dirty="0" smtClean="0"/>
              <a:t>5</a:t>
            </a:r>
            <a:r>
              <a:rPr lang="en-US" sz="2000" i="1" dirty="0"/>
              <a:t>) AC</a:t>
            </a:r>
            <a:r>
              <a:rPr lang="en-US" sz="2000" i="1" baseline="-25000" dirty="0"/>
              <a:t>1</a:t>
            </a:r>
            <a:r>
              <a:rPr lang="en-US" sz="2000" i="1" dirty="0"/>
              <a:t> </a:t>
            </a:r>
            <a:r>
              <a:rPr lang="ru-RU" sz="2000" i="1" dirty="0"/>
              <a:t>і </a:t>
            </a:r>
            <a:r>
              <a:rPr lang="en-US" sz="2000" i="1" dirty="0"/>
              <a:t>BD.</a:t>
            </a:r>
            <a:endParaRPr lang="ru-RU" sz="20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Приклад 2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16" y="2492896"/>
            <a:ext cx="2857500" cy="24955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16" y="5619447"/>
            <a:ext cx="5076825" cy="666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690427"/>
            <a:ext cx="1820044" cy="15957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83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/>
              <a:t>Кутом </a:t>
            </a:r>
            <a:r>
              <a:rPr lang="ru-RU" sz="2000" i="1" dirty="0" err="1"/>
              <a:t>між</a:t>
            </a:r>
            <a:r>
              <a:rPr lang="ru-RU" sz="2000" i="1" dirty="0"/>
              <a:t> </a:t>
            </a:r>
            <a:r>
              <a:rPr lang="ru-RU" sz="2000" i="1" dirty="0" smtClean="0"/>
              <a:t>прямою</a:t>
            </a:r>
          </a:p>
          <a:p>
            <a:pPr marL="0" indent="0">
              <a:buNone/>
            </a:pPr>
            <a:r>
              <a:rPr lang="ru-RU" sz="2000" i="1" dirty="0" smtClean="0"/>
              <a:t> </a:t>
            </a:r>
            <a:r>
              <a:rPr lang="ru-RU" sz="2000" i="1" dirty="0"/>
              <a:t>і </a:t>
            </a:r>
            <a:r>
              <a:rPr lang="ru-RU" sz="2000" i="1" dirty="0" err="1" smtClean="0"/>
              <a:t>площиною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називається</a:t>
            </a:r>
            <a:r>
              <a:rPr lang="ru-RU" sz="2000" i="1" dirty="0" smtClean="0"/>
              <a:t> </a:t>
            </a:r>
          </a:p>
          <a:p>
            <a:pPr marL="0" indent="0">
              <a:buNone/>
            </a:pPr>
            <a:r>
              <a:rPr lang="ru-RU" sz="2000" i="1" dirty="0" smtClean="0"/>
              <a:t>кут </a:t>
            </a:r>
            <a:r>
              <a:rPr lang="ru-RU" sz="2000" i="1" dirty="0" err="1"/>
              <a:t>між</a:t>
            </a:r>
            <a:r>
              <a:rPr lang="ru-RU" sz="2000" i="1" dirty="0"/>
              <a:t> </a:t>
            </a:r>
            <a:r>
              <a:rPr lang="ru-RU" sz="2000" i="1" dirty="0" err="1"/>
              <a:t>цією</a:t>
            </a:r>
            <a:r>
              <a:rPr lang="ru-RU" sz="2000" i="1" dirty="0"/>
              <a:t> </a:t>
            </a:r>
            <a:r>
              <a:rPr lang="ru-RU" sz="2000" i="1" dirty="0" smtClean="0"/>
              <a:t>прямою </a:t>
            </a:r>
            <a:r>
              <a:rPr lang="ru-RU" sz="2000" i="1" dirty="0"/>
              <a:t>і </a:t>
            </a:r>
            <a:r>
              <a:rPr lang="ru-RU" sz="2000" i="1" dirty="0" err="1"/>
              <a:t>її</a:t>
            </a:r>
            <a:r>
              <a:rPr lang="ru-RU" sz="2000" i="1" dirty="0"/>
              <a:t> </a:t>
            </a:r>
            <a:endParaRPr lang="ru-RU" sz="2000" i="1" dirty="0" smtClean="0"/>
          </a:p>
          <a:p>
            <a:pPr marL="0" indent="0">
              <a:buNone/>
            </a:pPr>
            <a:r>
              <a:rPr lang="ru-RU" sz="2000" i="1" dirty="0" err="1" smtClean="0"/>
              <a:t>проекцією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площину</a:t>
            </a:r>
            <a:r>
              <a:rPr lang="ru-RU" sz="2000" i="1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Означення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020" y="2750849"/>
            <a:ext cx="4248472" cy="3600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5149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 smtClean="0"/>
              <a:t>                                                                             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                                                                                     </a:t>
            </a:r>
            <a:r>
              <a:rPr lang="ru-RU" sz="2000" i="1" dirty="0" smtClean="0"/>
              <a:t>Дано: куб </a:t>
            </a:r>
            <a:r>
              <a:rPr lang="en-US" sz="2000" i="1" dirty="0" smtClean="0"/>
              <a:t>ABCDA1B1C1D1</a:t>
            </a:r>
            <a:endParaRPr lang="uk-UA" sz="2000" i="1" dirty="0" smtClean="0"/>
          </a:p>
          <a:p>
            <a:pPr marL="0" indent="0">
              <a:buNone/>
            </a:pPr>
            <a:r>
              <a:rPr lang="ru-RU" sz="2000" i="1" dirty="0" smtClean="0"/>
              <a:t>                                                                                          </a:t>
            </a:r>
            <a:r>
              <a:rPr lang="ru-RU" sz="2000" i="1" dirty="0" err="1" smtClean="0"/>
              <a:t>Знайти</a:t>
            </a:r>
            <a:r>
              <a:rPr lang="ru-RU" sz="2000" i="1" dirty="0" smtClean="0"/>
              <a:t> </a:t>
            </a:r>
            <a:r>
              <a:rPr lang="ru-RU" sz="2000" i="1" dirty="0"/>
              <a:t>кути </a:t>
            </a:r>
            <a:r>
              <a:rPr lang="ru-RU" sz="2000" i="1" dirty="0" err="1"/>
              <a:t>між</a:t>
            </a:r>
            <a:r>
              <a:rPr lang="ru-RU" sz="2000" i="1" dirty="0"/>
              <a:t> : </a:t>
            </a:r>
            <a:endParaRPr lang="ru-RU" sz="2000" i="1" dirty="0" smtClean="0"/>
          </a:p>
          <a:p>
            <a:pPr marL="0" indent="0">
              <a:buNone/>
            </a:pPr>
            <a:r>
              <a:rPr lang="uk-UA" sz="2000" i="1" dirty="0" smtClean="0"/>
              <a:t>                                                                                          1)</a:t>
            </a:r>
            <a:r>
              <a:rPr lang="en-US" sz="2000" i="1" dirty="0" smtClean="0"/>
              <a:t>BC1 </a:t>
            </a:r>
            <a:r>
              <a:rPr lang="ru-RU" sz="2000" i="1" dirty="0"/>
              <a:t>і (А</a:t>
            </a:r>
            <a:r>
              <a:rPr lang="en-US" sz="2000" i="1" dirty="0"/>
              <a:t>BC</a:t>
            </a:r>
            <a:r>
              <a:rPr lang="en-US" sz="2000" i="1" dirty="0" smtClean="0"/>
              <a:t>);2</a:t>
            </a:r>
            <a:r>
              <a:rPr lang="en-US" sz="2000" i="1" dirty="0"/>
              <a:t>) </a:t>
            </a:r>
            <a:r>
              <a:rPr lang="en-US" sz="2000" i="1" dirty="0" smtClean="0"/>
              <a:t>A1C</a:t>
            </a:r>
            <a:r>
              <a:rPr lang="uk-UA" sz="2000" i="1" dirty="0" smtClean="0"/>
              <a:t>1</a:t>
            </a:r>
            <a:r>
              <a:rPr lang="ru-RU" sz="2000" i="1" dirty="0" smtClean="0"/>
              <a:t>(</a:t>
            </a:r>
            <a:r>
              <a:rPr lang="en-US" sz="2000" i="1" dirty="0"/>
              <a:t>CBB1); </a:t>
            </a:r>
            <a:endParaRPr lang="uk-UA" sz="2000" i="1" dirty="0"/>
          </a:p>
          <a:p>
            <a:pPr marL="0" indent="0">
              <a:buNone/>
            </a:pPr>
            <a:r>
              <a:rPr lang="uk-UA" sz="2000" i="1" dirty="0" smtClean="0"/>
              <a:t>                                                                                          </a:t>
            </a:r>
            <a:r>
              <a:rPr lang="en-US" sz="2000" i="1" dirty="0" smtClean="0"/>
              <a:t>3</a:t>
            </a:r>
            <a:r>
              <a:rPr lang="en-US" sz="2000" i="1" dirty="0"/>
              <a:t>) AC1 </a:t>
            </a:r>
            <a:r>
              <a:rPr lang="ru-RU" sz="2000" i="1" dirty="0"/>
              <a:t>і (</a:t>
            </a:r>
            <a:r>
              <a:rPr lang="en-US" sz="2000" i="1" dirty="0"/>
              <a:t>AA1D1).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Приклад 3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90" y="3286124"/>
            <a:ext cx="4632334" cy="25197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471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</TotalTime>
  <Words>115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Тема 4: Відстані та кути у просторі</vt:lpstr>
      <vt:lpstr>Кути у просторі</vt:lpstr>
      <vt:lpstr>Означення</vt:lpstr>
      <vt:lpstr>Приклад 1</vt:lpstr>
      <vt:lpstr>Означення</vt:lpstr>
      <vt:lpstr>Приклад 2</vt:lpstr>
      <vt:lpstr>Означення</vt:lpstr>
      <vt:lpstr>Приклад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4:Відстані та кути у просторі</dc:title>
  <dc:creator>Игорь</dc:creator>
  <cp:lastModifiedBy>Элизиум</cp:lastModifiedBy>
  <cp:revision>6</cp:revision>
  <dcterms:created xsi:type="dcterms:W3CDTF">2013-04-23T15:11:50Z</dcterms:created>
  <dcterms:modified xsi:type="dcterms:W3CDTF">2014-06-04T12:41:02Z</dcterms:modified>
</cp:coreProperties>
</file>