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35790-A921-4E01-B84B-D1FA958292B0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3D7F3-B7EF-4085-9770-7891D5DFE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053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099762">
            <a:off x="290634" y="324185"/>
            <a:ext cx="6172200" cy="1894362"/>
          </a:xfrm>
        </p:spPr>
        <p:txBody>
          <a:bodyPr>
            <a:normAutofit/>
          </a:bodyPr>
          <a:lstStyle/>
          <a:p>
            <a:r>
              <a:rPr lang="ru-RU" sz="9600" dirty="0" smtClean="0">
                <a:solidFill>
                  <a:srgbClr val="002060"/>
                </a:solidFill>
              </a:rPr>
              <a:t>Сфера</a:t>
            </a:r>
            <a:endParaRPr lang="ru-RU" sz="96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4653136"/>
            <a:ext cx="6172200" cy="1371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папка Робочий стіл)))\sphe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988" y="0"/>
            <a:ext cx="4226012" cy="423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6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папка Робочий стіл)))\stained_glas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4096138" cy="40961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499992" y="1628800"/>
            <a:ext cx="4186808" cy="4873752"/>
          </a:xfrm>
        </p:spPr>
        <p:txBody>
          <a:bodyPr/>
          <a:lstStyle/>
          <a:p>
            <a:pPr marL="0" indent="0">
              <a:buNone/>
            </a:pPr>
            <a:r>
              <a:rPr lang="vi-VN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Сфера</a:t>
            </a:r>
            <a:r>
              <a:rPr lang="vi-VN" dirty="0" smtClean="0"/>
              <a:t> </a:t>
            </a:r>
            <a:r>
              <a:rPr lang="vi-VN" dirty="0"/>
              <a:t>– поверхня кулі; її можна утворити обертанням кола навколо його діаметра. </a:t>
            </a:r>
            <a:r>
              <a:rPr lang="vi-VN" dirty="0" smtClean="0"/>
              <a:t>Площину </a:t>
            </a:r>
            <a:r>
              <a:rPr lang="vi-VN" dirty="0"/>
              <a:t>(пряму), яка має з кулею тільки одну спільну точку, називають дотичною площиною (прямою) до кулі. Якщо дві сфери мають тільки одну спільну точку, говорять, що вони дотикаються в цій точці.</a:t>
            </a:r>
          </a:p>
          <a:p>
            <a:pPr marL="0" indent="0"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rot="19805081">
            <a:off x="2867925" y="433053"/>
            <a:ext cx="29594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Сфера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82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27584" y="1700808"/>
            <a:ext cx="7467600" cy="4225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Площа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err="1"/>
              <a:t>Об'єм</a:t>
            </a:r>
            <a:r>
              <a:rPr lang="ru-RU" dirty="0"/>
              <a:t> </a:t>
            </a:r>
            <a:r>
              <a:rPr lang="ru-RU" dirty="0" err="1"/>
              <a:t>кулі</a:t>
            </a:r>
            <a:r>
              <a:rPr lang="ru-RU" dirty="0"/>
              <a:t>, </a:t>
            </a:r>
            <a:r>
              <a:rPr lang="ru-RU" dirty="0" err="1"/>
              <a:t>обмеженого</a:t>
            </a:r>
            <a:r>
              <a:rPr lang="ru-RU" dirty="0"/>
              <a:t> </a:t>
            </a:r>
            <a:r>
              <a:rPr lang="ru-RU" dirty="0" smtClean="0"/>
              <a:t>сферою: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 smtClean="0"/>
              <a:t>Площа</a:t>
            </a:r>
            <a:r>
              <a:rPr lang="ru-RU" dirty="0" smtClean="0"/>
              <a:t> </a:t>
            </a:r>
            <a:r>
              <a:rPr lang="ru-RU" dirty="0"/>
              <a:t>сегмента </a:t>
            </a:r>
            <a:r>
              <a:rPr lang="ru-RU" dirty="0" err="1" smtClean="0"/>
              <a:t>сфери</a:t>
            </a:r>
            <a:r>
              <a:rPr lang="ru-RU" dirty="0"/>
              <a:t>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smtClean="0"/>
              <a:t>де </a:t>
            </a:r>
            <a:r>
              <a:rPr lang="ru-RU" dirty="0"/>
              <a:t>H - </a:t>
            </a:r>
            <a:r>
              <a:rPr lang="ru-RU" dirty="0" err="1"/>
              <a:t>висота</a:t>
            </a:r>
            <a:r>
              <a:rPr lang="ru-RU" dirty="0"/>
              <a:t> сегмента, а  α  - </a:t>
            </a:r>
            <a:r>
              <a:rPr lang="ru-RU" dirty="0" err="1"/>
              <a:t>Зенітний</a:t>
            </a:r>
            <a:r>
              <a:rPr lang="ru-RU" dirty="0"/>
              <a:t> кут</a:t>
            </a:r>
          </a:p>
        </p:txBody>
      </p:sp>
      <p:pic>
        <p:nvPicPr>
          <p:cNvPr id="4098" name="Picture 2" descr="S = \ 4 \ pi r ^ 2 = \ pi d ^ 2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280" y="2130063"/>
            <a:ext cx="3468952" cy="45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V = \ frac {4} {3} \ pi r ^ 3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2556" y="3077403"/>
            <a:ext cx="1245468" cy="58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s = \ 2 \ pi r H = 2 \ pi r ^ 2 (1 - \ cos (\ alpha)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369" y="4333340"/>
            <a:ext cx="4861758" cy="43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699758" y="15548"/>
            <a:ext cx="1011001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Основні</a:t>
            </a:r>
            <a:r>
              <a:rPr lang="ru-RU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геометричні</a:t>
            </a:r>
            <a:r>
              <a:rPr lang="ru-RU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формули</a:t>
            </a:r>
            <a:r>
              <a:rPr lang="ru-RU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8204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Рівняння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де </a:t>
            </a:r>
            <a:r>
              <a:rPr lang="ru-RU" i="1" dirty="0" smtClean="0"/>
              <a:t>(</a:t>
            </a:r>
            <a:r>
              <a:rPr lang="en-US" i="1" dirty="0" smtClean="0"/>
              <a:t>x</a:t>
            </a:r>
            <a:r>
              <a:rPr lang="en-US" sz="1200" i="1" dirty="0"/>
              <a:t>0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en-US" i="1" dirty="0" smtClean="0"/>
              <a:t>y</a:t>
            </a:r>
            <a:r>
              <a:rPr lang="en-US" sz="1200" i="1" dirty="0" smtClean="0"/>
              <a:t>0</a:t>
            </a:r>
            <a:r>
              <a:rPr lang="ru-RU" dirty="0" smtClean="0"/>
              <a:t>, </a:t>
            </a:r>
            <a:r>
              <a:rPr lang="en-US" i="1" dirty="0" smtClean="0"/>
              <a:t>z</a:t>
            </a:r>
            <a:r>
              <a:rPr lang="en-US" sz="1200" i="1" dirty="0" smtClean="0"/>
              <a:t>0</a:t>
            </a:r>
            <a:r>
              <a:rPr lang="ru-RU" dirty="0" smtClean="0"/>
              <a:t> )  </a:t>
            </a:r>
            <a:r>
              <a:rPr lang="ru-RU" dirty="0"/>
              <a:t>- </a:t>
            </a:r>
            <a:r>
              <a:rPr lang="ru-RU" dirty="0" err="1"/>
              <a:t>Координати</a:t>
            </a:r>
            <a:r>
              <a:rPr lang="ru-RU" dirty="0"/>
              <a:t> центру </a:t>
            </a:r>
            <a:r>
              <a:rPr lang="ru-RU" dirty="0" err="1"/>
              <a:t>сфери</a:t>
            </a:r>
            <a:r>
              <a:rPr lang="ru-RU" dirty="0"/>
              <a:t>, </a:t>
            </a:r>
            <a:r>
              <a:rPr lang="en-US" i="1" dirty="0" smtClean="0"/>
              <a:t>r</a:t>
            </a:r>
            <a:r>
              <a:rPr lang="ru-RU" dirty="0" smtClean="0"/>
              <a:t>  </a:t>
            </a:r>
            <a:r>
              <a:rPr lang="ru-RU" dirty="0"/>
              <a:t>- </a:t>
            </a:r>
            <a:r>
              <a:rPr lang="uk-UA" dirty="0" err="1" smtClean="0"/>
              <a:t>ї</a:t>
            </a:r>
            <a:r>
              <a:rPr lang="ru-RU" dirty="0" smtClean="0"/>
              <a:t>ї </a:t>
            </a:r>
            <a:r>
              <a:rPr lang="ru-RU" dirty="0" err="1"/>
              <a:t>радіус</a:t>
            </a:r>
            <a:r>
              <a:rPr lang="ru-RU" dirty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             </a:t>
            </a:r>
            <a:r>
              <a:rPr lang="ru-RU" dirty="0" err="1"/>
              <a:t>Параметричне</a:t>
            </a:r>
            <a:r>
              <a:rPr lang="ru-RU" dirty="0"/>
              <a:t> </a:t>
            </a:r>
            <a:r>
              <a:rPr lang="ru-RU" dirty="0" err="1"/>
              <a:t>рівняння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з центром в </a:t>
            </a:r>
            <a:r>
              <a:rPr lang="ru-RU" dirty="0" err="1" smtClean="0"/>
              <a:t>точці</a:t>
            </a:r>
            <a:r>
              <a:rPr lang="ru-RU" dirty="0" smtClean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sz="1200" i="1" dirty="0"/>
              <a:t>0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sz="1200" i="1" dirty="0"/>
              <a:t>0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sz="1200" i="1" dirty="0"/>
              <a:t>0</a:t>
            </a:r>
            <a:r>
              <a:rPr lang="en-US" dirty="0"/>
              <a:t> </a:t>
            </a:r>
            <a:r>
              <a:rPr lang="en-US" dirty="0" smtClean="0"/>
              <a:t>)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    де                            .</a:t>
            </a:r>
            <a:endParaRPr lang="uk-UA" dirty="0"/>
          </a:p>
        </p:txBody>
      </p:sp>
      <p:pic>
        <p:nvPicPr>
          <p:cNvPr id="5122" name="Picture 2" descr="(x - x_0 )^2 + (y - y_0 )^2 + ( z -  z_0 )^2 =  r^2. \,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03083"/>
            <a:ext cx="6072469" cy="43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\ Begin {cases} x = x_0 + R \ cdot \ sin \ theta \ cdot \ cos \ phi, \ \ y = y_0 + R \ cdot \ sin \ theta \ cdot \ sin \ phi, \ \ z = z_0 + R \ cdot \ cos \ theta, \ \ \ end {cases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653136"/>
            <a:ext cx="2652295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\ Phi \ in [- \ pi / 2, \ pi / 2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885426"/>
            <a:ext cx="2231355" cy="349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188640" y="0"/>
            <a:ext cx="1124046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Сфера</a:t>
            </a:r>
            <a:r>
              <a:rPr lang="ru-RU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  <a:r>
              <a:rPr lang="ru-RU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5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тривимірному</a:t>
            </a:r>
            <a:r>
              <a:rPr lang="ru-RU" sz="54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ru-RU" sz="5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просторі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7755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108091" y="1556792"/>
            <a:ext cx="3516788" cy="487375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Коло,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лежить</a:t>
            </a:r>
            <a:r>
              <a:rPr lang="ru-RU" dirty="0"/>
              <a:t> на </a:t>
            </a:r>
            <a:r>
              <a:rPr lang="ru-RU" dirty="0" err="1"/>
              <a:t>сфері</a:t>
            </a:r>
            <a:r>
              <a:rPr lang="ru-RU" dirty="0"/>
              <a:t>, центр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збігається</a:t>
            </a:r>
            <a:r>
              <a:rPr lang="ru-RU" dirty="0"/>
              <a:t> з центром </a:t>
            </a:r>
            <a:r>
              <a:rPr lang="ru-RU" dirty="0" err="1"/>
              <a:t>сфери</a:t>
            </a:r>
            <a:r>
              <a:rPr lang="ru-RU" dirty="0"/>
              <a:t>, </a:t>
            </a:r>
            <a:r>
              <a:rPr lang="ru-RU" dirty="0" err="1"/>
              <a:t>називається</a:t>
            </a:r>
            <a:r>
              <a:rPr lang="ru-RU" dirty="0"/>
              <a:t> великим кругом (великий колом) </a:t>
            </a:r>
            <a:r>
              <a:rPr lang="ru-RU" dirty="0" err="1"/>
              <a:t>сфери</a:t>
            </a:r>
            <a:r>
              <a:rPr lang="ru-RU" dirty="0"/>
              <a:t>. </a:t>
            </a:r>
            <a:r>
              <a:rPr lang="ru-RU" dirty="0" err="1"/>
              <a:t>Великі</a:t>
            </a:r>
            <a:r>
              <a:rPr lang="ru-RU" dirty="0"/>
              <a:t> кола є </a:t>
            </a:r>
            <a:r>
              <a:rPr lang="ru-RU" dirty="0" err="1"/>
              <a:t>геодезичними</a:t>
            </a:r>
            <a:r>
              <a:rPr lang="ru-RU" dirty="0"/>
              <a:t> </a:t>
            </a:r>
            <a:r>
              <a:rPr lang="ru-RU" dirty="0" err="1"/>
              <a:t>лініями</a:t>
            </a:r>
            <a:r>
              <a:rPr lang="ru-RU" dirty="0"/>
              <a:t> на </a:t>
            </a:r>
            <a:r>
              <a:rPr lang="ru-RU" dirty="0" err="1"/>
              <a:t>сфері</a:t>
            </a:r>
            <a:r>
              <a:rPr lang="ru-RU" dirty="0"/>
              <a:t>; будь-</a:t>
            </a:r>
            <a:r>
              <a:rPr lang="ru-RU" dirty="0" err="1"/>
              <a:t>які</a:t>
            </a:r>
            <a:r>
              <a:rPr lang="ru-RU" dirty="0"/>
              <a:t> два з них </a:t>
            </a:r>
            <a:r>
              <a:rPr lang="ru-RU" dirty="0" err="1"/>
              <a:t>перетинаються</a:t>
            </a:r>
            <a:r>
              <a:rPr lang="ru-RU" dirty="0"/>
              <a:t> у </a:t>
            </a:r>
            <a:r>
              <a:rPr lang="ru-RU" dirty="0" err="1"/>
              <a:t>двох</a:t>
            </a:r>
            <a:r>
              <a:rPr lang="ru-RU" dirty="0"/>
              <a:t> точках.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60648"/>
            <a:ext cx="80249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Геометрія</a:t>
            </a: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на </a:t>
            </a:r>
            <a:r>
              <a:rPr lang="ru-RU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сфері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6" name="Picture 2" descr="C:\Users\user\Desktop\папка Робочий стіл)))\Stereographic_projection_in_3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12" y="1691883"/>
            <a:ext cx="4762681" cy="352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100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800" dirty="0" err="1"/>
              <a:t>Якщо</a:t>
            </a:r>
            <a:r>
              <a:rPr lang="ru-RU" sz="1800" dirty="0"/>
              <a:t> </a:t>
            </a:r>
            <a:r>
              <a:rPr lang="ru-RU" sz="1800" dirty="0" err="1"/>
              <a:t>дані</a:t>
            </a:r>
            <a:r>
              <a:rPr lang="ru-RU" sz="1800" dirty="0"/>
              <a:t> </a:t>
            </a:r>
            <a:r>
              <a:rPr lang="ru-RU" sz="1800" dirty="0" err="1"/>
              <a:t>сферичні</a:t>
            </a:r>
            <a:r>
              <a:rPr lang="ru-RU" sz="1800" dirty="0"/>
              <a:t> </a:t>
            </a:r>
            <a:r>
              <a:rPr lang="ru-RU" sz="1800" dirty="0" err="1"/>
              <a:t>координати</a:t>
            </a:r>
            <a:r>
              <a:rPr lang="ru-RU" sz="1800" dirty="0"/>
              <a:t> </a:t>
            </a:r>
            <a:r>
              <a:rPr lang="ru-RU" sz="1800" dirty="0" err="1"/>
              <a:t>двох</a:t>
            </a:r>
            <a:r>
              <a:rPr lang="ru-RU" sz="1800" dirty="0"/>
              <a:t> </a:t>
            </a:r>
            <a:r>
              <a:rPr lang="ru-RU" sz="1800" dirty="0" err="1"/>
              <a:t>точок</a:t>
            </a:r>
            <a:r>
              <a:rPr lang="ru-RU" sz="1800" dirty="0"/>
              <a:t>, то </a:t>
            </a:r>
            <a:r>
              <a:rPr lang="ru-RU" sz="1800" dirty="0" err="1"/>
              <a:t>відстань</a:t>
            </a:r>
            <a:r>
              <a:rPr lang="ru-RU" sz="1800" dirty="0"/>
              <a:t> </a:t>
            </a:r>
            <a:r>
              <a:rPr lang="ru-RU" sz="1800" dirty="0" err="1"/>
              <a:t>між</a:t>
            </a:r>
            <a:r>
              <a:rPr lang="ru-RU" sz="1800" dirty="0"/>
              <a:t> ними </a:t>
            </a:r>
            <a:r>
              <a:rPr lang="ru-RU" sz="1800" dirty="0" err="1"/>
              <a:t>можна</a:t>
            </a:r>
            <a:r>
              <a:rPr lang="ru-RU" sz="1800" dirty="0"/>
              <a:t> </a:t>
            </a:r>
            <a:r>
              <a:rPr lang="ru-RU" sz="1800" dirty="0" err="1"/>
              <a:t>знайти</a:t>
            </a:r>
            <a:r>
              <a:rPr lang="ru-RU" sz="1800" dirty="0"/>
              <a:t> так</a:t>
            </a:r>
            <a:r>
              <a:rPr lang="ru-RU" sz="1800" dirty="0" smtClean="0"/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1800" dirty="0" err="1"/>
              <a:t>Однак</a:t>
            </a:r>
            <a:r>
              <a:rPr lang="ru-RU" sz="1800" dirty="0"/>
              <a:t>, </a:t>
            </a:r>
            <a:r>
              <a:rPr lang="ru-RU" sz="1800" dirty="0" err="1"/>
              <a:t>якщо</a:t>
            </a:r>
            <a:r>
              <a:rPr lang="ru-RU" sz="1800" dirty="0"/>
              <a:t> кут  </a:t>
            </a:r>
            <a:r>
              <a:rPr lang="ru-RU" sz="1800" i="1" dirty="0"/>
              <a:t>θ</a:t>
            </a:r>
            <a:r>
              <a:rPr lang="ru-RU" sz="1800" dirty="0"/>
              <a:t>  заданий не </a:t>
            </a:r>
            <a:r>
              <a:rPr lang="ru-RU" sz="1800" dirty="0" err="1"/>
              <a:t>між</a:t>
            </a:r>
            <a:r>
              <a:rPr lang="ru-RU" sz="1800" dirty="0"/>
              <a:t> </a:t>
            </a:r>
            <a:r>
              <a:rPr lang="ru-RU" sz="1800" dirty="0" err="1"/>
              <a:t>віссю</a:t>
            </a:r>
            <a:r>
              <a:rPr lang="ru-RU" sz="1800" dirty="0"/>
              <a:t> </a:t>
            </a:r>
            <a:r>
              <a:rPr lang="ru-RU" sz="1800" i="1" dirty="0"/>
              <a:t>Z</a:t>
            </a:r>
            <a:r>
              <a:rPr lang="ru-RU" sz="1800" dirty="0"/>
              <a:t> і вектором на точку </a:t>
            </a:r>
            <a:r>
              <a:rPr lang="ru-RU" sz="1800" dirty="0" err="1"/>
              <a:t>сфери</a:t>
            </a:r>
            <a:r>
              <a:rPr lang="ru-RU" sz="1800" dirty="0"/>
              <a:t>, а </a:t>
            </a:r>
            <a:r>
              <a:rPr lang="ru-RU" sz="1800" dirty="0" err="1"/>
              <a:t>між</a:t>
            </a:r>
            <a:r>
              <a:rPr lang="ru-RU" sz="1800" dirty="0"/>
              <a:t> </a:t>
            </a:r>
            <a:r>
              <a:rPr lang="ru-RU" sz="1800" dirty="0" err="1"/>
              <a:t>цим</a:t>
            </a:r>
            <a:r>
              <a:rPr lang="ru-RU" sz="1800" dirty="0"/>
              <a:t> вектором і </a:t>
            </a:r>
            <a:r>
              <a:rPr lang="ru-RU" sz="1800" dirty="0" err="1"/>
              <a:t>площиною</a:t>
            </a:r>
            <a:r>
              <a:rPr lang="ru-RU" sz="1800" dirty="0"/>
              <a:t> </a:t>
            </a:r>
            <a:r>
              <a:rPr lang="ru-RU" sz="1800" i="1" dirty="0"/>
              <a:t>XY</a:t>
            </a:r>
            <a:r>
              <a:rPr lang="ru-RU" sz="1800" dirty="0"/>
              <a:t> (як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прийнято</a:t>
            </a:r>
            <a:r>
              <a:rPr lang="ru-RU" sz="1800" dirty="0"/>
              <a:t> в </a:t>
            </a:r>
            <a:r>
              <a:rPr lang="ru-RU" sz="1800" dirty="0" err="1"/>
              <a:t>земних</a:t>
            </a:r>
            <a:r>
              <a:rPr lang="ru-RU" sz="1800" dirty="0"/>
              <a:t> координатах, </a:t>
            </a:r>
            <a:r>
              <a:rPr lang="ru-RU" sz="1800" dirty="0" err="1"/>
              <a:t>заданих</a:t>
            </a:r>
            <a:r>
              <a:rPr lang="ru-RU" sz="1800" dirty="0"/>
              <a:t> широтою і </a:t>
            </a:r>
            <a:r>
              <a:rPr lang="ru-RU" sz="1800" dirty="0" err="1"/>
              <a:t>довготою</a:t>
            </a:r>
            <a:r>
              <a:rPr lang="ru-RU" sz="1800" dirty="0"/>
              <a:t>), то формула буде </a:t>
            </a:r>
            <a:r>
              <a:rPr lang="ru-RU" sz="1800" dirty="0" err="1"/>
              <a:t>така</a:t>
            </a:r>
            <a:r>
              <a:rPr lang="ru-RU" sz="1800" dirty="0" smtClean="0"/>
              <a:t>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У </a:t>
            </a:r>
            <a:r>
              <a:rPr lang="ru-RU" sz="1800" dirty="0" err="1"/>
              <a:t>цьому</a:t>
            </a:r>
            <a:r>
              <a:rPr lang="ru-RU" sz="1800" dirty="0"/>
              <a:t> </a:t>
            </a:r>
            <a:r>
              <a:rPr lang="ru-RU" sz="1800" dirty="0" err="1"/>
              <a:t>випадку</a:t>
            </a:r>
            <a:r>
              <a:rPr lang="ru-RU" sz="1800" dirty="0"/>
              <a:t>  </a:t>
            </a:r>
            <a:r>
              <a:rPr lang="ru-RU" sz="1800" i="1" dirty="0" smtClean="0"/>
              <a:t>θ1</a:t>
            </a:r>
            <a:r>
              <a:rPr lang="ru-RU" sz="1800" dirty="0" smtClean="0"/>
              <a:t>  </a:t>
            </a:r>
            <a:r>
              <a:rPr lang="ru-RU" sz="1800" dirty="0"/>
              <a:t>і  </a:t>
            </a:r>
            <a:r>
              <a:rPr lang="ru-RU" sz="1800" i="1" dirty="0" smtClean="0"/>
              <a:t>θ2</a:t>
            </a:r>
            <a:r>
              <a:rPr lang="ru-RU" sz="1800" dirty="0" smtClean="0"/>
              <a:t>  </a:t>
            </a:r>
            <a:r>
              <a:rPr lang="ru-RU" sz="1800" dirty="0" err="1"/>
              <a:t>називаються</a:t>
            </a:r>
            <a:r>
              <a:rPr lang="ru-RU" sz="1800" dirty="0"/>
              <a:t> широтами, а  </a:t>
            </a:r>
            <a:r>
              <a:rPr lang="ru-RU" sz="1800" dirty="0" smtClean="0"/>
              <a:t>φ1  </a:t>
            </a:r>
            <a:r>
              <a:rPr lang="ru-RU" sz="1800" dirty="0"/>
              <a:t>і  </a:t>
            </a:r>
            <a:r>
              <a:rPr lang="ru-RU" sz="1800" dirty="0" smtClean="0"/>
              <a:t>φ2 </a:t>
            </a:r>
            <a:r>
              <a:rPr lang="ru-RU" sz="1800" dirty="0" err="1"/>
              <a:t>довготами</a:t>
            </a:r>
            <a:r>
              <a:rPr lang="ru-RU" sz="1800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-396552" y="55418"/>
            <a:ext cx="921702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0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Відстань</a:t>
            </a:r>
            <a:r>
              <a:rPr lang="ru-RU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40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між</a:t>
            </a:r>
            <a:r>
              <a:rPr lang="ru-RU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40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двома</a:t>
            </a:r>
            <a:r>
              <a:rPr lang="ru-RU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точками на </a:t>
            </a:r>
            <a:r>
              <a:rPr lang="ru-RU" sz="40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сфері</a:t>
            </a:r>
            <a:endParaRPr lang="ru-RU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050" name="Picture 2" descr="L = R \ cdot \ arccos (\ cos \ theta_1 \ cdot \ cos \ theta_2 + \ sin \ theta_1 \ cdot \ sin \ theta_2 \ cdot \ cos (\ phi_1 - \ phi_2))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370018"/>
            <a:ext cx="6408712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L = R \ cdot \ arccos (\ sin \ theta_1 \ cdot \ sin \ theta_2 + \ cos \ theta_1 \ cdot \ cos \ theta_2 \ cdot \ cos (\ phi_1 - \ phi_2))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4534927"/>
            <a:ext cx="6624737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511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	У </a:t>
            </a:r>
            <a:r>
              <a:rPr lang="ru-RU" sz="1800" dirty="0" err="1"/>
              <a:t>загальному</a:t>
            </a:r>
            <a:r>
              <a:rPr lang="ru-RU" sz="1800" dirty="0"/>
              <a:t> </a:t>
            </a:r>
            <a:r>
              <a:rPr lang="ru-RU" sz="1800" dirty="0" err="1"/>
              <a:t>випадку</a:t>
            </a:r>
            <a:r>
              <a:rPr lang="ru-RU" sz="1800" dirty="0"/>
              <a:t> </a:t>
            </a:r>
            <a:r>
              <a:rPr lang="ru-RU" sz="1800" dirty="0" err="1"/>
              <a:t>рівняння</a:t>
            </a:r>
            <a:r>
              <a:rPr lang="ru-RU" sz="1800" dirty="0"/>
              <a:t> (</a:t>
            </a:r>
            <a:r>
              <a:rPr lang="ru-RU" sz="1800" i="1" dirty="0" smtClean="0"/>
              <a:t>n-1</a:t>
            </a:r>
            <a:r>
              <a:rPr lang="ru-RU" sz="1800" dirty="0"/>
              <a:t>)-</a:t>
            </a:r>
            <a:r>
              <a:rPr lang="ru-RU" sz="1800" dirty="0" err="1"/>
              <a:t>мірною</a:t>
            </a:r>
            <a:r>
              <a:rPr lang="ru-RU" sz="1800" dirty="0"/>
              <a:t> </a:t>
            </a:r>
            <a:r>
              <a:rPr lang="ru-RU" sz="1800" dirty="0" err="1"/>
              <a:t>сфери</a:t>
            </a:r>
            <a:r>
              <a:rPr lang="ru-RU" sz="1800" dirty="0"/>
              <a:t> (в </a:t>
            </a:r>
            <a:r>
              <a:rPr lang="ru-RU" sz="1800" i="1" dirty="0"/>
              <a:t>n-</a:t>
            </a:r>
            <a:r>
              <a:rPr lang="ru-RU" sz="1800" i="1" dirty="0" err="1"/>
              <a:t>мірному</a:t>
            </a:r>
            <a:r>
              <a:rPr lang="ru-RU" sz="1800" dirty="0"/>
              <a:t> </a:t>
            </a:r>
            <a:r>
              <a:rPr lang="ru-RU" sz="1800" dirty="0" err="1"/>
              <a:t>евклідовому</a:t>
            </a:r>
            <a:r>
              <a:rPr lang="ru-RU" sz="1800" dirty="0"/>
              <a:t> </a:t>
            </a:r>
            <a:r>
              <a:rPr lang="ru-RU" sz="1800" dirty="0" err="1"/>
              <a:t>просторі</a:t>
            </a:r>
            <a:r>
              <a:rPr lang="ru-RU" sz="1800" dirty="0"/>
              <a:t>) </a:t>
            </a:r>
            <a:r>
              <a:rPr lang="ru-RU" sz="1800" dirty="0" err="1"/>
              <a:t>має</a:t>
            </a:r>
            <a:r>
              <a:rPr lang="ru-RU" sz="1800" dirty="0"/>
              <a:t> </a:t>
            </a:r>
            <a:r>
              <a:rPr lang="ru-RU" sz="1800" dirty="0" err="1"/>
              <a:t>вигляд</a:t>
            </a:r>
            <a:r>
              <a:rPr lang="ru-RU" sz="1800" dirty="0" smtClean="0"/>
              <a:t>: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	</a:t>
            </a:r>
            <a:r>
              <a:rPr lang="ru-RU" sz="1800" dirty="0" err="1" smtClean="0"/>
              <a:t>Перетином</a:t>
            </a:r>
            <a:r>
              <a:rPr lang="ru-RU" sz="1800" dirty="0" smtClean="0"/>
              <a:t> </a:t>
            </a:r>
            <a:r>
              <a:rPr lang="ru-RU" sz="1800" dirty="0" err="1"/>
              <a:t>двох</a:t>
            </a:r>
            <a:r>
              <a:rPr lang="ru-RU" sz="1800" dirty="0"/>
              <a:t> </a:t>
            </a:r>
            <a:r>
              <a:rPr lang="ru-RU" sz="1800" i="1" dirty="0"/>
              <a:t>n-</a:t>
            </a:r>
            <a:r>
              <a:rPr lang="ru-RU" sz="1800" i="1" dirty="0" err="1"/>
              <a:t>мірних</a:t>
            </a:r>
            <a:r>
              <a:rPr lang="ru-RU" sz="1800" dirty="0"/>
              <a:t> сфер є </a:t>
            </a:r>
            <a:r>
              <a:rPr lang="ru-RU" sz="1800" i="1" dirty="0"/>
              <a:t>n-1-мірна </a:t>
            </a:r>
            <a:r>
              <a:rPr lang="ru-RU" sz="1800" dirty="0"/>
              <a:t>сфера,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лежить</a:t>
            </a:r>
            <a:r>
              <a:rPr lang="ru-RU" sz="1800" dirty="0"/>
              <a:t> на </a:t>
            </a:r>
            <a:r>
              <a:rPr lang="ru-RU" sz="1800" dirty="0" err="1"/>
              <a:t>радикальної</a:t>
            </a:r>
            <a:r>
              <a:rPr lang="ru-RU" sz="1800" dirty="0"/>
              <a:t> </a:t>
            </a:r>
            <a:r>
              <a:rPr lang="ru-RU" sz="1800" dirty="0" err="1"/>
              <a:t>гіперплощини</a:t>
            </a:r>
            <a:r>
              <a:rPr lang="ru-RU" sz="1800" dirty="0"/>
              <a:t> </a:t>
            </a:r>
            <a:r>
              <a:rPr lang="ru-RU" sz="1800" dirty="0" err="1"/>
              <a:t>цих</a:t>
            </a:r>
            <a:r>
              <a:rPr lang="ru-RU" sz="1800" dirty="0"/>
              <a:t> сфер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r>
              <a:rPr lang="ru-RU" sz="1800" dirty="0" smtClean="0"/>
              <a:t>	В </a:t>
            </a:r>
            <a:r>
              <a:rPr lang="ru-RU" sz="1800" i="1" dirty="0"/>
              <a:t>n-</a:t>
            </a:r>
            <a:r>
              <a:rPr lang="ru-RU" sz="1800" i="1" dirty="0" err="1"/>
              <a:t>вимірному</a:t>
            </a:r>
            <a:r>
              <a:rPr lang="ru-RU" sz="1800" dirty="0"/>
              <a:t> </a:t>
            </a:r>
            <a:r>
              <a:rPr lang="ru-RU" sz="1800" dirty="0" err="1"/>
              <a:t>просторі</a:t>
            </a:r>
            <a:r>
              <a:rPr lang="ru-RU" sz="1800" dirty="0"/>
              <a:t> </a:t>
            </a:r>
            <a:r>
              <a:rPr lang="ru-RU" sz="1800" dirty="0" err="1"/>
              <a:t>можуть</a:t>
            </a:r>
            <a:r>
              <a:rPr lang="ru-RU" sz="1800" dirty="0"/>
              <a:t> попарно </a:t>
            </a:r>
            <a:r>
              <a:rPr lang="ru-RU" sz="1800" dirty="0" err="1"/>
              <a:t>торкатися</a:t>
            </a:r>
            <a:r>
              <a:rPr lang="ru-RU" sz="1800" dirty="0"/>
              <a:t> один одного (в </a:t>
            </a:r>
            <a:r>
              <a:rPr lang="ru-RU" sz="1800" dirty="0" err="1"/>
              <a:t>різних</a:t>
            </a:r>
            <a:r>
              <a:rPr lang="ru-RU" sz="1800" dirty="0"/>
              <a:t> точках) не </a:t>
            </a:r>
            <a:r>
              <a:rPr lang="ru-RU" sz="1800" dirty="0" err="1"/>
              <a:t>більше</a:t>
            </a:r>
            <a:r>
              <a:rPr lang="ru-RU" sz="1800" dirty="0"/>
              <a:t> </a:t>
            </a:r>
            <a:r>
              <a:rPr lang="ru-RU" sz="1800" i="1" dirty="0"/>
              <a:t>n +1</a:t>
            </a:r>
            <a:r>
              <a:rPr lang="ru-RU" sz="1800" dirty="0"/>
              <a:t> сфер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i="1" dirty="0" smtClean="0"/>
              <a:t>	n-</a:t>
            </a:r>
            <a:r>
              <a:rPr lang="ru-RU" sz="1800" i="1" dirty="0" err="1" smtClean="0"/>
              <a:t>мірна</a:t>
            </a:r>
            <a:r>
              <a:rPr lang="ru-RU" sz="1800" dirty="0" smtClean="0"/>
              <a:t> </a:t>
            </a:r>
            <a:r>
              <a:rPr lang="ru-RU" sz="1800" dirty="0" err="1"/>
              <a:t>інверсія</a:t>
            </a:r>
            <a:r>
              <a:rPr lang="ru-RU" sz="1800" dirty="0"/>
              <a:t> переводить </a:t>
            </a:r>
            <a:r>
              <a:rPr lang="ru-RU" sz="1800" i="1" dirty="0"/>
              <a:t>n-1-мірну </a:t>
            </a:r>
            <a:r>
              <a:rPr lang="ru-RU" sz="1800" dirty="0"/>
              <a:t>сферу в </a:t>
            </a:r>
            <a:r>
              <a:rPr lang="ru-RU" sz="1800" i="1" dirty="0"/>
              <a:t>n-1-мірну</a:t>
            </a:r>
            <a:r>
              <a:rPr lang="ru-RU" sz="1800" dirty="0"/>
              <a:t> сферу </a:t>
            </a:r>
            <a:r>
              <a:rPr lang="ru-RU" sz="1800" dirty="0" err="1"/>
              <a:t>чи</a:t>
            </a:r>
            <a:r>
              <a:rPr lang="ru-RU" sz="1800" dirty="0"/>
              <a:t> </a:t>
            </a:r>
            <a:r>
              <a:rPr lang="ru-RU" sz="1800" dirty="0" err="1"/>
              <a:t>гіперплоскость</a:t>
            </a:r>
            <a:r>
              <a:rPr lang="ru-RU" sz="1800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88640"/>
            <a:ext cx="66078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N-</a:t>
            </a:r>
            <a:r>
              <a:rPr lang="ru-RU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мірна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сфера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4" name="Picture 2" descr="\ Sum_ {i = 1} ^ {n} (x_i-a_i) ^ 2 = r ^ 2,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061" y="2348880"/>
            <a:ext cx="2304256" cy="727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435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папка Робочий стіл)))\sphe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50611">
            <a:off x="4728226" y="75291"/>
            <a:ext cx="4445000" cy="444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826768" cy="4873752"/>
          </a:xfrm>
        </p:spPr>
        <p:txBody>
          <a:bodyPr/>
          <a:lstStyle/>
          <a:p>
            <a:pPr marL="0" indent="0">
              <a:buNone/>
            </a:pPr>
            <a:r>
              <a:rPr lang="vi-VN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Сфе́ра </a:t>
            </a:r>
            <a:r>
              <a:rPr lang="vi-VN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(гр. </a:t>
            </a:r>
            <a:r>
              <a:rPr lang="el-G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σφαῖρα) </a:t>
            </a:r>
            <a:r>
              <a:rPr lang="el-GR" dirty="0"/>
              <a:t>- </a:t>
            </a:r>
            <a:r>
              <a:rPr lang="vi-VN" dirty="0"/>
              <a:t>замкнута поверхня, геометричне місце точок рівновіддалених від даної точки, що є центром сфери.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84107" y="404664"/>
            <a:ext cx="38747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ВисновоК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273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</TotalTime>
  <Words>234</Words>
  <Application>Microsoft Office PowerPoint</Application>
  <PresentationFormat>Экран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Сфера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Сфера</dc:title>
  <dc:creator>user</dc:creator>
  <cp:lastModifiedBy>user</cp:lastModifiedBy>
  <cp:revision>7</cp:revision>
  <dcterms:created xsi:type="dcterms:W3CDTF">2013-11-18T20:09:17Z</dcterms:created>
  <dcterms:modified xsi:type="dcterms:W3CDTF">2013-11-19T17:01:33Z</dcterms:modified>
</cp:coreProperties>
</file>