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71" r:id="rId12"/>
    <p:sldId id="266" r:id="rId13"/>
    <p:sldId id="269" r:id="rId14"/>
    <p:sldId id="267" r:id="rId15"/>
    <p:sldId id="270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uk.wikipedia.org/wiki/%D0%9F%D1%80%D0%B0%D0%B2%D0%B8%D0%BB%D1%8C%D0%BD%D0%B8%D0%B9_%D0%B1%D0%B0%D0%B3%D0%B0%D1%82%D0%BE%D0%B3%D1%80%D0%B0%D0%BD%D0%BD%D0%B8%D0%B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71959"/>
            <a:ext cx="7766936" cy="2953078"/>
          </a:xfrm>
        </p:spPr>
        <p:txBody>
          <a:bodyPr/>
          <a:lstStyle/>
          <a:p>
            <a:pPr algn="ctr"/>
            <a:r>
              <a:rPr lang="ru-RU" dirty="0" err="1" smtClean="0"/>
              <a:t>Паралелеп</a:t>
            </a:r>
            <a:r>
              <a:rPr lang="uk-UA" dirty="0" err="1" smtClean="0"/>
              <a:t>іпед</a:t>
            </a:r>
            <a:r>
              <a:rPr lang="uk-UA" dirty="0"/>
              <a:t>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його властивості,</a:t>
            </a:r>
            <a:br>
              <a:rPr lang="uk-UA" dirty="0" smtClean="0"/>
            </a:br>
            <a:r>
              <a:rPr lang="uk-UA" dirty="0" smtClean="0"/>
              <a:t>основні формули,</a:t>
            </a:r>
            <a:br>
              <a:rPr lang="uk-UA" dirty="0" smtClean="0"/>
            </a:br>
            <a:r>
              <a:rPr lang="uk-UA" dirty="0" smtClean="0"/>
              <a:t>приклад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язання</a:t>
            </a:r>
            <a:r>
              <a:rPr lang="uk-UA" dirty="0" smtClean="0"/>
              <a:t> задачі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3583" y="4608328"/>
            <a:ext cx="8010420" cy="193784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Виконала:</a:t>
            </a:r>
          </a:p>
          <a:p>
            <a:r>
              <a:rPr lang="uk-UA" dirty="0" smtClean="0"/>
              <a:t>Учениця 11 класу</a:t>
            </a:r>
          </a:p>
          <a:p>
            <a:r>
              <a:rPr lang="uk-UA" dirty="0" err="1" smtClean="0"/>
              <a:t>Люботинської</a:t>
            </a:r>
            <a:r>
              <a:rPr lang="uk-UA" dirty="0" smtClean="0"/>
              <a:t> загальноосвітньої </a:t>
            </a:r>
          </a:p>
          <a:p>
            <a:r>
              <a:rPr lang="uk-UA" dirty="0" smtClean="0"/>
              <a:t>школи І-ІІІ ступенів №3</a:t>
            </a:r>
          </a:p>
          <a:p>
            <a:r>
              <a:rPr lang="uk-UA" dirty="0" err="1" smtClean="0"/>
              <a:t>Санжаровська</a:t>
            </a:r>
            <a:r>
              <a:rPr lang="uk-UA" dirty="0" smtClean="0"/>
              <a:t> Ольга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30717" y="6207617"/>
            <a:ext cx="1763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cs typeface="Microsoft New Tai Lue" panose="020B0502040204020203" pitchFamily="34" charset="0"/>
              </a:rPr>
              <a:t>2014 рік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2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b="1" dirty="0"/>
              <a:t>Куб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82561"/>
            <a:ext cx="8596668" cy="3880773"/>
          </a:xfrm>
        </p:spPr>
        <p:txBody>
          <a:bodyPr/>
          <a:lstStyle/>
          <a:p>
            <a:r>
              <a:rPr lang="ru-RU" sz="3600" i="1" dirty="0" err="1"/>
              <a:t>Площа</a:t>
            </a:r>
            <a:r>
              <a:rPr lang="ru-RU" sz="3600" i="1" dirty="0"/>
              <a:t> </a:t>
            </a:r>
            <a:r>
              <a:rPr lang="ru-RU" sz="3600" i="1" dirty="0" err="1"/>
              <a:t>бічної</a:t>
            </a:r>
            <a:r>
              <a:rPr lang="ru-RU" sz="3600" i="1" dirty="0"/>
              <a:t> </a:t>
            </a:r>
            <a:r>
              <a:rPr lang="ru-RU" sz="3600" i="1" dirty="0" err="1"/>
              <a:t>поверхні</a:t>
            </a:r>
            <a:r>
              <a:rPr lang="ru-RU" sz="3600" dirty="0"/>
              <a:t> </a:t>
            </a:r>
            <a:r>
              <a:rPr lang="en-US" sz="3600" dirty="0"/>
              <a:t>S </a:t>
            </a:r>
            <a:r>
              <a:rPr lang="ru-RU" sz="3600" baseline="-25000" dirty="0"/>
              <a:t>б</a:t>
            </a:r>
            <a:r>
              <a:rPr lang="ru-RU" sz="3600" dirty="0"/>
              <a:t> = 4</a:t>
            </a:r>
            <a:r>
              <a:rPr lang="en-US" sz="3600" dirty="0"/>
              <a:t>a , </a:t>
            </a:r>
            <a:r>
              <a:rPr lang="ru-RU" sz="3600" dirty="0"/>
              <a:t>де а - ребро куба</a:t>
            </a:r>
          </a:p>
          <a:p>
            <a:r>
              <a:rPr lang="ru-RU" sz="3600" i="1" dirty="0" err="1"/>
              <a:t>Площа</a:t>
            </a:r>
            <a:r>
              <a:rPr lang="ru-RU" sz="3600" i="1" dirty="0"/>
              <a:t> </a:t>
            </a:r>
            <a:r>
              <a:rPr lang="ru-RU" sz="3600" i="1" dirty="0" err="1"/>
              <a:t>повної</a:t>
            </a:r>
            <a:r>
              <a:rPr lang="ru-RU" sz="3600" i="1" dirty="0"/>
              <a:t> </a:t>
            </a:r>
            <a:r>
              <a:rPr lang="ru-RU" sz="3600" i="1" dirty="0" err="1"/>
              <a:t>поверхні</a:t>
            </a:r>
            <a:r>
              <a:rPr lang="ru-RU" sz="3600" dirty="0"/>
              <a:t> </a:t>
            </a:r>
            <a:r>
              <a:rPr lang="en-US" sz="3600" dirty="0"/>
              <a:t>S </a:t>
            </a:r>
            <a:r>
              <a:rPr lang="ru-RU" sz="3600" baseline="-25000" dirty="0"/>
              <a:t>п</a:t>
            </a:r>
            <a:r>
              <a:rPr lang="ru-RU" sz="3600" dirty="0"/>
              <a:t> = 6</a:t>
            </a:r>
            <a:r>
              <a:rPr lang="en-US" sz="3600" dirty="0"/>
              <a:t>a</a:t>
            </a:r>
          </a:p>
          <a:p>
            <a:r>
              <a:rPr lang="ru-RU" sz="3600" i="1" dirty="0"/>
              <a:t>Об</a:t>
            </a:r>
            <a:r>
              <a:rPr lang="en-US" sz="3600" i="1" dirty="0"/>
              <a:t>’</a:t>
            </a:r>
            <a:r>
              <a:rPr lang="uk-UA" sz="3600" i="1" dirty="0" err="1" smtClean="0"/>
              <a:t>єм</a:t>
            </a:r>
            <a:r>
              <a:rPr lang="ru-RU" sz="3600" dirty="0"/>
              <a:t> </a:t>
            </a:r>
            <a:r>
              <a:rPr lang="en-US" sz="3600" dirty="0"/>
              <a:t>V = a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301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Задача</a:t>
            </a:r>
            <a:endParaRPr lang="ru-RU" sz="7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60" y="1930400"/>
            <a:ext cx="3379016" cy="4528578"/>
          </a:xfrm>
        </p:spPr>
      </p:pic>
    </p:spTree>
    <p:extLst>
      <p:ext uri="{BB962C8B-B14F-4D97-AF65-F5344CB8AC3E}">
        <p14:creationId xmlns:p14="http://schemas.microsoft.com/office/powerpoint/2010/main" val="33643034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757" y="403538"/>
            <a:ext cx="8596668" cy="5997262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прямокутному</a:t>
            </a:r>
            <a:r>
              <a:rPr lang="ru-RU" dirty="0"/>
              <a:t> </a:t>
            </a:r>
            <a:r>
              <a:rPr lang="ru-RU" dirty="0" err="1"/>
              <a:t>паралелепіпеді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smtClean="0"/>
              <a:t>ребер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/>
              <a:t>перерізу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проходить через </a:t>
            </a:r>
            <a:r>
              <a:rPr lang="ru-RU" dirty="0" err="1"/>
              <a:t>вершини</a:t>
            </a:r>
            <a:r>
              <a:rPr lang="ru-RU" dirty="0"/>
              <a:t>,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415" y="553696"/>
            <a:ext cx="2798626" cy="41848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661" y="1027024"/>
            <a:ext cx="1756356" cy="439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320" y="1879748"/>
            <a:ext cx="1738766" cy="4197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61" y="2664589"/>
            <a:ext cx="1798725" cy="46418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847" y="4335815"/>
            <a:ext cx="496910" cy="4969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569" y="4335815"/>
            <a:ext cx="320980" cy="44937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055" y="4373187"/>
            <a:ext cx="328241" cy="4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2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31" y="609600"/>
            <a:ext cx="8431074" cy="5494020"/>
          </a:xfrm>
        </p:spPr>
      </p:pic>
    </p:spTree>
    <p:extLst>
      <p:ext uri="{BB962C8B-B14F-4D97-AF65-F5344CB8AC3E}">
        <p14:creationId xmlns:p14="http://schemas.microsoft.com/office/powerpoint/2010/main" val="402208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зування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003" y="1502566"/>
            <a:ext cx="8596668" cy="3880773"/>
          </a:xfrm>
        </p:spPr>
        <p:txBody>
          <a:bodyPr>
            <a:normAutofit/>
          </a:bodyPr>
          <a:lstStyle/>
          <a:p>
            <a:r>
              <a:rPr lang="ru-RU" sz="3200" dirty="0" err="1"/>
              <a:t>Перетин</a:t>
            </a:r>
            <a:r>
              <a:rPr lang="ru-RU" sz="3200" dirty="0"/>
              <a:t> </a:t>
            </a:r>
            <a:r>
              <a:rPr lang="ru-RU" sz="3200" dirty="0" err="1" smtClean="0"/>
              <a:t>пересікає</a:t>
            </a:r>
            <a:r>
              <a:rPr lang="ru-RU" sz="3200" dirty="0" smtClean="0"/>
              <a:t> </a:t>
            </a:r>
            <a:r>
              <a:rPr lang="ru-RU" sz="3200" dirty="0" err="1"/>
              <a:t>паралельні</a:t>
            </a:r>
            <a:r>
              <a:rPr lang="ru-RU" sz="3200" dirty="0"/>
              <a:t> </a:t>
            </a:r>
            <a:r>
              <a:rPr lang="ru-RU" sz="3200" dirty="0" err="1"/>
              <a:t>грані</a:t>
            </a:r>
            <a:r>
              <a:rPr lang="ru-RU" sz="3200" dirty="0"/>
              <a:t> по </a:t>
            </a:r>
            <a:r>
              <a:rPr lang="ru-RU" sz="3200" dirty="0" err="1"/>
              <a:t>паралельних</a:t>
            </a:r>
            <a:r>
              <a:rPr lang="ru-RU" sz="3200" dirty="0"/>
              <a:t> </a:t>
            </a:r>
            <a:r>
              <a:rPr lang="ru-RU" sz="3200" dirty="0" err="1"/>
              <a:t>відрізків</a:t>
            </a:r>
            <a:r>
              <a:rPr lang="ru-RU" sz="3200" dirty="0"/>
              <a:t>. Тому </a:t>
            </a:r>
            <a:r>
              <a:rPr lang="ru-RU" sz="3200" dirty="0" err="1" smtClean="0"/>
              <a:t>перетин</a:t>
            </a:r>
            <a:r>
              <a:rPr lang="ru-RU" sz="3200" dirty="0" smtClean="0"/>
              <a:t> </a:t>
            </a:r>
            <a:r>
              <a:rPr lang="ru-RU" sz="3200" dirty="0"/>
              <a:t>- </a:t>
            </a:r>
            <a:r>
              <a:rPr lang="ru-RU" sz="3200" dirty="0" err="1"/>
              <a:t>паралелограм</a:t>
            </a:r>
            <a:r>
              <a:rPr lang="ru-RU" sz="3200" dirty="0"/>
              <a:t>. </a:t>
            </a:r>
            <a:r>
              <a:rPr lang="ru-RU" sz="3200" dirty="0" err="1"/>
              <a:t>Крім</a:t>
            </a:r>
            <a:r>
              <a:rPr lang="ru-RU" sz="3200" dirty="0"/>
              <a:t> того, ребро перпендикулярно граням </a:t>
            </a:r>
            <a:r>
              <a:rPr lang="ru-RU" sz="3200" dirty="0" smtClean="0"/>
              <a:t>           і 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Тому кути </a:t>
            </a:r>
            <a:r>
              <a:rPr lang="ru-RU" sz="3200" dirty="0" smtClean="0"/>
              <a:t>         і             - </a:t>
            </a:r>
            <a:r>
              <a:rPr lang="ru-RU" sz="3200" dirty="0" err="1"/>
              <a:t>прямі</a:t>
            </a:r>
            <a:r>
              <a:rPr lang="ru-RU" sz="3200" dirty="0"/>
              <a:t>. Тому </a:t>
            </a:r>
            <a:r>
              <a:rPr lang="ru-RU" sz="3200" dirty="0" err="1" smtClean="0"/>
              <a:t>перетин</a:t>
            </a:r>
            <a:r>
              <a:rPr lang="ru-RU" sz="3200" dirty="0" smtClean="0"/>
              <a:t> </a:t>
            </a:r>
            <a:r>
              <a:rPr lang="ru-RU" sz="3200" dirty="0"/>
              <a:t>- </a:t>
            </a:r>
            <a:r>
              <a:rPr lang="ru-RU" sz="3200" dirty="0" err="1"/>
              <a:t>прямокутник</a:t>
            </a:r>
            <a:r>
              <a:rPr lang="ru-RU" sz="3200" dirty="0"/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595" y="3070359"/>
            <a:ext cx="1522925" cy="3691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393" y="3730401"/>
            <a:ext cx="881063" cy="381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558" y="2568096"/>
            <a:ext cx="847569" cy="50226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689" y="3101957"/>
            <a:ext cx="1022985" cy="3409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899" y="3688705"/>
            <a:ext cx="1109577" cy="42269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371" y="2093482"/>
            <a:ext cx="1426599" cy="42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56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3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9403"/>
            <a:ext cx="9289626" cy="4701959"/>
          </a:xfrm>
        </p:spPr>
        <p:txBody>
          <a:bodyPr>
            <a:normAutofit/>
          </a:bodyPr>
          <a:lstStyle/>
          <a:p>
            <a:r>
              <a:rPr lang="ru-RU" sz="3200" dirty="0"/>
              <a:t>З </a:t>
            </a:r>
            <a:r>
              <a:rPr lang="ru-RU" sz="3200" dirty="0" err="1" smtClean="0"/>
              <a:t>прямокутного</a:t>
            </a:r>
            <a:r>
              <a:rPr lang="ru-RU" sz="3200" dirty="0" smtClean="0"/>
              <a:t>                </a:t>
            </a:r>
            <a:r>
              <a:rPr lang="ru-RU" sz="3200" dirty="0" err="1" smtClean="0"/>
              <a:t>трикутника</a:t>
            </a:r>
            <a:r>
              <a:rPr lang="ru-RU" sz="3200" dirty="0" smtClean="0"/>
              <a:t> </a:t>
            </a:r>
            <a:r>
              <a:rPr lang="ru-RU" sz="3200" dirty="0" err="1"/>
              <a:t>знайдемо</a:t>
            </a:r>
            <a:r>
              <a:rPr lang="ru-RU" sz="3200" dirty="0"/>
              <a:t> </a:t>
            </a:r>
          </a:p>
          <a:p>
            <a:r>
              <a:rPr lang="ru-RU" sz="3200" dirty="0"/>
              <a:t> </a:t>
            </a:r>
          </a:p>
          <a:p>
            <a:endParaRPr lang="ru-RU" sz="3200" dirty="0"/>
          </a:p>
          <a:p>
            <a:r>
              <a:rPr lang="ru-RU" sz="3200" dirty="0"/>
              <a:t> </a:t>
            </a:r>
          </a:p>
          <a:p>
            <a:r>
              <a:rPr lang="ru-RU" sz="3200" dirty="0" err="1"/>
              <a:t>Тоді</a:t>
            </a:r>
            <a:r>
              <a:rPr lang="ru-RU" sz="3200" dirty="0"/>
              <a:t> </a:t>
            </a:r>
            <a:r>
              <a:rPr lang="ru-RU" sz="3200" dirty="0" err="1"/>
              <a:t>площа</a:t>
            </a:r>
            <a:r>
              <a:rPr lang="ru-RU" sz="3200" dirty="0"/>
              <a:t> </a:t>
            </a:r>
            <a:r>
              <a:rPr lang="ru-RU" sz="3200" dirty="0" err="1"/>
              <a:t>прямокутника</a:t>
            </a:r>
            <a:r>
              <a:rPr lang="ru-RU" sz="3200" dirty="0"/>
              <a:t> </a:t>
            </a:r>
            <a:r>
              <a:rPr lang="ru-RU" sz="3200" dirty="0" smtClean="0"/>
              <a:t>              </a:t>
            </a:r>
            <a:r>
              <a:rPr lang="ru-RU" sz="3200" dirty="0" err="1" smtClean="0"/>
              <a:t>дорівнює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175" y="1485061"/>
            <a:ext cx="865824" cy="3910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23" y="5470138"/>
            <a:ext cx="4207685" cy="3794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23" y="3066510"/>
            <a:ext cx="6824903" cy="6765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394" y="2006988"/>
            <a:ext cx="710860" cy="3554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79" y="4517535"/>
            <a:ext cx="1264480" cy="37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83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Відповідь: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51" y="0"/>
            <a:ext cx="8739029" cy="6545837"/>
          </a:xfrm>
        </p:spPr>
      </p:pic>
    </p:spTree>
    <p:extLst>
      <p:ext uri="{BB962C8B-B14F-4D97-AF65-F5344CB8AC3E}">
        <p14:creationId xmlns:p14="http://schemas.microsoft.com/office/powerpoint/2010/main" val="31646115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	</a:t>
            </a:r>
            <a:r>
              <a:rPr lang="ru-RU" dirty="0" err="1" smtClean="0">
                <a:solidFill>
                  <a:srgbClr val="C00000"/>
                </a:solidFill>
              </a:rPr>
              <a:t>Паралелепіпедом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/>
              <a:t>називають</a:t>
            </a:r>
            <a:r>
              <a:rPr lang="ru-RU" dirty="0"/>
              <a:t> призму, основою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паралелограм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394" y="4504544"/>
            <a:ext cx="10784862" cy="3880773"/>
          </a:xfrm>
        </p:spPr>
        <p:txBody>
          <a:bodyPr/>
          <a:lstStyle/>
          <a:p>
            <a:r>
              <a:rPr lang="ru-RU" sz="2800" dirty="0"/>
              <a:t>У </a:t>
            </a:r>
            <a:r>
              <a:rPr lang="ru-RU" sz="2800" dirty="0" err="1"/>
              <a:t>паралелепіпеда</a:t>
            </a:r>
            <a:r>
              <a:rPr lang="ru-RU" sz="2800" dirty="0"/>
              <a:t> </a:t>
            </a:r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грані</a:t>
            </a:r>
            <a:r>
              <a:rPr lang="ru-RU" sz="2800" dirty="0"/>
              <a:t> - </a:t>
            </a:r>
            <a:r>
              <a:rPr lang="ru-RU" sz="2800" dirty="0" err="1"/>
              <a:t>паралелограми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Оскільки</a:t>
            </a:r>
            <a:r>
              <a:rPr lang="ru-RU" sz="2800" dirty="0"/>
              <a:t> </a:t>
            </a:r>
            <a:r>
              <a:rPr lang="ru-RU" sz="2800" dirty="0" err="1"/>
              <a:t>паралелепіпед</a:t>
            </a:r>
            <a:r>
              <a:rPr lang="ru-RU" sz="2800" dirty="0"/>
              <a:t> є призмою, то </a:t>
            </a:r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властивості</a:t>
            </a:r>
            <a:r>
              <a:rPr lang="ru-RU" sz="2800" dirty="0"/>
              <a:t> </a:t>
            </a:r>
            <a:r>
              <a:rPr lang="ru-RU" sz="2800" dirty="0" err="1"/>
              <a:t>призми</a:t>
            </a:r>
            <a:r>
              <a:rPr lang="ru-RU" sz="2800" dirty="0"/>
              <a:t> </a:t>
            </a:r>
            <a:r>
              <a:rPr lang="ru-RU" sz="2800" dirty="0" err="1"/>
              <a:t>справедливі</a:t>
            </a:r>
            <a:r>
              <a:rPr lang="ru-RU" sz="2800" dirty="0"/>
              <a:t> і для </a:t>
            </a:r>
            <a:r>
              <a:rPr lang="ru-RU" sz="2800" dirty="0" err="1"/>
              <a:t>паралелепіпеда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495" y="2193626"/>
            <a:ext cx="3047619" cy="181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964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9868" y="875762"/>
            <a:ext cx="5333067" cy="544776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Паралелепіпед</a:t>
            </a:r>
            <a:r>
              <a:rPr lang="ru-RU" dirty="0"/>
              <a:t>, </a:t>
            </a:r>
            <a:r>
              <a:rPr lang="ru-RU" dirty="0" err="1"/>
              <a:t>бічні</a:t>
            </a:r>
            <a:r>
              <a:rPr lang="ru-RU" dirty="0"/>
              <a:t> ребра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перпендикулярні</a:t>
            </a:r>
            <a:r>
              <a:rPr lang="ru-RU" dirty="0"/>
              <a:t> до </a:t>
            </a:r>
            <a:r>
              <a:rPr lang="ru-RU" dirty="0" err="1"/>
              <a:t>площин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прямим </a:t>
            </a:r>
            <a:r>
              <a:rPr lang="ru-RU" dirty="0" err="1">
                <a:solidFill>
                  <a:srgbClr val="FF0000"/>
                </a:solidFill>
              </a:rPr>
              <a:t>паралелепіпедом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бічні</a:t>
            </a:r>
            <a:r>
              <a:rPr lang="ru-RU" dirty="0"/>
              <a:t> </a:t>
            </a:r>
            <a:r>
              <a:rPr lang="ru-RU" dirty="0" err="1"/>
              <a:t>грані</a:t>
            </a:r>
            <a:r>
              <a:rPr lang="ru-RU" dirty="0"/>
              <a:t> - </a:t>
            </a:r>
            <a:r>
              <a:rPr lang="ru-RU" dirty="0" err="1"/>
              <a:t>прямокутники</a:t>
            </a:r>
            <a:r>
              <a:rPr lang="ru-RU" dirty="0"/>
              <a:t>. На </a:t>
            </a:r>
            <a:r>
              <a:rPr lang="ru-RU" dirty="0" err="1"/>
              <a:t>малюнку</a:t>
            </a:r>
            <a:r>
              <a:rPr lang="ru-RU" dirty="0"/>
              <a:t> 459 </a:t>
            </a:r>
            <a:r>
              <a:rPr lang="ru-RU" dirty="0" err="1"/>
              <a:t>зображено</a:t>
            </a:r>
            <a:r>
              <a:rPr lang="ru-RU" dirty="0"/>
              <a:t>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r>
              <a:rPr lang="ru-RU" dirty="0" err="1"/>
              <a:t>паралелепіпед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83" y="1601273"/>
            <a:ext cx="4440584" cy="3573053"/>
          </a:xfrm>
        </p:spPr>
      </p:pic>
    </p:spTree>
    <p:extLst>
      <p:ext uri="{BB962C8B-B14F-4D97-AF65-F5344CB8AC3E}">
        <p14:creationId xmlns:p14="http://schemas.microsoft.com/office/powerpoint/2010/main" val="387285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4732" y="609600"/>
            <a:ext cx="3929270" cy="13208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бічні</a:t>
            </a:r>
            <a:r>
              <a:rPr lang="ru-RU" dirty="0"/>
              <a:t> ребра </a:t>
            </a:r>
            <a:r>
              <a:rPr lang="ru-RU" dirty="0" err="1"/>
              <a:t>паралелепіпеда</a:t>
            </a:r>
            <a:r>
              <a:rPr lang="ru-RU" dirty="0"/>
              <a:t> не </a:t>
            </a:r>
            <a:r>
              <a:rPr lang="ru-RU" dirty="0" err="1"/>
              <a:t>перпендикулярні</a:t>
            </a:r>
            <a:r>
              <a:rPr lang="ru-RU" dirty="0"/>
              <a:t> до </a:t>
            </a:r>
            <a:r>
              <a:rPr lang="ru-RU" dirty="0" err="1"/>
              <a:t>площини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, то </a:t>
            </a:r>
            <a:r>
              <a:rPr lang="ru-RU" dirty="0" err="1"/>
              <a:t>паралелепіпед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похилим</a:t>
            </a:r>
            <a:r>
              <a:rPr lang="ru-RU" dirty="0"/>
              <a:t>. На </a:t>
            </a:r>
            <a:r>
              <a:rPr lang="ru-RU" dirty="0" err="1"/>
              <a:t>малюнку</a:t>
            </a:r>
            <a:r>
              <a:rPr lang="ru-RU" dirty="0"/>
              <a:t> 460 </a:t>
            </a:r>
            <a:r>
              <a:rPr lang="ru-RU" dirty="0" err="1"/>
              <a:t>зображено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похилий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паралелепіпед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54" y="1479275"/>
            <a:ext cx="4376784" cy="3530606"/>
          </a:xfrm>
        </p:spPr>
      </p:pic>
    </p:spTree>
    <p:extLst>
      <p:ext uri="{BB962C8B-B14F-4D97-AF65-F5344CB8AC3E}">
        <p14:creationId xmlns:p14="http://schemas.microsoft.com/office/powerpoint/2010/main" val="151107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7459" y="905813"/>
            <a:ext cx="4121240" cy="5069984"/>
          </a:xfrm>
        </p:spPr>
        <p:txBody>
          <a:bodyPr>
            <a:normAutofit/>
          </a:bodyPr>
          <a:lstStyle/>
          <a:p>
            <a:r>
              <a:rPr lang="ru-RU" b="1" dirty="0"/>
              <a:t>Куб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b="1" dirty="0" err="1"/>
              <a:t>гексаедр</a:t>
            </a:r>
            <a:r>
              <a:rPr lang="ru-RU" dirty="0"/>
              <a:t> — </a:t>
            </a:r>
            <a:r>
              <a:rPr lang="ru-RU" dirty="0" err="1">
                <a:hlinkClick r:id="rId2" tooltip="Правильний багатогранник"/>
              </a:rPr>
              <a:t>правильний</a:t>
            </a:r>
            <a:r>
              <a:rPr lang="ru-RU" dirty="0">
                <a:hlinkClick r:id="rId2" tooltip="Правильний багатогранник"/>
              </a:rPr>
              <a:t> </a:t>
            </a:r>
            <a:r>
              <a:rPr lang="ru-RU" dirty="0" err="1">
                <a:hlinkClick r:id="rId2" tooltip="Правильний багатогранник"/>
              </a:rPr>
              <a:t>багатогранник</a:t>
            </a:r>
            <a:r>
              <a:rPr lang="ru-RU" dirty="0"/>
              <a:t>, </a:t>
            </a:r>
            <a:r>
              <a:rPr lang="ru-RU" dirty="0" err="1"/>
              <a:t>кожна</a:t>
            </a:r>
            <a:r>
              <a:rPr lang="ru-RU" dirty="0"/>
              <a:t> грань </a:t>
            </a:r>
            <a:r>
              <a:rPr lang="ru-RU" dirty="0" err="1"/>
              <a:t>якого</a:t>
            </a:r>
            <a:r>
              <a:rPr lang="ru-RU" dirty="0"/>
              <a:t> є квадратом.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паралелепіпеда</a:t>
            </a:r>
            <a:r>
              <a:rPr lang="ru-RU" dirty="0"/>
              <a:t> і </a:t>
            </a:r>
            <a:r>
              <a:rPr lang="ru-RU" dirty="0" err="1"/>
              <a:t>призми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99" y="1137554"/>
            <a:ext cx="4107524" cy="3833689"/>
          </a:xfrm>
        </p:spPr>
      </p:pic>
    </p:spTree>
    <p:extLst>
      <p:ext uri="{BB962C8B-B14F-4D97-AF65-F5344CB8AC3E}">
        <p14:creationId xmlns:p14="http://schemas.microsoft.com/office/powerpoint/2010/main" val="3090594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Властивості паралелепіпеда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5617"/>
            <a:ext cx="9020458" cy="4906851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err="1" smtClean="0"/>
              <a:t>Паралелепіпед</a:t>
            </a:r>
            <a:r>
              <a:rPr lang="ru-RU" sz="3000" dirty="0" smtClean="0"/>
              <a:t> </a:t>
            </a:r>
            <a:r>
              <a:rPr lang="ru-RU" sz="3000" dirty="0" err="1" smtClean="0"/>
              <a:t>симетричний</a:t>
            </a:r>
            <a:r>
              <a:rPr lang="ru-RU" sz="3000" dirty="0" smtClean="0"/>
              <a:t> </a:t>
            </a:r>
            <a:r>
              <a:rPr lang="ru-RU" sz="3000" dirty="0" err="1" smtClean="0"/>
              <a:t>щодо</a:t>
            </a:r>
            <a:r>
              <a:rPr lang="ru-RU" sz="3000" dirty="0" smtClean="0"/>
              <a:t> </a:t>
            </a:r>
            <a:r>
              <a:rPr lang="ru-RU" sz="3000" dirty="0" err="1" smtClean="0"/>
              <a:t>середини</a:t>
            </a:r>
            <a:r>
              <a:rPr lang="ru-RU" sz="3000" dirty="0" smtClean="0"/>
              <a:t> </a:t>
            </a:r>
            <a:r>
              <a:rPr lang="ru-RU" sz="3000" dirty="0" err="1" smtClean="0"/>
              <a:t>його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діагоналі</a:t>
            </a:r>
            <a:r>
              <a:rPr lang="ru-RU" sz="3000" dirty="0" smtClean="0"/>
              <a:t>.</a:t>
            </a:r>
          </a:p>
          <a:p>
            <a:r>
              <a:rPr lang="ru-RU" sz="3000" dirty="0" smtClean="0"/>
              <a:t>Будь-</a:t>
            </a:r>
            <a:r>
              <a:rPr lang="ru-RU" sz="3000" dirty="0" err="1" smtClean="0"/>
              <a:t>який</a:t>
            </a:r>
            <a:r>
              <a:rPr lang="ru-RU" sz="3000" dirty="0" smtClean="0"/>
              <a:t> </a:t>
            </a:r>
            <a:r>
              <a:rPr lang="ru-RU" sz="3000" dirty="0" err="1" smtClean="0"/>
              <a:t>відрізок</a:t>
            </a:r>
            <a:r>
              <a:rPr lang="ru-RU" sz="3000" dirty="0" smtClean="0"/>
              <a:t> з </a:t>
            </a:r>
            <a:r>
              <a:rPr lang="ru-RU" sz="3000" dirty="0" err="1" smtClean="0"/>
              <a:t>кінцями</a:t>
            </a:r>
            <a:r>
              <a:rPr lang="ru-RU" sz="3000" dirty="0" smtClean="0"/>
              <a:t>, </a:t>
            </a:r>
            <a:r>
              <a:rPr lang="ru-RU" sz="3000" dirty="0" err="1" smtClean="0"/>
              <a:t>що</a:t>
            </a:r>
            <a:r>
              <a:rPr lang="ru-RU" sz="3000" dirty="0" smtClean="0"/>
              <a:t> належать </a:t>
            </a:r>
            <a:r>
              <a:rPr lang="ru-RU" sz="3000" dirty="0" err="1" smtClean="0"/>
              <a:t>поверхні</a:t>
            </a:r>
            <a:r>
              <a:rPr lang="ru-RU" sz="3000" dirty="0" smtClean="0"/>
              <a:t> </a:t>
            </a:r>
            <a:r>
              <a:rPr lang="ru-RU" sz="3000" dirty="0" err="1" smtClean="0"/>
              <a:t>паралелепіпеда</a:t>
            </a:r>
            <a:r>
              <a:rPr lang="ru-RU" sz="3000" dirty="0" smtClean="0"/>
              <a:t> і проходить через середину </a:t>
            </a:r>
            <a:r>
              <a:rPr lang="ru-RU" sz="3000" dirty="0" err="1" smtClean="0"/>
              <a:t>його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діагоналі</a:t>
            </a:r>
            <a:r>
              <a:rPr lang="ru-RU" sz="3000" dirty="0" smtClean="0"/>
              <a:t>, </a:t>
            </a:r>
            <a:r>
              <a:rPr lang="ru-RU" sz="3000" dirty="0" err="1" smtClean="0"/>
              <a:t>ділиться</a:t>
            </a:r>
            <a:r>
              <a:rPr lang="ru-RU" sz="3000" dirty="0" smtClean="0"/>
              <a:t> нею </a:t>
            </a:r>
            <a:r>
              <a:rPr lang="ru-RU" sz="3000" dirty="0" err="1" smtClean="0"/>
              <a:t>навпіл</a:t>
            </a:r>
            <a:r>
              <a:rPr lang="ru-RU" sz="3000" dirty="0" smtClean="0"/>
              <a:t>; </a:t>
            </a:r>
            <a:r>
              <a:rPr lang="ru-RU" sz="3000" dirty="0" err="1" smtClean="0"/>
              <a:t>зокрема</a:t>
            </a:r>
            <a:r>
              <a:rPr lang="ru-RU" sz="3000" dirty="0" smtClean="0"/>
              <a:t>, </a:t>
            </a:r>
            <a:r>
              <a:rPr lang="ru-RU" sz="3000" dirty="0" err="1" smtClean="0"/>
              <a:t>всі</a:t>
            </a:r>
            <a:r>
              <a:rPr lang="ru-RU" sz="3000" dirty="0" smtClean="0"/>
              <a:t> </a:t>
            </a:r>
            <a:r>
              <a:rPr lang="ru-RU" sz="3000" dirty="0" err="1" smtClean="0"/>
              <a:t>діагоналі</a:t>
            </a:r>
            <a:r>
              <a:rPr lang="ru-RU" sz="3000" dirty="0" smtClean="0"/>
              <a:t> </a:t>
            </a:r>
            <a:r>
              <a:rPr lang="ru-RU" sz="3000" dirty="0" err="1" smtClean="0"/>
              <a:t>паралелепіпеда</a:t>
            </a:r>
            <a:r>
              <a:rPr lang="ru-RU" sz="3000" dirty="0" smtClean="0"/>
              <a:t> </a:t>
            </a:r>
            <a:r>
              <a:rPr lang="ru-RU" sz="3000" dirty="0" err="1" smtClean="0"/>
              <a:t>перетинаються</a:t>
            </a:r>
            <a:r>
              <a:rPr lang="ru-RU" sz="3000" dirty="0" smtClean="0"/>
              <a:t> в </a:t>
            </a:r>
            <a:r>
              <a:rPr lang="ru-RU" sz="3000" dirty="0" err="1" smtClean="0"/>
              <a:t>одній</a:t>
            </a:r>
            <a:r>
              <a:rPr lang="ru-RU" sz="3000" dirty="0" smtClean="0"/>
              <a:t> </a:t>
            </a:r>
            <a:r>
              <a:rPr lang="ru-RU" sz="3000" dirty="0" err="1" smtClean="0"/>
              <a:t>точці</a:t>
            </a:r>
            <a:r>
              <a:rPr lang="ru-RU" sz="3000" dirty="0" smtClean="0"/>
              <a:t> і </a:t>
            </a:r>
            <a:r>
              <a:rPr lang="ru-RU" sz="3000" dirty="0" err="1" smtClean="0"/>
              <a:t>діляться</a:t>
            </a:r>
            <a:r>
              <a:rPr lang="ru-RU" sz="3000" dirty="0" smtClean="0"/>
              <a:t> нею </a:t>
            </a:r>
            <a:r>
              <a:rPr lang="ru-RU" sz="3000" dirty="0" err="1" smtClean="0"/>
              <a:t>навпіл</a:t>
            </a:r>
            <a:r>
              <a:rPr lang="ru-RU" sz="3000" dirty="0" smtClean="0"/>
              <a:t>.</a:t>
            </a:r>
          </a:p>
          <a:p>
            <a:r>
              <a:rPr lang="ru-RU" sz="3000" dirty="0" err="1" smtClean="0"/>
              <a:t>Протилежні</a:t>
            </a:r>
            <a:r>
              <a:rPr lang="ru-RU" sz="3000" dirty="0" smtClean="0"/>
              <a:t> </a:t>
            </a:r>
            <a:r>
              <a:rPr lang="ru-RU" sz="3000" dirty="0" err="1" smtClean="0"/>
              <a:t>грані</a:t>
            </a:r>
            <a:r>
              <a:rPr lang="ru-RU" sz="3000" dirty="0" smtClean="0"/>
              <a:t> </a:t>
            </a:r>
            <a:r>
              <a:rPr lang="ru-RU" sz="3000" dirty="0" err="1" smtClean="0"/>
              <a:t>паралелепіпеда</a:t>
            </a:r>
            <a:r>
              <a:rPr lang="ru-RU" sz="3000" dirty="0" smtClean="0"/>
              <a:t> </a:t>
            </a:r>
            <a:r>
              <a:rPr lang="ru-RU" sz="3000" dirty="0" err="1" smtClean="0"/>
              <a:t>паралельні</a:t>
            </a:r>
            <a:r>
              <a:rPr lang="ru-RU" sz="3000" dirty="0" smtClean="0"/>
              <a:t> і </a:t>
            </a:r>
            <a:r>
              <a:rPr lang="ru-RU" sz="3000" dirty="0" err="1" smtClean="0"/>
              <a:t>рівні</a:t>
            </a:r>
            <a:r>
              <a:rPr lang="ru-RU" sz="3000" dirty="0" smtClean="0"/>
              <a:t>.</a:t>
            </a:r>
          </a:p>
          <a:p>
            <a:r>
              <a:rPr lang="ru-RU" sz="3000" dirty="0" smtClean="0"/>
              <a:t>Квадрат </a:t>
            </a:r>
            <a:r>
              <a:rPr lang="ru-RU" sz="3000" dirty="0" err="1" smtClean="0"/>
              <a:t>довжини</a:t>
            </a:r>
            <a:r>
              <a:rPr lang="ru-RU" sz="3000" dirty="0" smtClean="0"/>
              <a:t> </a:t>
            </a:r>
            <a:r>
              <a:rPr lang="ru-RU" sz="3000" dirty="0" err="1" smtClean="0"/>
              <a:t>діагоналі</a:t>
            </a:r>
            <a:r>
              <a:rPr lang="ru-RU" sz="3000" dirty="0" smtClean="0"/>
              <a:t> </a:t>
            </a:r>
            <a:r>
              <a:rPr lang="ru-RU" sz="3000" dirty="0" err="1" smtClean="0"/>
              <a:t>прямокутного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паралелепіпеда</a:t>
            </a:r>
            <a:r>
              <a:rPr lang="ru-RU" sz="3000" dirty="0" smtClean="0"/>
              <a:t> </a:t>
            </a:r>
            <a:r>
              <a:rPr lang="ru-RU" sz="3000" dirty="0" err="1" smtClean="0"/>
              <a:t>дорівнює</a:t>
            </a:r>
            <a:r>
              <a:rPr lang="ru-RU" sz="3000" dirty="0" smtClean="0"/>
              <a:t> </a:t>
            </a:r>
            <a:r>
              <a:rPr lang="ru-RU" sz="3000" dirty="0" err="1" smtClean="0"/>
              <a:t>сумі</a:t>
            </a:r>
            <a:r>
              <a:rPr lang="ru-RU" sz="3000" dirty="0" smtClean="0"/>
              <a:t> </a:t>
            </a:r>
            <a:r>
              <a:rPr lang="ru-RU" sz="3000" dirty="0" err="1" smtClean="0"/>
              <a:t>квадратів</a:t>
            </a:r>
            <a:r>
              <a:rPr lang="ru-RU" sz="3000" dirty="0" smtClean="0"/>
              <a:t> </a:t>
            </a:r>
            <a:r>
              <a:rPr lang="ru-RU" sz="3000" dirty="0" err="1" smtClean="0"/>
              <a:t>трьох</a:t>
            </a:r>
            <a:r>
              <a:rPr lang="ru-RU" sz="3000" dirty="0" smtClean="0"/>
              <a:t> </a:t>
            </a:r>
            <a:r>
              <a:rPr lang="ru-RU" sz="3000" dirty="0" err="1" smtClean="0"/>
              <a:t>його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вимірів</a:t>
            </a:r>
            <a:r>
              <a:rPr lang="ru-RU" sz="30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57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rgbClr val="FF0000"/>
                </a:solidFill>
              </a:rPr>
              <a:t>Основні формули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179" y="1771838"/>
            <a:ext cx="5097339" cy="4725430"/>
          </a:xfrm>
        </p:spPr>
      </p:pic>
    </p:spTree>
    <p:extLst>
      <p:ext uri="{BB962C8B-B14F-4D97-AF65-F5344CB8AC3E}">
        <p14:creationId xmlns:p14="http://schemas.microsoft.com/office/powerpoint/2010/main" val="3313436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err="1"/>
              <a:t>Прямий</a:t>
            </a:r>
            <a:r>
              <a:rPr lang="ru-RU" sz="5400" b="1" dirty="0"/>
              <a:t> </a:t>
            </a:r>
            <a:r>
              <a:rPr lang="ru-RU" sz="5400" b="1" dirty="0" err="1"/>
              <a:t>паралелепіпед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66651"/>
            <a:ext cx="8596668" cy="3880773"/>
          </a:xfrm>
        </p:spPr>
        <p:txBody>
          <a:bodyPr/>
          <a:lstStyle/>
          <a:p>
            <a:r>
              <a:rPr lang="ru-RU" sz="3600" i="1" dirty="0" err="1"/>
              <a:t>Площа</a:t>
            </a:r>
            <a:r>
              <a:rPr lang="ru-RU" sz="3600" i="1" dirty="0"/>
              <a:t> </a:t>
            </a:r>
            <a:r>
              <a:rPr lang="ru-RU" sz="3600" i="1" dirty="0" err="1"/>
              <a:t>бічної</a:t>
            </a:r>
            <a:r>
              <a:rPr lang="ru-RU" sz="3600" i="1" dirty="0"/>
              <a:t> </a:t>
            </a:r>
            <a:r>
              <a:rPr lang="ru-RU" sz="3600" i="1" dirty="0" err="1"/>
              <a:t>поверхні</a:t>
            </a:r>
            <a:r>
              <a:rPr lang="ru-RU" sz="3600" dirty="0"/>
              <a:t> S </a:t>
            </a:r>
            <a:r>
              <a:rPr lang="ru-RU" sz="3600" baseline="-25000" dirty="0"/>
              <a:t>б</a:t>
            </a:r>
            <a:r>
              <a:rPr lang="ru-RU" sz="3600" dirty="0"/>
              <a:t> = Р </a:t>
            </a:r>
            <a:r>
              <a:rPr lang="ru-RU" sz="3600" baseline="-25000" dirty="0"/>
              <a:t>о</a:t>
            </a:r>
            <a:r>
              <a:rPr lang="ru-RU" sz="3600" dirty="0"/>
              <a:t> * h, де Р </a:t>
            </a:r>
            <a:r>
              <a:rPr lang="ru-RU" sz="3600" baseline="-25000" dirty="0"/>
              <a:t>о</a:t>
            </a:r>
            <a:r>
              <a:rPr lang="ru-RU" sz="3600" dirty="0"/>
              <a:t> - периметр </a:t>
            </a:r>
            <a:r>
              <a:rPr lang="ru-RU" sz="3600" dirty="0" err="1"/>
              <a:t>основи</a:t>
            </a:r>
            <a:r>
              <a:rPr lang="ru-RU" sz="3600" dirty="0"/>
              <a:t>, h - </a:t>
            </a:r>
            <a:r>
              <a:rPr lang="ru-RU" sz="3600" dirty="0" err="1"/>
              <a:t>висота</a:t>
            </a:r>
            <a:endParaRPr lang="ru-RU" sz="3600" dirty="0"/>
          </a:p>
          <a:p>
            <a:r>
              <a:rPr lang="ru-RU" sz="3600" i="1" dirty="0" err="1"/>
              <a:t>Площа</a:t>
            </a:r>
            <a:r>
              <a:rPr lang="ru-RU" sz="3600" i="1" dirty="0"/>
              <a:t> </a:t>
            </a:r>
            <a:r>
              <a:rPr lang="ru-RU" sz="3600" i="1" dirty="0" err="1"/>
              <a:t>повної</a:t>
            </a:r>
            <a:r>
              <a:rPr lang="ru-RU" sz="3600" i="1" dirty="0"/>
              <a:t> </a:t>
            </a:r>
            <a:r>
              <a:rPr lang="ru-RU" sz="3600" i="1" dirty="0" err="1"/>
              <a:t>поверхні</a:t>
            </a:r>
            <a:r>
              <a:rPr lang="ru-RU" sz="3600" dirty="0"/>
              <a:t> S </a:t>
            </a:r>
            <a:r>
              <a:rPr lang="ru-RU" sz="3600" baseline="-25000" dirty="0"/>
              <a:t>п</a:t>
            </a:r>
            <a:r>
              <a:rPr lang="ru-RU" sz="3600" dirty="0"/>
              <a:t> = </a:t>
            </a:r>
            <a:r>
              <a:rPr lang="ru-RU" sz="3600" dirty="0" smtClean="0"/>
              <a:t>S </a:t>
            </a:r>
            <a:r>
              <a:rPr lang="ru-RU" sz="3600" baseline="-25000" dirty="0" smtClean="0"/>
              <a:t>б</a:t>
            </a:r>
            <a:r>
              <a:rPr lang="ru-RU" sz="3600" dirty="0"/>
              <a:t> +2 S </a:t>
            </a:r>
            <a:r>
              <a:rPr lang="ru-RU" sz="3600" baseline="-25000" dirty="0"/>
              <a:t>о,</a:t>
            </a:r>
            <a:r>
              <a:rPr lang="ru-RU" sz="3600" dirty="0"/>
              <a:t> де S </a:t>
            </a:r>
            <a:r>
              <a:rPr lang="ru-RU" sz="3600" baseline="-25000" dirty="0"/>
              <a:t>о</a:t>
            </a:r>
            <a:r>
              <a:rPr lang="ru-RU" sz="3600" dirty="0"/>
              <a:t> - </a:t>
            </a:r>
            <a:r>
              <a:rPr lang="ru-RU" sz="3600" dirty="0" err="1"/>
              <a:t>площа</a:t>
            </a:r>
            <a:r>
              <a:rPr lang="ru-RU" sz="3600" dirty="0"/>
              <a:t> </a:t>
            </a:r>
            <a:r>
              <a:rPr lang="ru-RU" sz="3600" dirty="0" err="1"/>
              <a:t>підстави</a:t>
            </a:r>
            <a:endParaRPr lang="ru-RU" sz="3600" dirty="0"/>
          </a:p>
          <a:p>
            <a:r>
              <a:rPr lang="ru-RU" sz="3600" i="1" dirty="0" smtClean="0"/>
              <a:t>Об</a:t>
            </a:r>
            <a:r>
              <a:rPr lang="en-US" sz="3600" i="1" dirty="0" smtClean="0"/>
              <a:t>’</a:t>
            </a:r>
            <a:r>
              <a:rPr lang="uk-UA" sz="3600" i="1" dirty="0" err="1" smtClean="0"/>
              <a:t>єм</a:t>
            </a:r>
            <a:r>
              <a:rPr lang="ru-RU" sz="3600" dirty="0"/>
              <a:t> V = S * h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310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err="1"/>
              <a:t>Прямокутний</a:t>
            </a:r>
            <a:r>
              <a:rPr lang="ru-RU" sz="4400" b="1" dirty="0"/>
              <a:t> </a:t>
            </a:r>
            <a:r>
              <a:rPr lang="ru-RU" sz="4400" b="1" dirty="0" err="1"/>
              <a:t>паралелепіпед</a:t>
            </a:r>
            <a:r>
              <a:rPr lang="ru-RU" sz="4400" b="1" dirty="0"/>
              <a:t/>
            </a:r>
            <a:br>
              <a:rPr lang="ru-RU" sz="4400" b="1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033336" cy="3880773"/>
          </a:xfrm>
        </p:spPr>
        <p:txBody>
          <a:bodyPr/>
          <a:lstStyle/>
          <a:p>
            <a:r>
              <a:rPr lang="ru-RU" sz="3200" i="1" dirty="0" err="1"/>
              <a:t>Площа</a:t>
            </a:r>
            <a:r>
              <a:rPr lang="ru-RU" sz="3200" i="1" dirty="0"/>
              <a:t> </a:t>
            </a:r>
            <a:r>
              <a:rPr lang="ru-RU" sz="3200" i="1" dirty="0" err="1"/>
              <a:t>бічної</a:t>
            </a:r>
            <a:r>
              <a:rPr lang="ru-RU" sz="3200" i="1" dirty="0"/>
              <a:t> </a:t>
            </a:r>
            <a:r>
              <a:rPr lang="ru-RU" sz="3200" i="1" dirty="0" err="1"/>
              <a:t>поверхні</a:t>
            </a:r>
            <a:r>
              <a:rPr lang="ru-RU" sz="3200" dirty="0"/>
              <a:t> </a:t>
            </a:r>
            <a:r>
              <a:rPr lang="en-US" sz="3200" dirty="0"/>
              <a:t>S </a:t>
            </a:r>
            <a:r>
              <a:rPr lang="ru-RU" sz="3200" baseline="-25000" dirty="0"/>
              <a:t>б</a:t>
            </a:r>
            <a:r>
              <a:rPr lang="ru-RU" sz="3200" dirty="0"/>
              <a:t> = 2</a:t>
            </a:r>
            <a:r>
              <a:rPr lang="en-US" sz="3200" dirty="0"/>
              <a:t>c (a + b), </a:t>
            </a:r>
            <a:r>
              <a:rPr lang="ru-RU" sz="3200" dirty="0"/>
              <a:t>де </a:t>
            </a:r>
            <a:r>
              <a:rPr lang="en-US" sz="3200" dirty="0"/>
              <a:t>a, b - </a:t>
            </a:r>
            <a:r>
              <a:rPr lang="ru-RU" sz="3200" dirty="0" err="1"/>
              <a:t>сторони</a:t>
            </a:r>
            <a:r>
              <a:rPr lang="ru-RU" sz="3200" dirty="0"/>
              <a:t> </a:t>
            </a:r>
            <a:r>
              <a:rPr lang="ru-RU" sz="3200" dirty="0" err="1"/>
              <a:t>підстави</a:t>
            </a:r>
            <a:r>
              <a:rPr lang="ru-RU" sz="3200" dirty="0"/>
              <a:t>, </a:t>
            </a:r>
            <a:r>
              <a:rPr lang="en-US" sz="3200" dirty="0"/>
              <a:t>c - </a:t>
            </a:r>
            <a:r>
              <a:rPr lang="ru-RU" sz="3200" dirty="0" err="1"/>
              <a:t>бічне</a:t>
            </a:r>
            <a:r>
              <a:rPr lang="ru-RU" sz="3200" dirty="0"/>
              <a:t> ребро </a:t>
            </a:r>
            <a:r>
              <a:rPr lang="ru-RU" sz="3200" dirty="0" err="1"/>
              <a:t>прямокутного</a:t>
            </a:r>
            <a:r>
              <a:rPr lang="ru-RU" sz="3200" dirty="0"/>
              <a:t> </a:t>
            </a:r>
            <a:r>
              <a:rPr lang="ru-RU" sz="3200" dirty="0" err="1"/>
              <a:t>паралелепіпеда</a:t>
            </a:r>
            <a:endParaRPr lang="ru-RU" sz="3200" dirty="0"/>
          </a:p>
          <a:p>
            <a:r>
              <a:rPr lang="ru-RU" sz="3200" i="1" dirty="0" err="1"/>
              <a:t>Площа</a:t>
            </a:r>
            <a:r>
              <a:rPr lang="ru-RU" sz="3200" i="1" dirty="0"/>
              <a:t> </a:t>
            </a:r>
            <a:r>
              <a:rPr lang="ru-RU" sz="3200" i="1" dirty="0" err="1"/>
              <a:t>повної</a:t>
            </a:r>
            <a:r>
              <a:rPr lang="ru-RU" sz="3200" i="1" dirty="0"/>
              <a:t> </a:t>
            </a:r>
            <a:r>
              <a:rPr lang="ru-RU" sz="3200" i="1" dirty="0" err="1"/>
              <a:t>поверхні</a:t>
            </a:r>
            <a:r>
              <a:rPr lang="ru-RU" sz="3200" dirty="0"/>
              <a:t> </a:t>
            </a:r>
            <a:r>
              <a:rPr lang="en-US" sz="3200" dirty="0"/>
              <a:t>S </a:t>
            </a:r>
            <a:r>
              <a:rPr lang="ru-RU" sz="3200" baseline="-25000" dirty="0"/>
              <a:t>п</a:t>
            </a:r>
            <a:r>
              <a:rPr lang="ru-RU" sz="3200" dirty="0"/>
              <a:t> = 2 (</a:t>
            </a:r>
            <a:r>
              <a:rPr lang="en-US" sz="3200" dirty="0" err="1"/>
              <a:t>ab</a:t>
            </a:r>
            <a:r>
              <a:rPr lang="en-US" sz="3200" dirty="0"/>
              <a:t> + </a:t>
            </a:r>
            <a:r>
              <a:rPr lang="en-US" sz="3200" dirty="0" err="1"/>
              <a:t>bc</a:t>
            </a:r>
            <a:r>
              <a:rPr lang="en-US" sz="3200" dirty="0"/>
              <a:t> + ac)</a:t>
            </a:r>
          </a:p>
          <a:p>
            <a:r>
              <a:rPr lang="ru-RU" sz="3200" i="1" dirty="0"/>
              <a:t>Об</a:t>
            </a:r>
            <a:r>
              <a:rPr lang="en-US" sz="3200" i="1" dirty="0"/>
              <a:t>’</a:t>
            </a:r>
            <a:r>
              <a:rPr lang="uk-UA" sz="3200" i="1" dirty="0" err="1"/>
              <a:t>єм</a:t>
            </a:r>
            <a:r>
              <a:rPr lang="uk-UA" sz="3200" i="1" dirty="0"/>
              <a:t> </a:t>
            </a:r>
            <a:r>
              <a:rPr lang="ru-RU" sz="3200" dirty="0"/>
              <a:t> </a:t>
            </a:r>
            <a:r>
              <a:rPr lang="en-US" sz="3200" dirty="0"/>
              <a:t>V = </a:t>
            </a:r>
            <a:r>
              <a:rPr lang="en-US" sz="3200" dirty="0" err="1"/>
              <a:t>abc</a:t>
            </a:r>
            <a:r>
              <a:rPr lang="en-US" sz="3200" dirty="0"/>
              <a:t>, </a:t>
            </a:r>
            <a:r>
              <a:rPr lang="ru-RU" sz="3200" dirty="0"/>
              <a:t>де </a:t>
            </a:r>
            <a:r>
              <a:rPr lang="en-US" sz="3200" dirty="0"/>
              <a:t>a, b, c - </a:t>
            </a:r>
            <a:r>
              <a:rPr lang="ru-RU" sz="3200" dirty="0" err="1"/>
              <a:t>вимірювання</a:t>
            </a:r>
            <a:r>
              <a:rPr lang="ru-RU" sz="3200" dirty="0"/>
              <a:t> </a:t>
            </a:r>
            <a:r>
              <a:rPr lang="ru-RU" sz="3200" dirty="0" err="1"/>
              <a:t>прямокутного</a:t>
            </a:r>
            <a:r>
              <a:rPr lang="ru-RU" sz="3200" dirty="0"/>
              <a:t> </a:t>
            </a:r>
            <a:r>
              <a:rPr lang="ru-RU" sz="3200" dirty="0" err="1"/>
              <a:t>паралелепіпеда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5141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214</Words>
  <Application>Microsoft Office PowerPoint</Application>
  <PresentationFormat>Широкоэкранный</PresentationFormat>
  <Paragraphs>42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Microsoft New Tai Lue</vt:lpstr>
      <vt:lpstr>Trebuchet MS</vt:lpstr>
      <vt:lpstr>Wingdings 3</vt:lpstr>
      <vt:lpstr>Грань</vt:lpstr>
      <vt:lpstr>Паралелепіпед: його властивості, основні формули, приклад розв’язання задачі </vt:lpstr>
      <vt:lpstr> Паралелепіпедом називають призму, основою якої є паралелограм.</vt:lpstr>
      <vt:lpstr>Паралелепіпед, бічні ребра якого перпендикулярні до площин основи, називають прямим паралелепіпедом. Його бічні грані - прямокутники. На малюнку 459 зображено прямий паралелепіпед.</vt:lpstr>
      <vt:lpstr>Якщо ж бічні ребра паралелепіпеда не перпендикулярні до площини основи, то паралелепіпед називають похилим. На малюнку 460 зображено похилий паралелепіпед.</vt:lpstr>
      <vt:lpstr>Куб або гексаедр — правильний багатогранник, кожна грань якого є квадратом. Окремий випадок паралелепіпеда і призми.</vt:lpstr>
      <vt:lpstr>Властивості паралелепіпеда</vt:lpstr>
      <vt:lpstr>Основні формули</vt:lpstr>
      <vt:lpstr>Прямий паралелепіпед </vt:lpstr>
      <vt:lpstr>Прямокутний паралелепіпед </vt:lpstr>
      <vt:lpstr>Куб </vt:lpstr>
      <vt:lpstr>Задача</vt:lpstr>
      <vt:lpstr>У прямокутному паралелепіпеді  відомі довжини ребер      Знайдіть площу перерізу, що проходить через вершини,</vt:lpstr>
      <vt:lpstr>Презентация PowerPoint</vt:lpstr>
      <vt:lpstr>Розв’зування</vt:lpstr>
      <vt:lpstr>Презентация PowerPoint</vt:lpstr>
      <vt:lpstr>Відповідь: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Паралелепіпед. Його властивості</dc:title>
  <dc:creator>Ольга</dc:creator>
  <cp:lastModifiedBy>Ольга</cp:lastModifiedBy>
  <cp:revision>10</cp:revision>
  <dcterms:created xsi:type="dcterms:W3CDTF">2014-01-22T18:53:08Z</dcterms:created>
  <dcterms:modified xsi:type="dcterms:W3CDTF">2014-01-22T20:39:39Z</dcterms:modified>
</cp:coreProperties>
</file>