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283F23-C5E0-42A6-9DAD-304AA0159F41}" type="datetimeFigureOut">
              <a:rPr lang="ru-RU" smtClean="0"/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5DF149C-EAAF-4654-A9CC-D4D09030E1D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170743">
            <a:off x="531045" y="2484504"/>
            <a:ext cx="8062912" cy="1470025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</p:spPr>
        <p:txBody>
          <a:bodyPr>
            <a:normAutofit/>
          </a:bodyPr>
          <a:lstStyle/>
          <a:p>
            <a:r>
              <a:rPr lang="uk-UA" sz="6600" b="1" i="1" dirty="0" smtClean="0"/>
              <a:t>Двогранні кути</a:t>
            </a:r>
            <a:endParaRPr lang="ru-RU" sz="66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3473"/>
            <a:ext cx="9252520" cy="4001591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b="1" i="1" dirty="0" err="1">
                <a:ln w="5080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Двогранний</a:t>
            </a:r>
            <a:r>
              <a:rPr lang="ru-RU" sz="2800" b="1" i="1" dirty="0">
                <a:ln w="5080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кут</a:t>
            </a:r>
            <a:r>
              <a:rPr lang="ru-RU" sz="2800" b="1" dirty="0">
                <a:ln w="50800"/>
                <a:solidFill>
                  <a:schemeClr val="tx1"/>
                </a:solidFill>
                <a:effectLst/>
              </a:rPr>
              <a:t> —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 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геометрична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фігура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,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утворена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двома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півплощинами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,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обмеженими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спільною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 прямою.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Півплощини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,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які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утворюють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тілесний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називають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гранями, а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пряму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,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що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їх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обмежує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, ребром. Для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визначення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величини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двогранного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кута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використовується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плоский кут на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площині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,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перпендикулярній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до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площини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ребра </a:t>
            </a:r>
            <a:r>
              <a:rPr lang="ru-RU" sz="2800" dirty="0" err="1">
                <a:ln w="50800"/>
                <a:solidFill>
                  <a:schemeClr val="tx1"/>
                </a:solidFill>
                <a:effectLst/>
              </a:rPr>
              <a:t>двогранного</a:t>
            </a:r>
            <a:r>
              <a:rPr lang="ru-RU" sz="2800" dirty="0">
                <a:ln w="50800"/>
                <a:solidFill>
                  <a:schemeClr val="tx1"/>
                </a:solidFill>
                <a:effectLst/>
              </a:rPr>
              <a:t> кута.</a:t>
            </a:r>
            <a:endParaRPr lang="ru-RU" sz="2800" dirty="0">
              <a:ln w="50800"/>
              <a:solidFill>
                <a:schemeClr val="tx1"/>
              </a:soli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717032"/>
            <a:ext cx="5289376" cy="2869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323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189"/>
            <a:ext cx="4186808" cy="12892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Півплощинами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95936" y="404664"/>
            <a:ext cx="4896544" cy="18722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uk-UA" sz="2800" dirty="0"/>
              <a:t>н</a:t>
            </a:r>
            <a:r>
              <a:rPr lang="uk-UA" sz="2800" dirty="0" smtClean="0"/>
              <a:t>азивають гранями, а пряма,яка є прямою цих площин ― ребром даного кута.</a:t>
            </a:r>
            <a:endParaRPr lang="ru-RU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3046">
            <a:off x="554145" y="1842310"/>
            <a:ext cx="5259074" cy="2657423"/>
          </a:xfrm>
        </p:spPr>
      </p:pic>
    </p:spTree>
    <p:extLst>
      <p:ext uri="{BB962C8B-B14F-4D97-AF65-F5344CB8AC3E}">
        <p14:creationId xmlns:p14="http://schemas.microsoft.com/office/powerpoint/2010/main" val="189826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32618"/>
            <a:ext cx="8229600" cy="1073274"/>
          </a:xfrm>
        </p:spPr>
        <p:txBody>
          <a:bodyPr/>
          <a:lstStyle/>
          <a:p>
            <a:r>
              <a:rPr lang="uk-UA" dirty="0" smtClean="0"/>
              <a:t>Означення лінійного кута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561" y="980728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/>
              <a:t>Лінійний</a:t>
            </a:r>
            <a:r>
              <a:rPr lang="ru-RU" sz="2800" b="1" i="1" dirty="0"/>
              <a:t> кут</a:t>
            </a:r>
            <a:r>
              <a:rPr lang="ru-RU" sz="2800" dirty="0"/>
              <a:t> </a:t>
            </a:r>
            <a:r>
              <a:rPr lang="ru-RU" sz="2800" b="1" i="1" dirty="0" err="1"/>
              <a:t>двогранного</a:t>
            </a:r>
            <a:r>
              <a:rPr lang="ru-RU" sz="2800" b="1" i="1" dirty="0"/>
              <a:t> кута</a:t>
            </a:r>
            <a:r>
              <a:rPr lang="ru-RU" sz="2800" dirty="0"/>
              <a:t> – </a:t>
            </a:r>
            <a:r>
              <a:rPr lang="ru-RU" sz="2800" dirty="0" err="1"/>
              <a:t>це</a:t>
            </a:r>
            <a:r>
              <a:rPr lang="ru-RU" sz="2800" dirty="0"/>
              <a:t>  кут, </a:t>
            </a:r>
            <a:r>
              <a:rPr lang="ru-RU" sz="2800" dirty="0" err="1"/>
              <a:t>утворений</a:t>
            </a:r>
            <a:r>
              <a:rPr lang="ru-RU" sz="2800" dirty="0"/>
              <a:t> </a:t>
            </a:r>
            <a:r>
              <a:rPr lang="ru-RU" sz="2800" dirty="0" err="1"/>
              <a:t>двома</a:t>
            </a:r>
            <a:r>
              <a:rPr lang="ru-RU" sz="2800" dirty="0"/>
              <a:t> </a:t>
            </a:r>
            <a:r>
              <a:rPr lang="ru-RU" sz="2800" dirty="0" err="1"/>
              <a:t>півпрямими</a:t>
            </a:r>
            <a:r>
              <a:rPr lang="ru-RU" sz="2800" dirty="0"/>
              <a:t>, по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площина</a:t>
            </a:r>
            <a:r>
              <a:rPr lang="ru-RU" sz="2800" dirty="0"/>
              <a:t>, перпендикулярна до ребра </a:t>
            </a:r>
            <a:r>
              <a:rPr lang="ru-RU" sz="2800" dirty="0" err="1"/>
              <a:t>двогранного</a:t>
            </a:r>
            <a:r>
              <a:rPr lang="ru-RU" sz="2800" dirty="0"/>
              <a:t> кута, </a:t>
            </a:r>
            <a:r>
              <a:rPr lang="ru-RU" sz="2800" dirty="0" err="1"/>
              <a:t>перетинає</a:t>
            </a:r>
            <a:r>
              <a:rPr lang="ru-RU" sz="2800" dirty="0"/>
              <a:t> </a:t>
            </a:r>
            <a:r>
              <a:rPr lang="ru-RU" sz="2800" dirty="0" err="1"/>
              <a:t>даний</a:t>
            </a:r>
            <a:r>
              <a:rPr lang="ru-RU" sz="2800" dirty="0"/>
              <a:t> </a:t>
            </a:r>
            <a:r>
              <a:rPr lang="ru-RU" sz="2800" dirty="0" err="1"/>
              <a:t>двогранний</a:t>
            </a:r>
            <a:r>
              <a:rPr lang="ru-RU" sz="2800" dirty="0"/>
              <a:t> кут. </a:t>
            </a:r>
            <a:r>
              <a:rPr lang="ru-RU" sz="2800" dirty="0" err="1"/>
              <a:t>Міра</a:t>
            </a:r>
            <a:r>
              <a:rPr lang="ru-RU" sz="2800" dirty="0"/>
              <a:t> </a:t>
            </a:r>
            <a:r>
              <a:rPr lang="ru-RU" sz="2800" dirty="0" err="1"/>
              <a:t>двогранного</a:t>
            </a:r>
            <a:r>
              <a:rPr lang="ru-RU" sz="2800" dirty="0"/>
              <a:t> кута не </a:t>
            </a:r>
            <a:r>
              <a:rPr lang="ru-RU" sz="2800" dirty="0" err="1"/>
              <a:t>залежить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вибору</a:t>
            </a:r>
            <a:r>
              <a:rPr lang="ru-RU" sz="2800" dirty="0"/>
              <a:t> </a:t>
            </a:r>
            <a:r>
              <a:rPr lang="ru-RU" sz="2800" dirty="0" err="1"/>
              <a:t>лінійного</a:t>
            </a:r>
            <a:r>
              <a:rPr lang="ru-RU" sz="2800" dirty="0"/>
              <a:t> кута.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25" y="3695536"/>
            <a:ext cx="7488832" cy="294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1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94421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Теорема</a:t>
            </a:r>
            <a:r>
              <a:rPr lang="uk-UA" dirty="0"/>
              <a:t> </a:t>
            </a:r>
            <a:r>
              <a:rPr lang="uk-UA" dirty="0" smtClean="0"/>
              <a:t>про </a:t>
            </a:r>
            <a:r>
              <a:rPr lang="uk-UA" dirty="0"/>
              <a:t>незалежність міри двогранного кута від  вибору лінійного </a:t>
            </a:r>
            <a:r>
              <a:rPr lang="uk-UA" dirty="0" smtClean="0"/>
              <a:t>кута: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751620"/>
            <a:ext cx="8435280" cy="3097816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uk-UA" sz="3200" dirty="0" smtClean="0"/>
              <a:t>двогранний кут не залежить від вибору лінійного кута.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76719">
            <a:off x="3102994" y="2958072"/>
            <a:ext cx="3553253" cy="316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56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Способи побудови лінійного двогранного кута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87" y="1556792"/>
            <a:ext cx="6889248" cy="49685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60" y="2132856"/>
            <a:ext cx="4793095" cy="413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77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</TotalTime>
  <Words>49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Двогранні кути</vt:lpstr>
      <vt:lpstr>Двогранний кут — геометрична фігура, утворена двома півплощинами, обмеженими спільною прямою. Півплощини, які утворюють тілесний називають гранями, а пряму, що їх обмежує, ребром. Для визначення величини двогранного кута використовується плоский кут на площині, перпендикулярній до площини ребра двогранного кута.</vt:lpstr>
      <vt:lpstr>Півплощинами </vt:lpstr>
      <vt:lpstr>Означення лінійного кута</vt:lpstr>
      <vt:lpstr>Теорема про незалежність міри двогранного кута від  вибору лінійного кута:</vt:lpstr>
      <vt:lpstr>Способи побудови лінійного двогранного кута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Двогранні кути</dc:title>
  <dc:creator>User</dc:creator>
  <cp:lastModifiedBy>User</cp:lastModifiedBy>
  <cp:revision>4</cp:revision>
  <dcterms:created xsi:type="dcterms:W3CDTF">2013-11-20T17:46:21Z</dcterms:created>
  <dcterms:modified xsi:type="dcterms:W3CDTF">2013-11-20T18:18:35Z</dcterms:modified>
</cp:coreProperties>
</file>