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28" r:id="rId1"/>
  </p:sldMasterIdLst>
  <p:sldIdLst>
    <p:sldId id="256" r:id="rId2"/>
    <p:sldId id="263" r:id="rId3"/>
    <p:sldId id="262" r:id="rId4"/>
    <p:sldId id="268" r:id="rId5"/>
    <p:sldId id="269" r:id="rId6"/>
    <p:sldId id="270" r:id="rId7"/>
    <p:sldId id="271" r:id="rId8"/>
    <p:sldId id="272" r:id="rId9"/>
    <p:sldId id="273" r:id="rId10"/>
    <p:sldId id="274" r:id="rId11"/>
    <p:sldId id="275" r:id="rId12"/>
    <p:sldId id="276" r:id="rId13"/>
    <p:sldId id="277" r:id="rId14"/>
    <p:sldId id="278" r:id="rId15"/>
    <p:sldId id="279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59" d="100"/>
          <a:sy n="59" d="100"/>
        </p:scale>
        <p:origin x="-1686" y="-27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Прямоугольник 22"/>
          <p:cNvSpPr/>
          <p:nvPr/>
        </p:nvSpPr>
        <p:spPr>
          <a:xfrm flipV="1">
            <a:off x="5410182" y="3810000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4" name="Прямоугольник 23"/>
          <p:cNvSpPr/>
          <p:nvPr/>
        </p:nvSpPr>
        <p:spPr>
          <a:xfrm flipV="1">
            <a:off x="5410200" y="3897010"/>
            <a:ext cx="37338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5" name="Прямоугольник 24"/>
          <p:cNvSpPr/>
          <p:nvPr/>
        </p:nvSpPr>
        <p:spPr>
          <a:xfrm flipV="1">
            <a:off x="5410200" y="4115167"/>
            <a:ext cx="37338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6" name="Прямоугольник 25"/>
          <p:cNvSpPr/>
          <p:nvPr/>
        </p:nvSpPr>
        <p:spPr>
          <a:xfrm flipV="1">
            <a:off x="5410200" y="4164403"/>
            <a:ext cx="196596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>
          <a:xfrm flipV="1">
            <a:off x="5410200" y="4199572"/>
            <a:ext cx="196596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0" name="Скругленный прямоугольник 29"/>
          <p:cNvSpPr/>
          <p:nvPr/>
        </p:nvSpPr>
        <p:spPr bwMode="white">
          <a:xfrm>
            <a:off x="5410200" y="3962400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1" name="Скругленный прямоугольник 30"/>
          <p:cNvSpPr/>
          <p:nvPr/>
        </p:nvSpPr>
        <p:spPr bwMode="white">
          <a:xfrm>
            <a:off x="7376507" y="406098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Прямоугольник 6"/>
          <p:cNvSpPr/>
          <p:nvPr/>
        </p:nvSpPr>
        <p:spPr>
          <a:xfrm>
            <a:off x="1" y="3649662"/>
            <a:ext cx="9144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0" y="3675527"/>
            <a:ext cx="9144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 flipV="1">
            <a:off x="6414051" y="3643090"/>
            <a:ext cx="2729950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>
          <a:xfrm>
            <a:off x="0" y="0"/>
            <a:ext cx="9144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6705600" y="4206240"/>
            <a:ext cx="960120" cy="45720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06.06.2014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20088" y="1136"/>
            <a:ext cx="747712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06.06.2014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06.06.2014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06.06.2014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06.06.2014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06.06.2014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6" name="Дата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06.06.2014</a:t>
            </a:fld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6583680" y="612648"/>
            <a:ext cx="957264" cy="45720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06.06.2014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06.06.2014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06.06.2014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06.06.2014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Прямоугольник 27"/>
          <p:cNvSpPr/>
          <p:nvPr/>
        </p:nvSpPr>
        <p:spPr>
          <a:xfrm>
            <a:off x="1" y="366818"/>
            <a:ext cx="9144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Прямоугольник 28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0" name="Прямоугольник 29"/>
          <p:cNvSpPr/>
          <p:nvPr/>
        </p:nvSpPr>
        <p:spPr>
          <a:xfrm>
            <a:off x="0" y="308276"/>
            <a:ext cx="9144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1" name="Прямоугольник 30"/>
          <p:cNvSpPr/>
          <p:nvPr/>
        </p:nvSpPr>
        <p:spPr>
          <a:xfrm flipV="1">
            <a:off x="5410182" y="360246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Прямоугольник 31"/>
          <p:cNvSpPr/>
          <p:nvPr/>
        </p:nvSpPr>
        <p:spPr>
          <a:xfrm flipV="1">
            <a:off x="5410200" y="440112"/>
            <a:ext cx="37338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3" name="Скругленный прямоугольник 32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4" name="Скругленный прямоугольник 33"/>
          <p:cNvSpPr/>
          <p:nvPr/>
        </p:nvSpPr>
        <p:spPr bwMode="white">
          <a:xfrm>
            <a:off x="7373646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5" name="Прямоугольник 34"/>
          <p:cNvSpPr/>
          <p:nvPr/>
        </p:nvSpPr>
        <p:spPr bwMode="invGray">
          <a:xfrm>
            <a:off x="9084966" y="-2001"/>
            <a:ext cx="5762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6" name="Прямоугольник 35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7" name="Прямоугольник 36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8" name="Прямоугольник 37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9" name="Прямоугольник 38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0" name="Прямоугольник 39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2249424"/>
            <a:ext cx="82296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06.06.2014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29" r:id="rId1"/>
    <p:sldLayoutId id="2147483830" r:id="rId2"/>
    <p:sldLayoutId id="2147483831" r:id="rId3"/>
    <p:sldLayoutId id="2147483832" r:id="rId4"/>
    <p:sldLayoutId id="2147483833" r:id="rId5"/>
    <p:sldLayoutId id="2147483834" r:id="rId6"/>
    <p:sldLayoutId id="2147483835" r:id="rId7"/>
    <p:sldLayoutId id="2147483836" r:id="rId8"/>
    <p:sldLayoutId id="2147483837" r:id="rId9"/>
    <p:sldLayoutId id="2147483838" r:id="rId10"/>
    <p:sldLayoutId id="2147483839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195736" y="1124744"/>
            <a:ext cx="4822304" cy="1085506"/>
          </a:xfrm>
        </p:spPr>
        <p:txBody>
          <a:bodyPr>
            <a:normAutofit fontScale="90000"/>
          </a:bodyPr>
          <a:lstStyle/>
          <a:p>
            <a:pPr algn="ctr"/>
            <a:r>
              <a:rPr lang="uk-UA" sz="53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Презентація</a:t>
            </a:r>
            <a:r>
              <a:rPr lang="uk-UA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/>
            </a:r>
            <a:br>
              <a:rPr lang="uk-UA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</a:br>
            <a:r>
              <a:rPr lang="uk-UA" sz="36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на тему:</a:t>
            </a:r>
            <a:r>
              <a:rPr lang="uk-UA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/>
            </a:r>
            <a:br>
              <a:rPr lang="uk-UA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</a:br>
            <a:endParaRPr lang="uk-UA" b="1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187624" y="1844824"/>
            <a:ext cx="698477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6000" b="1" spc="50" dirty="0" err="1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“Комбінації</a:t>
            </a:r>
            <a:r>
              <a:rPr lang="uk-UA" sz="60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 </a:t>
            </a:r>
            <a:r>
              <a:rPr lang="uk-UA" sz="6000" b="1" spc="50" dirty="0" err="1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тіл”</a:t>
            </a:r>
            <a:endParaRPr lang="uk-UA" sz="6000" b="1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grayscl/>
          </a:blip>
          <a:srcRect/>
          <a:stretch>
            <a:fillRect/>
          </a:stretch>
        </p:blipFill>
        <p:spPr bwMode="auto">
          <a:xfrm>
            <a:off x="683568" y="2852936"/>
            <a:ext cx="3672408" cy="393472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6" name="Подзаголовок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uk-UA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332656"/>
            <a:ext cx="8229600" cy="1066800"/>
          </a:xfrm>
        </p:spPr>
        <p:txBody>
          <a:bodyPr/>
          <a:lstStyle/>
          <a:p>
            <a:r>
              <a:rPr lang="uk-UA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Куля, описана навколо призми</a:t>
            </a:r>
            <a:endParaRPr lang="uk-UA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268760"/>
            <a:ext cx="8748464" cy="1152128"/>
          </a:xfrm>
        </p:spPr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ru-RU" dirty="0" smtClean="0">
                <a:solidFill>
                  <a:schemeClr val="tx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Кулю </a:t>
            </a:r>
            <a:r>
              <a:rPr lang="ru-RU" dirty="0" err="1" smtClean="0">
                <a:solidFill>
                  <a:schemeClr val="tx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можна</a:t>
            </a:r>
            <a:r>
              <a:rPr lang="ru-RU" dirty="0" smtClean="0">
                <a:solidFill>
                  <a:schemeClr val="tx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dirty="0" err="1" smtClean="0">
                <a:solidFill>
                  <a:schemeClr val="tx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описати</a:t>
            </a:r>
            <a:r>
              <a:rPr lang="ru-RU" dirty="0" smtClean="0">
                <a:solidFill>
                  <a:schemeClr val="tx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dirty="0" err="1" smtClean="0">
                <a:solidFill>
                  <a:schemeClr val="tx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навколо</a:t>
            </a:r>
            <a:r>
              <a:rPr lang="ru-RU" dirty="0" smtClean="0">
                <a:solidFill>
                  <a:schemeClr val="tx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dirty="0" err="1" smtClean="0">
                <a:solidFill>
                  <a:schemeClr val="tx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призми</a:t>
            </a:r>
            <a:r>
              <a:rPr lang="ru-RU" dirty="0" smtClean="0">
                <a:solidFill>
                  <a:schemeClr val="tx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ru-RU" dirty="0" err="1" smtClean="0">
                <a:solidFill>
                  <a:schemeClr val="tx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тільки</a:t>
            </a:r>
            <a:r>
              <a:rPr lang="ru-RU" dirty="0" smtClean="0">
                <a:solidFill>
                  <a:schemeClr val="tx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dirty="0" err="1" smtClean="0">
                <a:solidFill>
                  <a:schemeClr val="tx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якщо</a:t>
            </a:r>
            <a:r>
              <a:rPr lang="ru-RU" dirty="0" smtClean="0">
                <a:solidFill>
                  <a:schemeClr val="tx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вона пряма </a:t>
            </a:r>
            <a:r>
              <a:rPr lang="ru-RU" dirty="0" err="1" smtClean="0">
                <a:solidFill>
                  <a:schemeClr val="tx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і</a:t>
            </a:r>
            <a:r>
              <a:rPr lang="ru-RU" dirty="0" smtClean="0">
                <a:solidFill>
                  <a:schemeClr val="tx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dirty="0" err="1" smtClean="0">
                <a:solidFill>
                  <a:schemeClr val="tx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її</a:t>
            </a:r>
            <a:r>
              <a:rPr lang="ru-RU" dirty="0" smtClean="0">
                <a:solidFill>
                  <a:schemeClr val="tx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основа </a:t>
            </a:r>
            <a:r>
              <a:rPr lang="ru-RU" dirty="0" err="1" smtClean="0">
                <a:solidFill>
                  <a:schemeClr val="tx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є</a:t>
            </a:r>
            <a:r>
              <a:rPr lang="ru-RU" dirty="0" smtClean="0">
                <a:solidFill>
                  <a:schemeClr val="tx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dirty="0" err="1" smtClean="0">
                <a:solidFill>
                  <a:schemeClr val="tx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прямокутником</a:t>
            </a:r>
            <a:r>
              <a:rPr lang="ru-RU" dirty="0" smtClean="0">
                <a:solidFill>
                  <a:schemeClr val="tx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ru-RU" dirty="0" err="1" smtClean="0">
                <a:solidFill>
                  <a:schemeClr val="tx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вписаним</a:t>
            </a:r>
            <a:r>
              <a:rPr lang="ru-RU" dirty="0" smtClean="0">
                <a:solidFill>
                  <a:schemeClr val="tx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в коло. Центр </a:t>
            </a:r>
            <a:r>
              <a:rPr lang="ru-RU" dirty="0" err="1" smtClean="0">
                <a:solidFill>
                  <a:schemeClr val="tx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кулі</a:t>
            </a:r>
            <a:r>
              <a:rPr lang="ru-RU" dirty="0" smtClean="0">
                <a:solidFill>
                  <a:schemeClr val="tx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ru-RU" dirty="0" err="1" smtClean="0">
                <a:solidFill>
                  <a:schemeClr val="tx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описаної</a:t>
            </a:r>
            <a:r>
              <a:rPr lang="ru-RU" dirty="0" smtClean="0">
                <a:solidFill>
                  <a:schemeClr val="tx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dirty="0" err="1" smtClean="0">
                <a:solidFill>
                  <a:schemeClr val="tx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навколо</a:t>
            </a:r>
            <a:r>
              <a:rPr lang="ru-RU" dirty="0" smtClean="0">
                <a:solidFill>
                  <a:schemeClr val="tx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dirty="0" err="1" smtClean="0">
                <a:solidFill>
                  <a:schemeClr val="tx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прямої</a:t>
            </a:r>
            <a:r>
              <a:rPr lang="ru-RU" dirty="0" smtClean="0">
                <a:solidFill>
                  <a:schemeClr val="tx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dirty="0" err="1" smtClean="0">
                <a:solidFill>
                  <a:schemeClr val="tx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призми</a:t>
            </a:r>
            <a:r>
              <a:rPr lang="ru-RU" dirty="0" smtClean="0">
                <a:solidFill>
                  <a:schemeClr val="tx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ru-RU" dirty="0" err="1" smtClean="0">
                <a:solidFill>
                  <a:schemeClr val="tx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лежить</a:t>
            </a:r>
            <a:r>
              <a:rPr lang="ru-RU" dirty="0" smtClean="0">
                <a:solidFill>
                  <a:schemeClr val="tx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на </a:t>
            </a:r>
            <a:r>
              <a:rPr lang="ru-RU" dirty="0" err="1" smtClean="0">
                <a:solidFill>
                  <a:schemeClr val="tx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середині</a:t>
            </a:r>
            <a:r>
              <a:rPr lang="ru-RU" dirty="0" smtClean="0">
                <a:solidFill>
                  <a:schemeClr val="tx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dirty="0" err="1" smtClean="0">
                <a:solidFill>
                  <a:schemeClr val="tx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висоти</a:t>
            </a:r>
            <a:r>
              <a:rPr lang="ru-RU" dirty="0" smtClean="0">
                <a:solidFill>
                  <a:schemeClr val="tx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dirty="0" err="1" smtClean="0">
                <a:solidFill>
                  <a:schemeClr val="tx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призми</a:t>
            </a:r>
            <a:r>
              <a:rPr lang="ru-RU" dirty="0" smtClean="0">
                <a:solidFill>
                  <a:schemeClr val="tx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яка </a:t>
            </a:r>
            <a:r>
              <a:rPr lang="ru-RU" dirty="0" err="1" smtClean="0">
                <a:solidFill>
                  <a:schemeClr val="tx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з'єднує</a:t>
            </a:r>
            <a:r>
              <a:rPr lang="ru-RU" dirty="0" smtClean="0">
                <a:solidFill>
                  <a:schemeClr val="tx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dirty="0" err="1" smtClean="0">
                <a:solidFill>
                  <a:schemeClr val="tx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центри</a:t>
            </a:r>
            <a:r>
              <a:rPr lang="ru-RU" dirty="0" smtClean="0">
                <a:solidFill>
                  <a:schemeClr val="tx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dirty="0" err="1" smtClean="0">
                <a:solidFill>
                  <a:schemeClr val="tx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кіл</a:t>
            </a:r>
            <a:r>
              <a:rPr lang="ru-RU" dirty="0" smtClean="0">
                <a:solidFill>
                  <a:schemeClr val="tx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ru-RU" dirty="0" err="1" smtClean="0">
                <a:solidFill>
                  <a:schemeClr val="tx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описаних</a:t>
            </a:r>
            <a:r>
              <a:rPr lang="ru-RU" dirty="0" smtClean="0">
                <a:solidFill>
                  <a:schemeClr val="tx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dirty="0" err="1" smtClean="0">
                <a:solidFill>
                  <a:schemeClr val="tx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навколо</a:t>
            </a:r>
            <a:r>
              <a:rPr lang="ru-RU" dirty="0" smtClean="0">
                <a:solidFill>
                  <a:schemeClr val="tx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основ </a:t>
            </a:r>
            <a:r>
              <a:rPr lang="ru-RU" dirty="0" err="1" smtClean="0">
                <a:solidFill>
                  <a:schemeClr val="tx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призми</a:t>
            </a:r>
            <a:r>
              <a:rPr lang="ru-RU" dirty="0" smtClean="0">
                <a:solidFill>
                  <a:schemeClr val="tx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endParaRPr lang="uk-UA" dirty="0">
              <a:solidFill>
                <a:schemeClr val="tx1">
                  <a:lumMod val="8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79712" y="2421630"/>
            <a:ext cx="5399534" cy="272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2483768" y="5229200"/>
            <a:ext cx="4536504" cy="1477328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ru-RU" dirty="0" smtClean="0"/>
              <a:t>O – центр </a:t>
            </a:r>
            <a:r>
              <a:rPr lang="ru-RU" dirty="0" err="1" smtClean="0"/>
              <a:t>кулі</a:t>
            </a:r>
            <a:r>
              <a:rPr lang="ru-RU" dirty="0" smtClean="0"/>
              <a:t>; </a:t>
            </a:r>
          </a:p>
          <a:p>
            <a:r>
              <a:rPr lang="ru-RU" dirty="0" smtClean="0"/>
              <a:t>R – </a:t>
            </a:r>
            <a:r>
              <a:rPr lang="ru-RU" dirty="0" err="1" smtClean="0"/>
              <a:t>радіус</a:t>
            </a:r>
            <a:r>
              <a:rPr lang="ru-RU" dirty="0" smtClean="0"/>
              <a:t> </a:t>
            </a:r>
            <a:r>
              <a:rPr lang="ru-RU" dirty="0" err="1" smtClean="0"/>
              <a:t>кулі</a:t>
            </a:r>
            <a:r>
              <a:rPr lang="ru-RU" dirty="0" smtClean="0"/>
              <a:t>; </a:t>
            </a:r>
          </a:p>
          <a:p>
            <a:r>
              <a:rPr lang="ru-RU" dirty="0" smtClean="0"/>
              <a:t>O1O2 – </a:t>
            </a:r>
            <a:r>
              <a:rPr lang="ru-RU" dirty="0" err="1" smtClean="0"/>
              <a:t>висота</a:t>
            </a:r>
            <a:r>
              <a:rPr lang="ru-RU" dirty="0" smtClean="0"/>
              <a:t> </a:t>
            </a:r>
            <a:r>
              <a:rPr lang="ru-RU" dirty="0" err="1" smtClean="0"/>
              <a:t>призми</a:t>
            </a:r>
            <a:r>
              <a:rPr lang="ru-RU" dirty="0" smtClean="0"/>
              <a:t>;</a:t>
            </a:r>
          </a:p>
          <a:p>
            <a:r>
              <a:rPr lang="ru-RU" dirty="0" smtClean="0"/>
              <a:t> </a:t>
            </a:r>
            <a:r>
              <a:rPr lang="ru-RU" dirty="0" err="1" smtClean="0"/>
              <a:t>r</a:t>
            </a:r>
            <a:r>
              <a:rPr lang="ru-RU" dirty="0" smtClean="0"/>
              <a:t> – </a:t>
            </a:r>
            <a:r>
              <a:rPr lang="ru-RU" dirty="0" err="1" smtClean="0"/>
              <a:t>радіус</a:t>
            </a:r>
            <a:r>
              <a:rPr lang="ru-RU" dirty="0" smtClean="0"/>
              <a:t> кола, </a:t>
            </a:r>
            <a:r>
              <a:rPr lang="ru-RU" dirty="0" err="1" smtClean="0"/>
              <a:t>описаного</a:t>
            </a:r>
            <a:r>
              <a:rPr lang="ru-RU" dirty="0" smtClean="0"/>
              <a:t> </a:t>
            </a:r>
            <a:r>
              <a:rPr lang="ru-RU" dirty="0" err="1" smtClean="0"/>
              <a:t>навколо</a:t>
            </a:r>
            <a:r>
              <a:rPr lang="ru-RU" dirty="0" smtClean="0"/>
              <a:t> </a:t>
            </a:r>
            <a:r>
              <a:rPr lang="ru-RU" dirty="0" err="1" smtClean="0"/>
              <a:t>основи</a:t>
            </a:r>
            <a:r>
              <a:rPr lang="ru-RU" dirty="0" smtClean="0"/>
              <a:t> </a:t>
            </a:r>
            <a:r>
              <a:rPr lang="ru-RU" dirty="0" err="1" smtClean="0"/>
              <a:t>призми</a:t>
            </a:r>
            <a:r>
              <a:rPr lang="ru-RU" dirty="0" smtClean="0"/>
              <a:t> </a:t>
            </a:r>
            <a:endParaRPr lang="uk-UA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404664"/>
            <a:ext cx="8229600" cy="1066800"/>
          </a:xfrm>
        </p:spPr>
        <p:txBody>
          <a:bodyPr/>
          <a:lstStyle/>
          <a:p>
            <a:r>
              <a:rPr lang="uk-UA" dirty="0" smtClean="0"/>
              <a:t>Куля, вписана в пряму призму</a:t>
            </a:r>
            <a:endParaRPr lang="uk-UA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3501008"/>
            <a:ext cx="8147248" cy="3024336"/>
          </a:xfrm>
        </p:spPr>
        <p:txBody>
          <a:bodyPr>
            <a:normAutofit fontScale="62500" lnSpcReduction="20000"/>
          </a:bodyPr>
          <a:lstStyle/>
          <a:p>
            <a:pPr>
              <a:buNone/>
            </a:pPr>
            <a:r>
              <a:rPr lang="uk-UA" dirty="0" smtClean="0">
                <a:solidFill>
                  <a:schemeClr val="accent6">
                    <a:lumMod val="75000"/>
                  </a:schemeClr>
                </a:solidFill>
              </a:rPr>
              <a:t>     Кулю можна вписати в пряму призму, якщо її основи є многокутниками, описаними навколо кола, а висота призми дорівнює діаметру кулі і діаметру цього кола. Центр кулі, вписаної в пряму призму, лежить на середині відрізка, який з'єднує центри кіл, вписаних в основи призми. Причому, радіус кулі дорівнює радіусу кола, вписаного в основу призми, а діаметр кулі дорівнює висоті призми.</a:t>
            </a:r>
          </a:p>
          <a:p>
            <a:pPr>
              <a:buNone/>
            </a:pP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O – </a:t>
            </a:r>
            <a:r>
              <a:rPr lang="uk-UA" dirty="0" smtClean="0">
                <a:solidFill>
                  <a:schemeClr val="accent6">
                    <a:lumMod val="75000"/>
                  </a:schemeClr>
                </a:solidFill>
              </a:rPr>
              <a:t>центр кулі; </a:t>
            </a:r>
          </a:p>
          <a:p>
            <a:pPr>
              <a:buNone/>
            </a:pP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R – </a:t>
            </a:r>
            <a:r>
              <a:rPr lang="uk-UA" dirty="0" smtClean="0">
                <a:solidFill>
                  <a:schemeClr val="accent6">
                    <a:lumMod val="75000"/>
                  </a:schemeClr>
                </a:solidFill>
              </a:rPr>
              <a:t>радіус кулі; </a:t>
            </a:r>
          </a:p>
          <a:p>
            <a:pPr>
              <a:buNone/>
            </a:pP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O1O2 – </a:t>
            </a:r>
            <a:r>
              <a:rPr lang="uk-UA" dirty="0" smtClean="0">
                <a:solidFill>
                  <a:schemeClr val="accent6">
                    <a:lumMod val="75000"/>
                  </a:schemeClr>
                </a:solidFill>
              </a:rPr>
              <a:t>висота призми і діаметр кулі; </a:t>
            </a:r>
          </a:p>
          <a:p>
            <a:pPr>
              <a:buNone/>
            </a:pP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r – </a:t>
            </a:r>
            <a:r>
              <a:rPr lang="uk-UA" dirty="0" smtClean="0">
                <a:solidFill>
                  <a:schemeClr val="accent6">
                    <a:lumMod val="75000"/>
                  </a:schemeClr>
                </a:solidFill>
              </a:rPr>
              <a:t>радіус кола, вписаного в основу призми; </a:t>
            </a:r>
          </a:p>
          <a:p>
            <a:pPr>
              <a:buNone/>
            </a:pP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R=r=H/2.</a:t>
            </a:r>
            <a:endParaRPr lang="uk-UA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63688" y="1196752"/>
            <a:ext cx="5619750" cy="2219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404664"/>
            <a:ext cx="8229600" cy="1066800"/>
          </a:xfrm>
        </p:spPr>
        <p:txBody>
          <a:bodyPr/>
          <a:lstStyle/>
          <a:p>
            <a:r>
              <a:rPr lang="uk-UA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Куля, описана навколо піраміди</a:t>
            </a:r>
            <a:endParaRPr lang="uk-UA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716016" y="1556792"/>
            <a:ext cx="4186808" cy="5017744"/>
          </a:xfrm>
        </p:spPr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uk-UA" i="1" dirty="0" smtClean="0">
                <a:solidFill>
                  <a:schemeClr val="tx1">
                    <a:lumMod val="95000"/>
                  </a:schemeClr>
                </a:solidFill>
              </a:rPr>
              <a:t>     Куля називається описаною навколо піраміди, якщо всі вершини піраміди лежать на поверхні кулі.</a:t>
            </a:r>
          </a:p>
          <a:p>
            <a:pPr>
              <a:buNone/>
            </a:pPr>
            <a:r>
              <a:rPr lang="uk-UA" i="1" dirty="0" smtClean="0">
                <a:solidFill>
                  <a:schemeClr val="tx1">
                    <a:lumMod val="95000"/>
                  </a:schemeClr>
                </a:solidFill>
              </a:rPr>
              <a:t>      </a:t>
            </a:r>
            <a:r>
              <a:rPr lang="en-US" i="1" dirty="0" smtClean="0">
                <a:solidFill>
                  <a:schemeClr val="tx1">
                    <a:lumMod val="95000"/>
                  </a:schemeClr>
                </a:solidFill>
              </a:rPr>
              <a:t>O – </a:t>
            </a:r>
            <a:r>
              <a:rPr lang="uk-UA" i="1" dirty="0" smtClean="0">
                <a:solidFill>
                  <a:schemeClr val="tx1">
                    <a:lumMod val="95000"/>
                  </a:schemeClr>
                </a:solidFill>
              </a:rPr>
              <a:t>центр описаної кулі; </a:t>
            </a:r>
          </a:p>
          <a:p>
            <a:pPr>
              <a:buNone/>
            </a:pPr>
            <a:r>
              <a:rPr lang="uk-UA" i="1" dirty="0" smtClean="0">
                <a:solidFill>
                  <a:schemeClr val="tx1">
                    <a:lumMod val="95000"/>
                  </a:schemeClr>
                </a:solidFill>
              </a:rPr>
              <a:t>      </a:t>
            </a:r>
            <a:r>
              <a:rPr lang="en-US" i="1" dirty="0" smtClean="0">
                <a:solidFill>
                  <a:schemeClr val="tx1">
                    <a:lumMod val="95000"/>
                  </a:schemeClr>
                </a:solidFill>
              </a:rPr>
              <a:t>AO</a:t>
            </a:r>
            <a:r>
              <a:rPr lang="uk-UA" i="1" dirty="0" smtClean="0">
                <a:solidFill>
                  <a:schemeClr val="tx1">
                    <a:lumMod val="95000"/>
                  </a:schemeClr>
                </a:solidFill>
              </a:rPr>
              <a:t> </a:t>
            </a:r>
            <a:r>
              <a:rPr lang="en-US" i="1" dirty="0" smtClean="0">
                <a:solidFill>
                  <a:schemeClr val="tx1">
                    <a:lumMod val="95000"/>
                  </a:schemeClr>
                </a:solidFill>
              </a:rPr>
              <a:t>= BO</a:t>
            </a:r>
            <a:r>
              <a:rPr lang="uk-UA" i="1" dirty="0" smtClean="0">
                <a:solidFill>
                  <a:schemeClr val="tx1">
                    <a:lumMod val="95000"/>
                  </a:schemeClr>
                </a:solidFill>
              </a:rPr>
              <a:t> </a:t>
            </a:r>
            <a:r>
              <a:rPr lang="en-US" i="1" dirty="0" smtClean="0">
                <a:solidFill>
                  <a:schemeClr val="tx1">
                    <a:lumMod val="95000"/>
                  </a:schemeClr>
                </a:solidFill>
              </a:rPr>
              <a:t>= CO</a:t>
            </a:r>
            <a:r>
              <a:rPr lang="uk-UA" i="1" dirty="0" smtClean="0">
                <a:solidFill>
                  <a:schemeClr val="tx1">
                    <a:lumMod val="95000"/>
                  </a:schemeClr>
                </a:solidFill>
              </a:rPr>
              <a:t> </a:t>
            </a:r>
            <a:r>
              <a:rPr lang="en-US" i="1" dirty="0" smtClean="0">
                <a:solidFill>
                  <a:schemeClr val="tx1">
                    <a:lumMod val="95000"/>
                  </a:schemeClr>
                </a:solidFill>
              </a:rPr>
              <a:t>= SO</a:t>
            </a:r>
            <a:r>
              <a:rPr lang="uk-UA" i="1" dirty="0" smtClean="0">
                <a:solidFill>
                  <a:schemeClr val="tx1">
                    <a:lumMod val="95000"/>
                  </a:schemeClr>
                </a:solidFill>
              </a:rPr>
              <a:t> </a:t>
            </a:r>
            <a:r>
              <a:rPr lang="en-US" i="1" dirty="0" smtClean="0">
                <a:solidFill>
                  <a:schemeClr val="tx1">
                    <a:lumMod val="95000"/>
                  </a:schemeClr>
                </a:solidFill>
              </a:rPr>
              <a:t>=</a:t>
            </a:r>
            <a:r>
              <a:rPr lang="uk-UA" i="1" dirty="0" smtClean="0">
                <a:solidFill>
                  <a:schemeClr val="tx1">
                    <a:lumMod val="95000"/>
                  </a:schemeClr>
                </a:solidFill>
              </a:rPr>
              <a:t> </a:t>
            </a:r>
            <a:r>
              <a:rPr lang="en-US" i="1" dirty="0" smtClean="0">
                <a:solidFill>
                  <a:schemeClr val="tx1">
                    <a:lumMod val="95000"/>
                  </a:schemeClr>
                </a:solidFill>
              </a:rPr>
              <a:t>R</a:t>
            </a:r>
            <a:r>
              <a:rPr lang="uk-UA" i="1" dirty="0" smtClean="0">
                <a:solidFill>
                  <a:schemeClr val="tx1">
                    <a:lumMod val="95000"/>
                  </a:schemeClr>
                </a:solidFill>
              </a:rPr>
              <a:t>.</a:t>
            </a:r>
          </a:p>
          <a:p>
            <a:pPr>
              <a:buNone/>
            </a:pPr>
            <a:endParaRPr lang="uk-UA" i="1" dirty="0" smtClean="0">
              <a:solidFill>
                <a:schemeClr val="tx1">
                  <a:lumMod val="95000"/>
                </a:schemeClr>
              </a:solidFill>
            </a:endParaRPr>
          </a:p>
          <a:p>
            <a:pPr>
              <a:buNone/>
            </a:pPr>
            <a:r>
              <a:rPr lang="ru-RU" i="1" dirty="0" smtClean="0">
                <a:solidFill>
                  <a:schemeClr val="tx1">
                    <a:lumMod val="95000"/>
                  </a:schemeClr>
                </a:solidFill>
              </a:rPr>
              <a:t>    Центр </a:t>
            </a:r>
            <a:r>
              <a:rPr lang="ru-RU" i="1" dirty="0" err="1" smtClean="0">
                <a:solidFill>
                  <a:schemeClr val="tx1">
                    <a:lumMod val="95000"/>
                  </a:schemeClr>
                </a:solidFill>
              </a:rPr>
              <a:t>кулі</a:t>
            </a:r>
            <a:r>
              <a:rPr lang="ru-RU" i="1" dirty="0" smtClean="0">
                <a:solidFill>
                  <a:schemeClr val="tx1">
                    <a:lumMod val="95000"/>
                  </a:schemeClr>
                </a:solidFill>
              </a:rPr>
              <a:t>, </a:t>
            </a:r>
            <a:r>
              <a:rPr lang="ru-RU" i="1" dirty="0" err="1" smtClean="0">
                <a:solidFill>
                  <a:schemeClr val="tx1">
                    <a:lumMod val="95000"/>
                  </a:schemeClr>
                </a:solidFill>
              </a:rPr>
              <a:t>описаної</a:t>
            </a:r>
            <a:r>
              <a:rPr lang="ru-RU" i="1" dirty="0" smtClean="0">
                <a:solidFill>
                  <a:schemeClr val="tx1">
                    <a:lumMod val="95000"/>
                  </a:schemeClr>
                </a:solidFill>
              </a:rPr>
              <a:t> </a:t>
            </a:r>
            <a:r>
              <a:rPr lang="ru-RU" i="1" dirty="0" err="1" smtClean="0">
                <a:solidFill>
                  <a:schemeClr val="tx1">
                    <a:lumMod val="95000"/>
                  </a:schemeClr>
                </a:solidFill>
              </a:rPr>
              <a:t>навколо</a:t>
            </a:r>
            <a:r>
              <a:rPr lang="ru-RU" i="1" dirty="0" smtClean="0">
                <a:solidFill>
                  <a:schemeClr val="tx1">
                    <a:lumMod val="95000"/>
                  </a:schemeClr>
                </a:solidFill>
              </a:rPr>
              <a:t> </a:t>
            </a:r>
            <a:r>
              <a:rPr lang="ru-RU" i="1" dirty="0" err="1" smtClean="0">
                <a:solidFill>
                  <a:schemeClr val="tx1">
                    <a:lumMod val="95000"/>
                  </a:schemeClr>
                </a:solidFill>
              </a:rPr>
              <a:t>довільної</a:t>
            </a:r>
            <a:r>
              <a:rPr lang="ru-RU" i="1" dirty="0" smtClean="0">
                <a:solidFill>
                  <a:schemeClr val="tx1">
                    <a:lumMod val="95000"/>
                  </a:schemeClr>
                </a:solidFill>
              </a:rPr>
              <a:t> </a:t>
            </a:r>
            <a:r>
              <a:rPr lang="ru-RU" i="1" dirty="0" err="1" smtClean="0">
                <a:solidFill>
                  <a:schemeClr val="tx1">
                    <a:lumMod val="95000"/>
                  </a:schemeClr>
                </a:solidFill>
              </a:rPr>
              <a:t>піраміди</a:t>
            </a:r>
            <a:r>
              <a:rPr lang="ru-RU" i="1" dirty="0" smtClean="0">
                <a:solidFill>
                  <a:schemeClr val="tx1">
                    <a:lumMod val="95000"/>
                  </a:schemeClr>
                </a:solidFill>
              </a:rPr>
              <a:t>, </a:t>
            </a:r>
            <a:r>
              <a:rPr lang="ru-RU" i="1" dirty="0" err="1" smtClean="0">
                <a:solidFill>
                  <a:schemeClr val="tx1">
                    <a:lumMod val="95000"/>
                  </a:schemeClr>
                </a:solidFill>
              </a:rPr>
              <a:t>лежить</a:t>
            </a:r>
            <a:r>
              <a:rPr lang="ru-RU" i="1" dirty="0" smtClean="0">
                <a:solidFill>
                  <a:schemeClr val="tx1">
                    <a:lumMod val="95000"/>
                  </a:schemeClr>
                </a:solidFill>
              </a:rPr>
              <a:t> на </a:t>
            </a:r>
            <a:r>
              <a:rPr lang="ru-RU" i="1" dirty="0" err="1" smtClean="0">
                <a:solidFill>
                  <a:schemeClr val="tx1">
                    <a:lumMod val="95000"/>
                  </a:schemeClr>
                </a:solidFill>
              </a:rPr>
              <a:t>прямій</a:t>
            </a:r>
            <a:r>
              <a:rPr lang="ru-RU" i="1" dirty="0" smtClean="0">
                <a:solidFill>
                  <a:schemeClr val="tx1">
                    <a:lumMod val="95000"/>
                  </a:schemeClr>
                </a:solidFill>
              </a:rPr>
              <a:t>, </a:t>
            </a:r>
            <a:r>
              <a:rPr lang="ru-RU" i="1" dirty="0" err="1" smtClean="0">
                <a:solidFill>
                  <a:schemeClr val="tx1">
                    <a:lumMod val="95000"/>
                  </a:schemeClr>
                </a:solidFill>
              </a:rPr>
              <a:t>перпендикулярній</a:t>
            </a:r>
            <a:r>
              <a:rPr lang="ru-RU" i="1" dirty="0" smtClean="0">
                <a:solidFill>
                  <a:schemeClr val="tx1">
                    <a:lumMod val="95000"/>
                  </a:schemeClr>
                </a:solidFill>
              </a:rPr>
              <a:t> </a:t>
            </a:r>
            <a:r>
              <a:rPr lang="ru-RU" i="1" dirty="0" err="1" smtClean="0">
                <a:solidFill>
                  <a:schemeClr val="tx1">
                    <a:lumMod val="95000"/>
                  </a:schemeClr>
                </a:solidFill>
              </a:rPr>
              <a:t>площини</a:t>
            </a:r>
            <a:r>
              <a:rPr lang="ru-RU" i="1" dirty="0" smtClean="0">
                <a:solidFill>
                  <a:schemeClr val="tx1">
                    <a:lumMod val="95000"/>
                  </a:schemeClr>
                </a:solidFill>
              </a:rPr>
              <a:t> </a:t>
            </a:r>
            <a:r>
              <a:rPr lang="ru-RU" i="1" dirty="0" err="1" smtClean="0">
                <a:solidFill>
                  <a:schemeClr val="tx1">
                    <a:lumMod val="95000"/>
                  </a:schemeClr>
                </a:solidFill>
              </a:rPr>
              <a:t>основи</a:t>
            </a:r>
            <a:r>
              <a:rPr lang="ru-RU" i="1" dirty="0" smtClean="0">
                <a:solidFill>
                  <a:schemeClr val="tx1">
                    <a:lumMod val="95000"/>
                  </a:schemeClr>
                </a:solidFill>
              </a:rPr>
              <a:t>, яка проходить через центр кола, </a:t>
            </a:r>
            <a:r>
              <a:rPr lang="ru-RU" i="1" dirty="0" err="1" smtClean="0">
                <a:solidFill>
                  <a:schemeClr val="tx1">
                    <a:lumMod val="95000"/>
                  </a:schemeClr>
                </a:solidFill>
              </a:rPr>
              <a:t>описаного</a:t>
            </a:r>
            <a:r>
              <a:rPr lang="ru-RU" i="1" dirty="0" smtClean="0">
                <a:solidFill>
                  <a:schemeClr val="tx1">
                    <a:lumMod val="95000"/>
                  </a:schemeClr>
                </a:solidFill>
              </a:rPr>
              <a:t> </a:t>
            </a:r>
            <a:r>
              <a:rPr lang="ru-RU" i="1" dirty="0" err="1" smtClean="0">
                <a:solidFill>
                  <a:schemeClr val="tx1">
                    <a:lumMod val="95000"/>
                  </a:schemeClr>
                </a:solidFill>
              </a:rPr>
              <a:t>навколо</a:t>
            </a:r>
            <a:r>
              <a:rPr lang="ru-RU" i="1" dirty="0" smtClean="0">
                <a:solidFill>
                  <a:schemeClr val="tx1">
                    <a:lumMod val="95000"/>
                  </a:schemeClr>
                </a:solidFill>
              </a:rPr>
              <a:t> </a:t>
            </a:r>
            <a:r>
              <a:rPr lang="ru-RU" i="1" dirty="0" err="1" smtClean="0">
                <a:solidFill>
                  <a:schemeClr val="tx1">
                    <a:lumMod val="95000"/>
                  </a:schemeClr>
                </a:solidFill>
              </a:rPr>
              <a:t>основи</a:t>
            </a:r>
            <a:r>
              <a:rPr lang="ru-RU" i="1" dirty="0" smtClean="0">
                <a:solidFill>
                  <a:schemeClr val="tx1">
                    <a:lumMod val="95000"/>
                  </a:schemeClr>
                </a:solidFill>
              </a:rPr>
              <a:t>, в </a:t>
            </a:r>
            <a:r>
              <a:rPr lang="ru-RU" i="1" dirty="0" err="1" smtClean="0">
                <a:solidFill>
                  <a:schemeClr val="tx1">
                    <a:lumMod val="95000"/>
                  </a:schemeClr>
                </a:solidFill>
              </a:rPr>
              <a:t>точці</a:t>
            </a:r>
            <a:r>
              <a:rPr lang="ru-RU" i="1" dirty="0" smtClean="0">
                <a:solidFill>
                  <a:schemeClr val="tx1">
                    <a:lumMod val="95000"/>
                  </a:schemeClr>
                </a:solidFill>
              </a:rPr>
              <a:t> </a:t>
            </a:r>
            <a:r>
              <a:rPr lang="ru-RU" i="1" dirty="0" err="1" smtClean="0">
                <a:solidFill>
                  <a:schemeClr val="tx1">
                    <a:lumMod val="95000"/>
                  </a:schemeClr>
                </a:solidFill>
              </a:rPr>
              <a:t>перетину</a:t>
            </a:r>
            <a:r>
              <a:rPr lang="ru-RU" i="1" dirty="0" smtClean="0">
                <a:solidFill>
                  <a:schemeClr val="tx1">
                    <a:lumMod val="95000"/>
                  </a:schemeClr>
                </a:solidFill>
              </a:rPr>
              <a:t> </a:t>
            </a:r>
            <a:r>
              <a:rPr lang="ru-RU" i="1" dirty="0" err="1" smtClean="0">
                <a:solidFill>
                  <a:schemeClr val="tx1">
                    <a:lumMod val="95000"/>
                  </a:schemeClr>
                </a:solidFill>
              </a:rPr>
              <a:t>цієї</a:t>
            </a:r>
            <a:r>
              <a:rPr lang="ru-RU" i="1" dirty="0" smtClean="0">
                <a:solidFill>
                  <a:schemeClr val="tx1">
                    <a:lumMod val="95000"/>
                  </a:schemeClr>
                </a:solidFill>
              </a:rPr>
              <a:t> </a:t>
            </a:r>
            <a:r>
              <a:rPr lang="ru-RU" i="1" dirty="0" err="1" smtClean="0">
                <a:solidFill>
                  <a:schemeClr val="tx1">
                    <a:lumMod val="95000"/>
                  </a:schemeClr>
                </a:solidFill>
              </a:rPr>
              <a:t>прямої</a:t>
            </a:r>
            <a:r>
              <a:rPr lang="ru-RU" i="1" dirty="0" smtClean="0">
                <a:solidFill>
                  <a:schemeClr val="tx1">
                    <a:lumMod val="95000"/>
                  </a:schemeClr>
                </a:solidFill>
              </a:rPr>
              <a:t> </a:t>
            </a:r>
            <a:r>
              <a:rPr lang="ru-RU" i="1" dirty="0" err="1" smtClean="0">
                <a:solidFill>
                  <a:schemeClr val="tx1">
                    <a:lumMod val="95000"/>
                  </a:schemeClr>
                </a:solidFill>
              </a:rPr>
              <a:t>з</a:t>
            </a:r>
            <a:r>
              <a:rPr lang="ru-RU" i="1" dirty="0" smtClean="0">
                <a:solidFill>
                  <a:schemeClr val="tx1">
                    <a:lumMod val="95000"/>
                  </a:schemeClr>
                </a:solidFill>
              </a:rPr>
              <a:t> </a:t>
            </a:r>
            <a:r>
              <a:rPr lang="ru-RU" i="1" dirty="0" err="1" smtClean="0">
                <a:solidFill>
                  <a:schemeClr val="tx1">
                    <a:lumMod val="95000"/>
                  </a:schemeClr>
                </a:solidFill>
              </a:rPr>
              <a:t>площиною</a:t>
            </a:r>
            <a:r>
              <a:rPr lang="ru-RU" i="1" dirty="0" smtClean="0">
                <a:solidFill>
                  <a:schemeClr val="tx1">
                    <a:lumMod val="95000"/>
                  </a:schemeClr>
                </a:solidFill>
              </a:rPr>
              <a:t>, яка перпендикулярна до </a:t>
            </a:r>
            <a:r>
              <a:rPr lang="ru-RU" i="1" dirty="0" err="1" smtClean="0">
                <a:solidFill>
                  <a:schemeClr val="tx1">
                    <a:lumMod val="95000"/>
                  </a:schemeClr>
                </a:solidFill>
              </a:rPr>
              <a:t>бічного</a:t>
            </a:r>
            <a:r>
              <a:rPr lang="ru-RU" i="1" dirty="0" smtClean="0">
                <a:solidFill>
                  <a:schemeClr val="tx1">
                    <a:lumMod val="95000"/>
                  </a:schemeClr>
                </a:solidFill>
              </a:rPr>
              <a:t> ребра </a:t>
            </a:r>
            <a:r>
              <a:rPr lang="ru-RU" i="1" dirty="0" err="1" smtClean="0">
                <a:solidFill>
                  <a:schemeClr val="tx1">
                    <a:lumMod val="95000"/>
                  </a:schemeClr>
                </a:solidFill>
              </a:rPr>
              <a:t>і</a:t>
            </a:r>
            <a:r>
              <a:rPr lang="ru-RU" i="1" dirty="0" smtClean="0">
                <a:solidFill>
                  <a:schemeClr val="tx1">
                    <a:lumMod val="95000"/>
                  </a:schemeClr>
                </a:solidFill>
              </a:rPr>
              <a:t> проходить через </a:t>
            </a:r>
            <a:r>
              <a:rPr lang="ru-RU" i="1" dirty="0" err="1" smtClean="0">
                <a:solidFill>
                  <a:schemeClr val="tx1">
                    <a:lumMod val="95000"/>
                  </a:schemeClr>
                </a:solidFill>
              </a:rPr>
              <a:t>його</a:t>
            </a:r>
            <a:r>
              <a:rPr lang="ru-RU" i="1" dirty="0" smtClean="0">
                <a:solidFill>
                  <a:schemeClr val="tx1">
                    <a:lumMod val="95000"/>
                  </a:schemeClr>
                </a:solidFill>
              </a:rPr>
              <a:t> середину. </a:t>
            </a:r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1556791"/>
            <a:ext cx="4320480" cy="41666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404664"/>
            <a:ext cx="8229600" cy="1066800"/>
          </a:xfrm>
        </p:spPr>
        <p:txBody>
          <a:bodyPr/>
          <a:lstStyle/>
          <a:p>
            <a:pPr algn="ctr"/>
            <a:r>
              <a:rPr lang="uk-UA" b="1" spc="100" dirty="0" smtClean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chemeClr val="accent1">
                    <a:satMod val="280000"/>
                    <a:tint val="100000"/>
                    <a:alpha val="5700"/>
                  </a:schemeClr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</a:rPr>
              <a:t>Куля, вписана в піраміду</a:t>
            </a:r>
            <a:endParaRPr lang="uk-UA" b="1" spc="100" dirty="0">
              <a:ln w="18000">
                <a:solidFill>
                  <a:schemeClr val="accent1">
                    <a:satMod val="200000"/>
                    <a:tint val="72000"/>
                  </a:schemeClr>
                </a:solidFill>
                <a:prstDash val="solid"/>
              </a:ln>
              <a:solidFill>
                <a:schemeClr val="accent1">
                  <a:satMod val="280000"/>
                  <a:tint val="100000"/>
                  <a:alpha val="5700"/>
                </a:schemeClr>
              </a:solidFill>
              <a:effectLst>
                <a:outerShdw blurRad="25000" dist="20000" dir="16020000" algn="tl">
                  <a:schemeClr val="accent1">
                    <a:satMod val="200000"/>
                    <a:shade val="1000"/>
                    <a:alpha val="60000"/>
                  </a:scheme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5373216"/>
            <a:ext cx="8136904" cy="1224136"/>
          </a:xfrm>
        </p:spPr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uk-UA" dirty="0" smtClean="0">
                <a:solidFill>
                  <a:schemeClr val="bg2">
                    <a:lumMod val="25000"/>
                  </a:schemeClr>
                </a:solidFill>
              </a:rPr>
              <a:t>   Куля називається вписаною в піраміду, якщо всі грані піраміди дотикаються до кулі. </a:t>
            </a:r>
            <a:r>
              <a:rPr lang="en-US" dirty="0" smtClean="0">
                <a:solidFill>
                  <a:schemeClr val="bg2">
                    <a:lumMod val="25000"/>
                  </a:schemeClr>
                </a:solidFill>
              </a:rPr>
              <a:t>O1 – </a:t>
            </a:r>
            <a:r>
              <a:rPr lang="uk-UA" dirty="0" smtClean="0">
                <a:solidFill>
                  <a:schemeClr val="bg2">
                    <a:lumMod val="25000"/>
                  </a:schemeClr>
                </a:solidFill>
              </a:rPr>
              <a:t>центр кулі; К – точка дотику з гранню </a:t>
            </a:r>
            <a:r>
              <a:rPr lang="en-US" dirty="0" smtClean="0">
                <a:solidFill>
                  <a:schemeClr val="bg2">
                    <a:lumMod val="25000"/>
                  </a:schemeClr>
                </a:solidFill>
              </a:rPr>
              <a:t>SDC O1K = r</a:t>
            </a:r>
            <a:r>
              <a:rPr lang="uk-UA" dirty="0" smtClean="0">
                <a:solidFill>
                  <a:schemeClr val="bg2">
                    <a:lumMod val="25000"/>
                  </a:schemeClr>
                </a:solidFill>
              </a:rPr>
              <a:t>радіус кулі, </a:t>
            </a:r>
            <a:r>
              <a:rPr lang="en-US" dirty="0" smtClean="0">
                <a:solidFill>
                  <a:schemeClr val="bg2">
                    <a:lumMod val="25000"/>
                  </a:schemeClr>
                </a:solidFill>
              </a:rPr>
              <a:t>O1K ┴ (SDC)</a:t>
            </a:r>
            <a:endParaRPr lang="uk-UA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83767" y="1556792"/>
            <a:ext cx="4370253" cy="37444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23928" y="3789040"/>
            <a:ext cx="2607517" cy="267270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836712"/>
            <a:ext cx="8229600" cy="1066800"/>
          </a:xfrm>
        </p:spPr>
        <p:txBody>
          <a:bodyPr>
            <a:normAutofit fontScale="90000"/>
          </a:bodyPr>
          <a:lstStyle/>
          <a:p>
            <a:pPr algn="ctr"/>
            <a:r>
              <a:rPr lang="uk-UA" b="1" i="1" dirty="0" smtClean="0">
                <a:solidFill>
                  <a:schemeClr val="accent2">
                    <a:lumMod val="75000"/>
                  </a:schemeClr>
                </a:solidFill>
              </a:rPr>
              <a:t>Комбінації тіл в навколишньому середовищі</a:t>
            </a:r>
            <a:endParaRPr lang="uk-UA" b="1" i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uk-UA" dirty="0" smtClean="0"/>
          </a:p>
          <a:p>
            <a:endParaRPr lang="uk-UA" dirty="0"/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1023196">
            <a:off x="448983" y="2338678"/>
            <a:ext cx="3551298" cy="266347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7411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053520">
            <a:off x="6588403" y="1906500"/>
            <a:ext cx="1774776" cy="266216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852936"/>
            <a:ext cx="8208912" cy="1282824"/>
          </a:xfrm>
        </p:spPr>
        <p:txBody>
          <a:bodyPr>
            <a:prstTxWarp prst="textWave1">
              <a:avLst/>
            </a:prstTxWarp>
            <a:noAutofit/>
          </a:bodyPr>
          <a:lstStyle/>
          <a:p>
            <a:r>
              <a:rPr lang="uk-UA" sz="7200" dirty="0" smtClean="0"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Дякую за увагу!</a:t>
            </a:r>
            <a:endParaRPr lang="uk-UA" sz="7200" dirty="0">
              <a:effectLst>
                <a:glow rad="228600">
                  <a:schemeClr val="accent6">
                    <a:satMod val="175000"/>
                    <a:alpha val="40000"/>
                  </a:schemeClr>
                </a:glow>
              </a:effectLst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79712" y="692696"/>
            <a:ext cx="5184576" cy="1152128"/>
          </a:xfrm>
        </p:spPr>
        <p:txBody>
          <a:bodyPr>
            <a:normAutofit/>
          </a:bodyPr>
          <a:lstStyle/>
          <a:p>
            <a:r>
              <a:rPr lang="uk-UA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Різні комбінації тіл</a:t>
            </a:r>
            <a:endParaRPr lang="uk-UA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99792" y="1916832"/>
            <a:ext cx="3557877" cy="380142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755576" y="404664"/>
            <a:ext cx="7997825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uk-UA" sz="3200" dirty="0">
                <a:solidFill>
                  <a:srgbClr val="002060"/>
                </a:solidFill>
                <a:latin typeface="Calibri" pitchFamily="34" charset="0"/>
              </a:rPr>
              <a:t>Можливі типи комбінацій геометричних тіл</a:t>
            </a:r>
            <a:endParaRPr lang="ru-RU" sz="3200" dirty="0">
              <a:solidFill>
                <a:srgbClr val="002060"/>
              </a:solidFill>
              <a:latin typeface="Calibri" pitchFamily="34" charset="0"/>
            </a:endParaRP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0" y="931863"/>
            <a:ext cx="5470525" cy="1077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uk-UA" sz="2400" dirty="0">
                <a:solidFill>
                  <a:schemeClr val="bg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1. Многогранник </a:t>
            </a:r>
            <a:r>
              <a:rPr lang="uk-UA" sz="2400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і</a:t>
            </a:r>
            <a:r>
              <a:rPr lang="uk-UA" sz="2400" dirty="0">
                <a:solidFill>
                  <a:srgbClr val="B012A8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uk-UA" sz="24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многогранник</a:t>
            </a:r>
            <a:r>
              <a:rPr lang="uk-UA" sz="2400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                     </a:t>
            </a:r>
            <a:r>
              <a:rPr lang="uk-UA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(призма вписана в піраміду,</a:t>
            </a:r>
          </a:p>
          <a:p>
            <a:pPr>
              <a:defRPr/>
            </a:pPr>
            <a:r>
              <a:rPr lang="uk-UA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або піраміда вписана в призму, та інші) </a:t>
            </a:r>
            <a:endParaRPr lang="ru-RU" sz="2000" dirty="0">
              <a:solidFill>
                <a:schemeClr val="tx1">
                  <a:lumMod val="65000"/>
                  <a:lumOff val="3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2" name="Группа 7"/>
          <p:cNvGrpSpPr>
            <a:grpSpLocks/>
          </p:cNvGrpSpPr>
          <p:nvPr/>
        </p:nvGrpSpPr>
        <p:grpSpPr bwMode="auto">
          <a:xfrm>
            <a:off x="6281738" y="838200"/>
            <a:ext cx="2533650" cy="2166938"/>
            <a:chOff x="3356760" y="1643050"/>
            <a:chExt cx="5001454" cy="3900502"/>
          </a:xfrm>
        </p:grpSpPr>
        <p:cxnSp>
          <p:nvCxnSpPr>
            <p:cNvPr id="9" name="Прямая соединительная линия 8"/>
            <p:cNvCxnSpPr/>
            <p:nvPr/>
          </p:nvCxnSpPr>
          <p:spPr>
            <a:xfrm>
              <a:off x="3356760" y="1643050"/>
              <a:ext cx="3453385" cy="1391608"/>
            </a:xfrm>
            <a:prstGeom prst="line">
              <a:avLst/>
            </a:prstGeom>
            <a:ln w="25400">
              <a:solidFill>
                <a:schemeClr val="accent2">
                  <a:lumMod val="50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Прямая соединительная линия 9"/>
            <p:cNvCxnSpPr/>
            <p:nvPr/>
          </p:nvCxnSpPr>
          <p:spPr>
            <a:xfrm>
              <a:off x="3356760" y="4149087"/>
              <a:ext cx="3453385" cy="1394465"/>
            </a:xfrm>
            <a:prstGeom prst="line">
              <a:avLst/>
            </a:prstGeom>
            <a:ln w="25400">
              <a:solidFill>
                <a:schemeClr val="accent2">
                  <a:lumMod val="50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Прямая соединительная линия 10"/>
            <p:cNvCxnSpPr/>
            <p:nvPr/>
          </p:nvCxnSpPr>
          <p:spPr>
            <a:xfrm rot="5400000">
              <a:off x="6874273" y="1578922"/>
              <a:ext cx="1391608" cy="1519864"/>
            </a:xfrm>
            <a:prstGeom prst="line">
              <a:avLst/>
            </a:prstGeom>
            <a:ln w="25400">
              <a:solidFill>
                <a:schemeClr val="accent2">
                  <a:lumMod val="50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Прямая соединительная линия 11"/>
            <p:cNvCxnSpPr/>
            <p:nvPr/>
          </p:nvCxnSpPr>
          <p:spPr>
            <a:xfrm rot="5400000">
              <a:off x="6872846" y="4086386"/>
              <a:ext cx="1394465" cy="1519864"/>
            </a:xfrm>
            <a:prstGeom prst="line">
              <a:avLst/>
            </a:prstGeom>
            <a:ln w="25400">
              <a:solidFill>
                <a:schemeClr val="accent2">
                  <a:lumMod val="50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Прямая соединительная линия 12"/>
            <p:cNvCxnSpPr/>
            <p:nvPr/>
          </p:nvCxnSpPr>
          <p:spPr>
            <a:xfrm rot="5400000">
              <a:off x="5558694" y="4288966"/>
              <a:ext cx="2506037" cy="3133"/>
            </a:xfrm>
            <a:prstGeom prst="line">
              <a:avLst/>
            </a:prstGeom>
            <a:ln w="25400">
              <a:solidFill>
                <a:schemeClr val="accent2">
                  <a:lumMod val="50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Прямая соединительная линия 13"/>
            <p:cNvCxnSpPr/>
            <p:nvPr/>
          </p:nvCxnSpPr>
          <p:spPr>
            <a:xfrm>
              <a:off x="3428835" y="4143372"/>
              <a:ext cx="4929379" cy="2857"/>
            </a:xfrm>
            <a:prstGeom prst="line">
              <a:avLst/>
            </a:prstGeom>
            <a:ln w="31750">
              <a:solidFill>
                <a:schemeClr val="accent2">
                  <a:lumMod val="50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Прямая соединительная линия 14"/>
            <p:cNvCxnSpPr/>
            <p:nvPr/>
          </p:nvCxnSpPr>
          <p:spPr>
            <a:xfrm>
              <a:off x="3356760" y="1643050"/>
              <a:ext cx="4929377" cy="2858"/>
            </a:xfrm>
            <a:prstGeom prst="line">
              <a:avLst/>
            </a:prstGeom>
            <a:ln w="31750">
              <a:solidFill>
                <a:schemeClr val="accent2">
                  <a:lumMod val="50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Прямая соединительная линия 15"/>
            <p:cNvCxnSpPr/>
            <p:nvPr/>
          </p:nvCxnSpPr>
          <p:spPr>
            <a:xfrm rot="5400000">
              <a:off x="2108165" y="2891645"/>
              <a:ext cx="2500322" cy="3133"/>
            </a:xfrm>
            <a:prstGeom prst="line">
              <a:avLst/>
            </a:prstGeom>
            <a:ln w="31750">
              <a:solidFill>
                <a:schemeClr val="accent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Прямая соединительная линия 16"/>
            <p:cNvCxnSpPr/>
            <p:nvPr/>
          </p:nvCxnSpPr>
          <p:spPr>
            <a:xfrm rot="5400000">
              <a:off x="7037542" y="2891645"/>
              <a:ext cx="2500322" cy="3135"/>
            </a:xfrm>
            <a:prstGeom prst="line">
              <a:avLst/>
            </a:prstGeom>
            <a:ln w="31750">
              <a:solidFill>
                <a:schemeClr val="accent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" name="Группа 17"/>
          <p:cNvGrpSpPr>
            <a:grpSpLocks/>
          </p:cNvGrpSpPr>
          <p:nvPr/>
        </p:nvGrpSpPr>
        <p:grpSpPr bwMode="auto">
          <a:xfrm>
            <a:off x="7200900" y="1249363"/>
            <a:ext cx="1187450" cy="1397000"/>
            <a:chOff x="4572000" y="1428736"/>
            <a:chExt cx="2786082" cy="4143404"/>
          </a:xfrm>
        </p:grpSpPr>
        <p:sp>
          <p:nvSpPr>
            <p:cNvPr id="19" name="Равнобедренный треугольник 18"/>
            <p:cNvSpPr/>
            <p:nvPr/>
          </p:nvSpPr>
          <p:spPr>
            <a:xfrm>
              <a:off x="4572000" y="4216117"/>
              <a:ext cx="2786082" cy="1356023"/>
            </a:xfrm>
            <a:prstGeom prst="triangle">
              <a:avLst>
                <a:gd name="adj" fmla="val 59323"/>
              </a:avLst>
            </a:prstGeom>
            <a:noFill/>
            <a:ln w="28575">
              <a:solidFill>
                <a:srgbClr val="0070C0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solidFill>
                  <a:srgbClr val="B012A8"/>
                </a:solidFill>
              </a:endParaRPr>
            </a:p>
          </p:txBody>
        </p:sp>
        <p:grpSp>
          <p:nvGrpSpPr>
            <p:cNvPr id="5" name="Группа 28"/>
            <p:cNvGrpSpPr>
              <a:grpSpLocks/>
            </p:cNvGrpSpPr>
            <p:nvPr/>
          </p:nvGrpSpPr>
          <p:grpSpPr bwMode="auto">
            <a:xfrm>
              <a:off x="4572000" y="1428736"/>
              <a:ext cx="2786082" cy="4143404"/>
              <a:chOff x="4572000" y="1428736"/>
              <a:chExt cx="2786082" cy="4143404"/>
            </a:xfrm>
          </p:grpSpPr>
          <p:cxnSp>
            <p:nvCxnSpPr>
              <p:cNvPr id="21" name="Прямая соединительная линия 20"/>
              <p:cNvCxnSpPr/>
              <p:nvPr/>
            </p:nvCxnSpPr>
            <p:spPr>
              <a:xfrm rot="5400000">
                <a:off x="3142811" y="2857925"/>
                <a:ext cx="4143404" cy="1285026"/>
              </a:xfrm>
              <a:prstGeom prst="line">
                <a:avLst/>
              </a:prstGeom>
              <a:ln w="25400">
                <a:solidFill>
                  <a:srgbClr val="0070C0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Прямая соединительная линия 21"/>
              <p:cNvCxnSpPr>
                <a:endCxn id="19" idx="0"/>
              </p:cNvCxnSpPr>
              <p:nvPr/>
            </p:nvCxnSpPr>
            <p:spPr>
              <a:xfrm rot="16200000" flipH="1">
                <a:off x="4647708" y="2638054"/>
                <a:ext cx="2787381" cy="368745"/>
              </a:xfrm>
              <a:prstGeom prst="line">
                <a:avLst/>
              </a:prstGeom>
              <a:ln w="25400">
                <a:solidFill>
                  <a:srgbClr val="0070C0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Прямая соединительная линия 22"/>
              <p:cNvCxnSpPr>
                <a:endCxn id="19" idx="4"/>
              </p:cNvCxnSpPr>
              <p:nvPr/>
            </p:nvCxnSpPr>
            <p:spPr>
              <a:xfrm rot="16200000" flipH="1">
                <a:off x="4535852" y="2749910"/>
                <a:ext cx="4143404" cy="1501056"/>
              </a:xfrm>
              <a:prstGeom prst="line">
                <a:avLst/>
              </a:prstGeom>
              <a:ln w="25400">
                <a:solidFill>
                  <a:srgbClr val="0070C0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25" name="TextBox 24"/>
          <p:cNvSpPr txBox="1">
            <a:spLocks noChangeArrowheads="1"/>
          </p:cNvSpPr>
          <p:nvPr/>
        </p:nvSpPr>
        <p:spPr bwMode="auto">
          <a:xfrm>
            <a:off x="0" y="2000250"/>
            <a:ext cx="7272338" cy="138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uk-UA" sz="2400" dirty="0">
                <a:solidFill>
                  <a:srgbClr val="002060"/>
                </a:solidFill>
                <a:cs typeface="Arial" charset="0"/>
              </a:rPr>
              <a:t>2. </a:t>
            </a:r>
            <a:r>
              <a:rPr lang="uk-UA" sz="2400" dirty="0">
                <a:solidFill>
                  <a:srgbClr val="C00000"/>
                </a:solidFill>
                <a:cs typeface="Arial" charset="0"/>
              </a:rPr>
              <a:t>Многогранник </a:t>
            </a:r>
            <a:r>
              <a:rPr lang="uk-UA" sz="2400" dirty="0">
                <a:solidFill>
                  <a:srgbClr val="002060"/>
                </a:solidFill>
                <a:cs typeface="Arial" charset="0"/>
              </a:rPr>
              <a:t>і тіло обертання</a:t>
            </a:r>
            <a:endParaRPr lang="en-US" sz="2400" dirty="0">
              <a:solidFill>
                <a:srgbClr val="002060"/>
              </a:solidFill>
              <a:cs typeface="Arial" charset="0"/>
            </a:endParaRPr>
          </a:p>
          <a:p>
            <a:r>
              <a:rPr lang="uk-UA" sz="2000" dirty="0">
                <a:solidFill>
                  <a:srgbClr val="002060"/>
                </a:solidFill>
                <a:cs typeface="Arial" charset="0"/>
              </a:rPr>
              <a:t>(піраміда вписана в конус або циліндр або кулю; циліндр, вписаний в піраміду або призму; куля вписана або описана навколо піраміди та інші.)</a:t>
            </a:r>
            <a:endParaRPr lang="ru-RU" sz="2000" dirty="0">
              <a:solidFill>
                <a:srgbClr val="002060"/>
              </a:solidFill>
              <a:cs typeface="Arial" charset="0"/>
            </a:endParaRPr>
          </a:p>
        </p:txBody>
      </p:sp>
      <p:sp>
        <p:nvSpPr>
          <p:cNvPr id="43" name="TextBox 42"/>
          <p:cNvSpPr txBox="1">
            <a:spLocks noChangeArrowheads="1"/>
          </p:cNvSpPr>
          <p:nvPr/>
        </p:nvSpPr>
        <p:spPr bwMode="auto">
          <a:xfrm>
            <a:off x="4008438" y="3140075"/>
            <a:ext cx="5149850" cy="1077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>
                <a:solidFill>
                  <a:srgbClr val="A1218F"/>
                </a:solidFill>
                <a:cs typeface="Arial" charset="0"/>
              </a:rPr>
              <a:t>3.</a:t>
            </a:r>
            <a:r>
              <a:rPr lang="uk-UA" sz="2400">
                <a:solidFill>
                  <a:srgbClr val="A1218F"/>
                </a:solidFill>
                <a:cs typeface="Arial" charset="0"/>
              </a:rPr>
              <a:t> </a:t>
            </a:r>
            <a:r>
              <a:rPr lang="uk-UA" sz="2400">
                <a:cs typeface="Arial" charset="0"/>
              </a:rPr>
              <a:t>Тіло обертання </a:t>
            </a:r>
            <a:r>
              <a:rPr lang="uk-UA" sz="2400">
                <a:solidFill>
                  <a:srgbClr val="A1218F"/>
                </a:solidFill>
                <a:cs typeface="Arial" charset="0"/>
              </a:rPr>
              <a:t>і тіло</a:t>
            </a:r>
            <a:r>
              <a:rPr lang="en-US" sz="2400">
                <a:solidFill>
                  <a:srgbClr val="A1218F"/>
                </a:solidFill>
                <a:cs typeface="Arial" charset="0"/>
              </a:rPr>
              <a:t> </a:t>
            </a:r>
            <a:r>
              <a:rPr lang="uk-UA" sz="2400">
                <a:solidFill>
                  <a:srgbClr val="A1218F"/>
                </a:solidFill>
                <a:cs typeface="Arial" charset="0"/>
              </a:rPr>
              <a:t>обертання</a:t>
            </a:r>
            <a:endParaRPr lang="en-US" sz="2400">
              <a:solidFill>
                <a:srgbClr val="A1218F"/>
              </a:solidFill>
              <a:cs typeface="Arial" charset="0"/>
            </a:endParaRPr>
          </a:p>
          <a:p>
            <a:r>
              <a:rPr lang="uk-UA" sz="2000">
                <a:solidFill>
                  <a:srgbClr val="A1218F"/>
                </a:solidFill>
                <a:cs typeface="Arial" charset="0"/>
              </a:rPr>
              <a:t>(конус вписаний в циліндр, куля описана навколо циліндра,та інші.)</a:t>
            </a:r>
            <a:endParaRPr lang="ru-RU" sz="2000">
              <a:solidFill>
                <a:srgbClr val="A1218F"/>
              </a:solidFill>
              <a:cs typeface="Arial" charset="0"/>
            </a:endParaRPr>
          </a:p>
        </p:txBody>
      </p:sp>
      <p:grpSp>
        <p:nvGrpSpPr>
          <p:cNvPr id="6" name="Группа 44"/>
          <p:cNvGrpSpPr>
            <a:grpSpLocks/>
          </p:cNvGrpSpPr>
          <p:nvPr/>
        </p:nvGrpSpPr>
        <p:grpSpPr bwMode="auto">
          <a:xfrm>
            <a:off x="5146675" y="4224338"/>
            <a:ext cx="2838450" cy="2503487"/>
            <a:chOff x="4714876" y="1500174"/>
            <a:chExt cx="4214842" cy="4286280"/>
          </a:xfrm>
        </p:grpSpPr>
        <p:sp>
          <p:nvSpPr>
            <p:cNvPr id="46" name="Блок-схема: узел 45"/>
            <p:cNvSpPr/>
            <p:nvPr/>
          </p:nvSpPr>
          <p:spPr>
            <a:xfrm>
              <a:off x="4714876" y="1500174"/>
              <a:ext cx="4214842" cy="4286280"/>
            </a:xfrm>
            <a:prstGeom prst="flowChartConnector">
              <a:avLst/>
            </a:prstGeom>
            <a:noFill/>
            <a:ln>
              <a:solidFill>
                <a:srgbClr val="A1218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49" name="Полилиния 48"/>
            <p:cNvSpPr/>
            <p:nvPr/>
          </p:nvSpPr>
          <p:spPr bwMode="auto">
            <a:xfrm rot="10800000">
              <a:off x="4785595" y="2981481"/>
              <a:ext cx="4073404" cy="502830"/>
            </a:xfrm>
            <a:custGeom>
              <a:avLst/>
              <a:gdLst>
                <a:gd name="connsiteX0" fmla="*/ 0 w 3923861"/>
                <a:gd name="connsiteY0" fmla="*/ 0 h 571063"/>
                <a:gd name="connsiteX1" fmla="*/ 63062 w 3923861"/>
                <a:gd name="connsiteY1" fmla="*/ 126124 h 571063"/>
                <a:gd name="connsiteX2" fmla="*/ 84082 w 3923861"/>
                <a:gd name="connsiteY2" fmla="*/ 136635 h 571063"/>
                <a:gd name="connsiteX3" fmla="*/ 157655 w 3923861"/>
                <a:gd name="connsiteY3" fmla="*/ 199697 h 571063"/>
                <a:gd name="connsiteX4" fmla="*/ 241738 w 3923861"/>
                <a:gd name="connsiteY4" fmla="*/ 252249 h 571063"/>
                <a:gd name="connsiteX5" fmla="*/ 409903 w 3923861"/>
                <a:gd name="connsiteY5" fmla="*/ 315311 h 571063"/>
                <a:gd name="connsiteX6" fmla="*/ 536027 w 3923861"/>
                <a:gd name="connsiteY6" fmla="*/ 367862 h 571063"/>
                <a:gd name="connsiteX7" fmla="*/ 662151 w 3923861"/>
                <a:gd name="connsiteY7" fmla="*/ 409904 h 571063"/>
                <a:gd name="connsiteX8" fmla="*/ 809296 w 3923861"/>
                <a:gd name="connsiteY8" fmla="*/ 451945 h 571063"/>
                <a:gd name="connsiteX9" fmla="*/ 893379 w 3923861"/>
                <a:gd name="connsiteY9" fmla="*/ 462455 h 571063"/>
                <a:gd name="connsiteX10" fmla="*/ 1072055 w 3923861"/>
                <a:gd name="connsiteY10" fmla="*/ 493986 h 571063"/>
                <a:gd name="connsiteX11" fmla="*/ 1292772 w 3923861"/>
                <a:gd name="connsiteY11" fmla="*/ 525517 h 571063"/>
                <a:gd name="connsiteX12" fmla="*/ 1387365 w 3923861"/>
                <a:gd name="connsiteY12" fmla="*/ 546538 h 571063"/>
                <a:gd name="connsiteX13" fmla="*/ 1513489 w 3923861"/>
                <a:gd name="connsiteY13" fmla="*/ 546538 h 571063"/>
                <a:gd name="connsiteX14" fmla="*/ 1702676 w 3923861"/>
                <a:gd name="connsiteY14" fmla="*/ 567559 h 571063"/>
                <a:gd name="connsiteX15" fmla="*/ 1933903 w 3923861"/>
                <a:gd name="connsiteY15" fmla="*/ 567559 h 571063"/>
                <a:gd name="connsiteX16" fmla="*/ 2144110 w 3923861"/>
                <a:gd name="connsiteY16" fmla="*/ 567559 h 571063"/>
                <a:gd name="connsiteX17" fmla="*/ 2354317 w 3923861"/>
                <a:gd name="connsiteY17" fmla="*/ 557049 h 571063"/>
                <a:gd name="connsiteX18" fmla="*/ 2627586 w 3923861"/>
                <a:gd name="connsiteY18" fmla="*/ 536028 h 571063"/>
                <a:gd name="connsiteX19" fmla="*/ 3079531 w 3923861"/>
                <a:gd name="connsiteY19" fmla="*/ 462455 h 571063"/>
                <a:gd name="connsiteX20" fmla="*/ 3352800 w 3923861"/>
                <a:gd name="connsiteY20" fmla="*/ 378373 h 571063"/>
                <a:gd name="connsiteX21" fmla="*/ 3678620 w 3923861"/>
                <a:gd name="connsiteY21" fmla="*/ 210207 h 571063"/>
                <a:gd name="connsiteX22" fmla="*/ 3888827 w 3923861"/>
                <a:gd name="connsiteY22" fmla="*/ 52552 h 571063"/>
                <a:gd name="connsiteX23" fmla="*/ 3888827 w 3923861"/>
                <a:gd name="connsiteY23" fmla="*/ 21021 h 5710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3923861" h="571063">
                  <a:moveTo>
                    <a:pt x="0" y="0"/>
                  </a:moveTo>
                  <a:cubicBezTo>
                    <a:pt x="24524" y="51676"/>
                    <a:pt x="49048" y="103352"/>
                    <a:pt x="63062" y="126124"/>
                  </a:cubicBezTo>
                  <a:cubicBezTo>
                    <a:pt x="77076" y="148896"/>
                    <a:pt x="68317" y="124373"/>
                    <a:pt x="84082" y="136635"/>
                  </a:cubicBezTo>
                  <a:cubicBezTo>
                    <a:pt x="99847" y="148897"/>
                    <a:pt x="131379" y="180428"/>
                    <a:pt x="157655" y="199697"/>
                  </a:cubicBezTo>
                  <a:cubicBezTo>
                    <a:pt x="183931" y="218966"/>
                    <a:pt x="199697" y="232980"/>
                    <a:pt x="241738" y="252249"/>
                  </a:cubicBezTo>
                  <a:cubicBezTo>
                    <a:pt x="283779" y="271518"/>
                    <a:pt x="360855" y="296042"/>
                    <a:pt x="409903" y="315311"/>
                  </a:cubicBezTo>
                  <a:cubicBezTo>
                    <a:pt x="458951" y="334580"/>
                    <a:pt x="493986" y="352097"/>
                    <a:pt x="536027" y="367862"/>
                  </a:cubicBezTo>
                  <a:cubicBezTo>
                    <a:pt x="578068" y="383627"/>
                    <a:pt x="616606" y="395890"/>
                    <a:pt x="662151" y="409904"/>
                  </a:cubicBezTo>
                  <a:cubicBezTo>
                    <a:pt x="707696" y="423918"/>
                    <a:pt x="770758" y="443187"/>
                    <a:pt x="809296" y="451945"/>
                  </a:cubicBezTo>
                  <a:cubicBezTo>
                    <a:pt x="847834" y="460703"/>
                    <a:pt x="849586" y="455448"/>
                    <a:pt x="893379" y="462455"/>
                  </a:cubicBezTo>
                  <a:cubicBezTo>
                    <a:pt x="937172" y="469462"/>
                    <a:pt x="1005490" y="483476"/>
                    <a:pt x="1072055" y="493986"/>
                  </a:cubicBezTo>
                  <a:cubicBezTo>
                    <a:pt x="1138620" y="504496"/>
                    <a:pt x="1240220" y="516758"/>
                    <a:pt x="1292772" y="525517"/>
                  </a:cubicBezTo>
                  <a:cubicBezTo>
                    <a:pt x="1345324" y="534276"/>
                    <a:pt x="1350579" y="543035"/>
                    <a:pt x="1387365" y="546538"/>
                  </a:cubicBezTo>
                  <a:cubicBezTo>
                    <a:pt x="1424151" y="550041"/>
                    <a:pt x="1460937" y="543035"/>
                    <a:pt x="1513489" y="546538"/>
                  </a:cubicBezTo>
                  <a:cubicBezTo>
                    <a:pt x="1566041" y="550041"/>
                    <a:pt x="1632607" y="564056"/>
                    <a:pt x="1702676" y="567559"/>
                  </a:cubicBezTo>
                  <a:cubicBezTo>
                    <a:pt x="1772745" y="571063"/>
                    <a:pt x="1933903" y="567559"/>
                    <a:pt x="1933903" y="567559"/>
                  </a:cubicBezTo>
                  <a:cubicBezTo>
                    <a:pt x="2007475" y="567559"/>
                    <a:pt x="2074041" y="569311"/>
                    <a:pt x="2144110" y="567559"/>
                  </a:cubicBezTo>
                  <a:cubicBezTo>
                    <a:pt x="2214179" y="565807"/>
                    <a:pt x="2273738" y="562304"/>
                    <a:pt x="2354317" y="557049"/>
                  </a:cubicBezTo>
                  <a:cubicBezTo>
                    <a:pt x="2434896" y="551794"/>
                    <a:pt x="2506717" y="551794"/>
                    <a:pt x="2627586" y="536028"/>
                  </a:cubicBezTo>
                  <a:cubicBezTo>
                    <a:pt x="2748455" y="520262"/>
                    <a:pt x="2958662" y="488731"/>
                    <a:pt x="3079531" y="462455"/>
                  </a:cubicBezTo>
                  <a:cubicBezTo>
                    <a:pt x="3200400" y="436179"/>
                    <a:pt x="3252952" y="420414"/>
                    <a:pt x="3352800" y="378373"/>
                  </a:cubicBezTo>
                  <a:cubicBezTo>
                    <a:pt x="3452648" y="336332"/>
                    <a:pt x="3589282" y="264510"/>
                    <a:pt x="3678620" y="210207"/>
                  </a:cubicBezTo>
                  <a:cubicBezTo>
                    <a:pt x="3767958" y="155904"/>
                    <a:pt x="3853793" y="84083"/>
                    <a:pt x="3888827" y="52552"/>
                  </a:cubicBezTo>
                  <a:cubicBezTo>
                    <a:pt x="3923861" y="21021"/>
                    <a:pt x="3906344" y="21021"/>
                    <a:pt x="3888827" y="21021"/>
                  </a:cubicBezTo>
                </a:path>
              </a:pathLst>
            </a:custGeom>
            <a:ln w="34925">
              <a:solidFill>
                <a:srgbClr val="A1218F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</p:grpSp>
      <p:grpSp>
        <p:nvGrpSpPr>
          <p:cNvPr id="8" name="Группа 49"/>
          <p:cNvGrpSpPr>
            <a:grpSpLocks/>
          </p:cNvGrpSpPr>
          <p:nvPr/>
        </p:nvGrpSpPr>
        <p:grpSpPr bwMode="auto">
          <a:xfrm>
            <a:off x="5413375" y="4419600"/>
            <a:ext cx="2324100" cy="1993900"/>
            <a:chOff x="5786446" y="2357430"/>
            <a:chExt cx="2071702" cy="2500330"/>
          </a:xfrm>
        </p:grpSpPr>
        <p:cxnSp>
          <p:nvCxnSpPr>
            <p:cNvPr id="51" name="Прямая соединительная линия 50"/>
            <p:cNvCxnSpPr/>
            <p:nvPr/>
          </p:nvCxnSpPr>
          <p:spPr>
            <a:xfrm rot="5400000">
              <a:off x="5265857" y="2909151"/>
              <a:ext cx="2108161" cy="1004719"/>
            </a:xfrm>
            <a:prstGeom prst="line">
              <a:avLst/>
            </a:prstGeom>
            <a:ln w="25400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Прямая соединительная линия 51"/>
            <p:cNvCxnSpPr/>
            <p:nvPr/>
          </p:nvCxnSpPr>
          <p:spPr>
            <a:xfrm rot="16200000" flipH="1">
              <a:off x="6286142" y="2929418"/>
              <a:ext cx="2108161" cy="1035851"/>
            </a:xfrm>
            <a:prstGeom prst="line">
              <a:avLst/>
            </a:prstGeom>
            <a:ln w="25400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3" name="Овал 52"/>
            <p:cNvSpPr/>
            <p:nvPr/>
          </p:nvSpPr>
          <p:spPr>
            <a:xfrm>
              <a:off x="5786446" y="4214762"/>
              <a:ext cx="2071702" cy="642998"/>
            </a:xfrm>
            <a:prstGeom prst="ellipse">
              <a:avLst/>
            </a:prstGeom>
            <a:noFill/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54" name="Полилиния 53"/>
            <p:cNvSpPr/>
            <p:nvPr/>
          </p:nvSpPr>
          <p:spPr>
            <a:xfrm>
              <a:off x="5903899" y="4204808"/>
              <a:ext cx="1869343" cy="203052"/>
            </a:xfrm>
            <a:custGeom>
              <a:avLst/>
              <a:gdLst>
                <a:gd name="connsiteX0" fmla="*/ 0 w 4382813"/>
                <a:gd name="connsiteY0" fmla="*/ 350345 h 402897"/>
                <a:gd name="connsiteX1" fmla="*/ 325820 w 4382813"/>
                <a:gd name="connsiteY1" fmla="*/ 224221 h 402897"/>
                <a:gd name="connsiteX2" fmla="*/ 956441 w 4382813"/>
                <a:gd name="connsiteY2" fmla="*/ 98097 h 402897"/>
                <a:gd name="connsiteX3" fmla="*/ 1566041 w 4382813"/>
                <a:gd name="connsiteY3" fmla="*/ 14014 h 402897"/>
                <a:gd name="connsiteX4" fmla="*/ 2165131 w 4382813"/>
                <a:gd name="connsiteY4" fmla="*/ 14014 h 402897"/>
                <a:gd name="connsiteX5" fmla="*/ 2774731 w 4382813"/>
                <a:gd name="connsiteY5" fmla="*/ 35035 h 402897"/>
                <a:gd name="connsiteX6" fmla="*/ 3384331 w 4382813"/>
                <a:gd name="connsiteY6" fmla="*/ 98097 h 402897"/>
                <a:gd name="connsiteX7" fmla="*/ 3983420 w 4382813"/>
                <a:gd name="connsiteY7" fmla="*/ 224221 h 402897"/>
                <a:gd name="connsiteX8" fmla="*/ 4382813 w 4382813"/>
                <a:gd name="connsiteY8" fmla="*/ 402897 h 4028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382813" h="402897">
                  <a:moveTo>
                    <a:pt x="0" y="350345"/>
                  </a:moveTo>
                  <a:cubicBezTo>
                    <a:pt x="83206" y="308303"/>
                    <a:pt x="166413" y="266262"/>
                    <a:pt x="325820" y="224221"/>
                  </a:cubicBezTo>
                  <a:cubicBezTo>
                    <a:pt x="485227" y="182180"/>
                    <a:pt x="749738" y="133132"/>
                    <a:pt x="956441" y="98097"/>
                  </a:cubicBezTo>
                  <a:cubicBezTo>
                    <a:pt x="1163145" y="63063"/>
                    <a:pt x="1364593" y="28028"/>
                    <a:pt x="1566041" y="14014"/>
                  </a:cubicBezTo>
                  <a:cubicBezTo>
                    <a:pt x="1767489" y="0"/>
                    <a:pt x="1963683" y="10511"/>
                    <a:pt x="2165131" y="14014"/>
                  </a:cubicBezTo>
                  <a:cubicBezTo>
                    <a:pt x="2366579" y="17518"/>
                    <a:pt x="2571531" y="21021"/>
                    <a:pt x="2774731" y="35035"/>
                  </a:cubicBezTo>
                  <a:cubicBezTo>
                    <a:pt x="2977931" y="49049"/>
                    <a:pt x="3182883" y="66566"/>
                    <a:pt x="3384331" y="98097"/>
                  </a:cubicBezTo>
                  <a:cubicBezTo>
                    <a:pt x="3585779" y="129628"/>
                    <a:pt x="3817006" y="173421"/>
                    <a:pt x="3983420" y="224221"/>
                  </a:cubicBezTo>
                  <a:cubicBezTo>
                    <a:pt x="4149834" y="275021"/>
                    <a:pt x="4382813" y="402897"/>
                    <a:pt x="4382813" y="402897"/>
                  </a:cubicBezTo>
                </a:path>
              </a:pathLst>
            </a:custGeom>
            <a:ln w="25400">
              <a:solidFill>
                <a:schemeClr val="bg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</p:grpSp>
      <p:sp>
        <p:nvSpPr>
          <p:cNvPr id="47" name="Полилиния 46"/>
          <p:cNvSpPr/>
          <p:nvPr/>
        </p:nvSpPr>
        <p:spPr bwMode="auto">
          <a:xfrm>
            <a:off x="5151438" y="5392738"/>
            <a:ext cx="2841625" cy="303212"/>
          </a:xfrm>
          <a:custGeom>
            <a:avLst/>
            <a:gdLst>
              <a:gd name="connsiteX0" fmla="*/ 0 w 3923861"/>
              <a:gd name="connsiteY0" fmla="*/ 0 h 571063"/>
              <a:gd name="connsiteX1" fmla="*/ 63062 w 3923861"/>
              <a:gd name="connsiteY1" fmla="*/ 126124 h 571063"/>
              <a:gd name="connsiteX2" fmla="*/ 84082 w 3923861"/>
              <a:gd name="connsiteY2" fmla="*/ 136635 h 571063"/>
              <a:gd name="connsiteX3" fmla="*/ 157655 w 3923861"/>
              <a:gd name="connsiteY3" fmla="*/ 199697 h 571063"/>
              <a:gd name="connsiteX4" fmla="*/ 241738 w 3923861"/>
              <a:gd name="connsiteY4" fmla="*/ 252249 h 571063"/>
              <a:gd name="connsiteX5" fmla="*/ 409903 w 3923861"/>
              <a:gd name="connsiteY5" fmla="*/ 315311 h 571063"/>
              <a:gd name="connsiteX6" fmla="*/ 536027 w 3923861"/>
              <a:gd name="connsiteY6" fmla="*/ 367862 h 571063"/>
              <a:gd name="connsiteX7" fmla="*/ 662151 w 3923861"/>
              <a:gd name="connsiteY7" fmla="*/ 409904 h 571063"/>
              <a:gd name="connsiteX8" fmla="*/ 809296 w 3923861"/>
              <a:gd name="connsiteY8" fmla="*/ 451945 h 571063"/>
              <a:gd name="connsiteX9" fmla="*/ 893379 w 3923861"/>
              <a:gd name="connsiteY9" fmla="*/ 462455 h 571063"/>
              <a:gd name="connsiteX10" fmla="*/ 1072055 w 3923861"/>
              <a:gd name="connsiteY10" fmla="*/ 493986 h 571063"/>
              <a:gd name="connsiteX11" fmla="*/ 1292772 w 3923861"/>
              <a:gd name="connsiteY11" fmla="*/ 525517 h 571063"/>
              <a:gd name="connsiteX12" fmla="*/ 1387365 w 3923861"/>
              <a:gd name="connsiteY12" fmla="*/ 546538 h 571063"/>
              <a:gd name="connsiteX13" fmla="*/ 1513489 w 3923861"/>
              <a:gd name="connsiteY13" fmla="*/ 546538 h 571063"/>
              <a:gd name="connsiteX14" fmla="*/ 1702676 w 3923861"/>
              <a:gd name="connsiteY14" fmla="*/ 567559 h 571063"/>
              <a:gd name="connsiteX15" fmla="*/ 1933903 w 3923861"/>
              <a:gd name="connsiteY15" fmla="*/ 567559 h 571063"/>
              <a:gd name="connsiteX16" fmla="*/ 2144110 w 3923861"/>
              <a:gd name="connsiteY16" fmla="*/ 567559 h 571063"/>
              <a:gd name="connsiteX17" fmla="*/ 2354317 w 3923861"/>
              <a:gd name="connsiteY17" fmla="*/ 557049 h 571063"/>
              <a:gd name="connsiteX18" fmla="*/ 2627586 w 3923861"/>
              <a:gd name="connsiteY18" fmla="*/ 536028 h 571063"/>
              <a:gd name="connsiteX19" fmla="*/ 3079531 w 3923861"/>
              <a:gd name="connsiteY19" fmla="*/ 462455 h 571063"/>
              <a:gd name="connsiteX20" fmla="*/ 3352800 w 3923861"/>
              <a:gd name="connsiteY20" fmla="*/ 378373 h 571063"/>
              <a:gd name="connsiteX21" fmla="*/ 3678620 w 3923861"/>
              <a:gd name="connsiteY21" fmla="*/ 210207 h 571063"/>
              <a:gd name="connsiteX22" fmla="*/ 3888827 w 3923861"/>
              <a:gd name="connsiteY22" fmla="*/ 52552 h 571063"/>
              <a:gd name="connsiteX23" fmla="*/ 3888827 w 3923861"/>
              <a:gd name="connsiteY23" fmla="*/ 21021 h 5710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3923861" h="571063">
                <a:moveTo>
                  <a:pt x="0" y="0"/>
                </a:moveTo>
                <a:cubicBezTo>
                  <a:pt x="24524" y="51676"/>
                  <a:pt x="49048" y="103352"/>
                  <a:pt x="63062" y="126124"/>
                </a:cubicBezTo>
                <a:cubicBezTo>
                  <a:pt x="77076" y="148896"/>
                  <a:pt x="68317" y="124373"/>
                  <a:pt x="84082" y="136635"/>
                </a:cubicBezTo>
                <a:cubicBezTo>
                  <a:pt x="99847" y="148897"/>
                  <a:pt x="131379" y="180428"/>
                  <a:pt x="157655" y="199697"/>
                </a:cubicBezTo>
                <a:cubicBezTo>
                  <a:pt x="183931" y="218966"/>
                  <a:pt x="199697" y="232980"/>
                  <a:pt x="241738" y="252249"/>
                </a:cubicBezTo>
                <a:cubicBezTo>
                  <a:pt x="283779" y="271518"/>
                  <a:pt x="360855" y="296042"/>
                  <a:pt x="409903" y="315311"/>
                </a:cubicBezTo>
                <a:cubicBezTo>
                  <a:pt x="458951" y="334580"/>
                  <a:pt x="493986" y="352097"/>
                  <a:pt x="536027" y="367862"/>
                </a:cubicBezTo>
                <a:cubicBezTo>
                  <a:pt x="578068" y="383627"/>
                  <a:pt x="616606" y="395890"/>
                  <a:pt x="662151" y="409904"/>
                </a:cubicBezTo>
                <a:cubicBezTo>
                  <a:pt x="707696" y="423918"/>
                  <a:pt x="770758" y="443187"/>
                  <a:pt x="809296" y="451945"/>
                </a:cubicBezTo>
                <a:cubicBezTo>
                  <a:pt x="847834" y="460703"/>
                  <a:pt x="849586" y="455448"/>
                  <a:pt x="893379" y="462455"/>
                </a:cubicBezTo>
                <a:cubicBezTo>
                  <a:pt x="937172" y="469462"/>
                  <a:pt x="1005490" y="483476"/>
                  <a:pt x="1072055" y="493986"/>
                </a:cubicBezTo>
                <a:cubicBezTo>
                  <a:pt x="1138620" y="504496"/>
                  <a:pt x="1240220" y="516758"/>
                  <a:pt x="1292772" y="525517"/>
                </a:cubicBezTo>
                <a:cubicBezTo>
                  <a:pt x="1345324" y="534276"/>
                  <a:pt x="1350579" y="543035"/>
                  <a:pt x="1387365" y="546538"/>
                </a:cubicBezTo>
                <a:cubicBezTo>
                  <a:pt x="1424151" y="550041"/>
                  <a:pt x="1460937" y="543035"/>
                  <a:pt x="1513489" y="546538"/>
                </a:cubicBezTo>
                <a:cubicBezTo>
                  <a:pt x="1566041" y="550041"/>
                  <a:pt x="1632607" y="564056"/>
                  <a:pt x="1702676" y="567559"/>
                </a:cubicBezTo>
                <a:cubicBezTo>
                  <a:pt x="1772745" y="571063"/>
                  <a:pt x="1933903" y="567559"/>
                  <a:pt x="1933903" y="567559"/>
                </a:cubicBezTo>
                <a:cubicBezTo>
                  <a:pt x="2007475" y="567559"/>
                  <a:pt x="2074041" y="569311"/>
                  <a:pt x="2144110" y="567559"/>
                </a:cubicBezTo>
                <a:cubicBezTo>
                  <a:pt x="2214179" y="565807"/>
                  <a:pt x="2273738" y="562304"/>
                  <a:pt x="2354317" y="557049"/>
                </a:cubicBezTo>
                <a:cubicBezTo>
                  <a:pt x="2434896" y="551794"/>
                  <a:pt x="2506717" y="551794"/>
                  <a:pt x="2627586" y="536028"/>
                </a:cubicBezTo>
                <a:cubicBezTo>
                  <a:pt x="2748455" y="520262"/>
                  <a:pt x="2958662" y="488731"/>
                  <a:pt x="3079531" y="462455"/>
                </a:cubicBezTo>
                <a:cubicBezTo>
                  <a:pt x="3200400" y="436179"/>
                  <a:pt x="3252952" y="420414"/>
                  <a:pt x="3352800" y="378373"/>
                </a:cubicBezTo>
                <a:cubicBezTo>
                  <a:pt x="3452648" y="336332"/>
                  <a:pt x="3589282" y="264510"/>
                  <a:pt x="3678620" y="210207"/>
                </a:cubicBezTo>
                <a:cubicBezTo>
                  <a:pt x="3767958" y="155904"/>
                  <a:pt x="3853793" y="84083"/>
                  <a:pt x="3888827" y="52552"/>
                </a:cubicBezTo>
                <a:cubicBezTo>
                  <a:pt x="3923861" y="21021"/>
                  <a:pt x="3906344" y="21021"/>
                  <a:pt x="3888827" y="21021"/>
                </a:cubicBezTo>
              </a:path>
            </a:pathLst>
          </a:custGeom>
          <a:ln w="34925">
            <a:solidFill>
              <a:srgbClr val="A1218F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60" name="Куб 59"/>
          <p:cNvSpPr/>
          <p:nvPr/>
        </p:nvSpPr>
        <p:spPr>
          <a:xfrm>
            <a:off x="2252663" y="4178300"/>
            <a:ext cx="2136775" cy="2311400"/>
          </a:xfrm>
          <a:prstGeom prst="cube">
            <a:avLst/>
          </a:prstGeom>
          <a:noFill/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srgbClr val="002E15"/>
              </a:solidFill>
            </a:endParaRPr>
          </a:p>
        </p:txBody>
      </p:sp>
      <p:grpSp>
        <p:nvGrpSpPr>
          <p:cNvPr id="18" name="Группа 49"/>
          <p:cNvGrpSpPr>
            <a:grpSpLocks/>
          </p:cNvGrpSpPr>
          <p:nvPr/>
        </p:nvGrpSpPr>
        <p:grpSpPr bwMode="auto">
          <a:xfrm>
            <a:off x="2236788" y="4221163"/>
            <a:ext cx="2122487" cy="2339975"/>
            <a:chOff x="1634246" y="3834519"/>
            <a:chExt cx="2513940" cy="2698750"/>
          </a:xfrm>
        </p:grpSpPr>
        <p:cxnSp>
          <p:nvCxnSpPr>
            <p:cNvPr id="61" name="Прямая соединительная линия 60"/>
            <p:cNvCxnSpPr/>
            <p:nvPr/>
          </p:nvCxnSpPr>
          <p:spPr>
            <a:xfrm rot="16200000" flipH="1">
              <a:off x="1301604" y="4832782"/>
              <a:ext cx="2034132" cy="37606"/>
            </a:xfrm>
            <a:prstGeom prst="line">
              <a:avLst/>
            </a:prstGeom>
            <a:ln w="28575">
              <a:solidFill>
                <a:schemeClr val="accent2">
                  <a:lumMod val="7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Прямая соединительная линия 61"/>
            <p:cNvCxnSpPr/>
            <p:nvPr/>
          </p:nvCxnSpPr>
          <p:spPr>
            <a:xfrm rot="10800000" flipV="1">
              <a:off x="1634246" y="5868651"/>
              <a:ext cx="675022" cy="664618"/>
            </a:xfrm>
            <a:prstGeom prst="line">
              <a:avLst/>
            </a:prstGeom>
            <a:ln w="28575">
              <a:solidFill>
                <a:schemeClr val="accent2">
                  <a:lumMod val="7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Прямая соединительная линия 62"/>
            <p:cNvCxnSpPr/>
            <p:nvPr/>
          </p:nvCxnSpPr>
          <p:spPr>
            <a:xfrm>
              <a:off x="2350634" y="5854004"/>
              <a:ext cx="1797552" cy="1831"/>
            </a:xfrm>
            <a:prstGeom prst="line">
              <a:avLst/>
            </a:prstGeom>
            <a:ln w="28575">
              <a:solidFill>
                <a:schemeClr val="accent2">
                  <a:lumMod val="7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0" name="Группа 16"/>
            <p:cNvGrpSpPr>
              <a:grpSpLocks/>
            </p:cNvGrpSpPr>
            <p:nvPr/>
          </p:nvGrpSpPr>
          <p:grpSpPr bwMode="auto">
            <a:xfrm>
              <a:off x="2143827" y="4179447"/>
              <a:ext cx="1812760" cy="1973262"/>
              <a:chOff x="5818171" y="403684"/>
              <a:chExt cx="3713667" cy="4286280"/>
            </a:xfrm>
          </p:grpSpPr>
          <p:sp>
            <p:nvSpPr>
              <p:cNvPr id="65" name="Блок-схема: узел 64"/>
              <p:cNvSpPr/>
              <p:nvPr/>
            </p:nvSpPr>
            <p:spPr>
              <a:xfrm>
                <a:off x="5818120" y="402123"/>
                <a:ext cx="3713327" cy="4287260"/>
              </a:xfrm>
              <a:prstGeom prst="flowChartConnector">
                <a:avLst/>
              </a:prstGeom>
              <a:noFill/>
              <a:ln>
                <a:solidFill>
                  <a:srgbClr val="002060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dirty="0"/>
              </a:p>
            </p:txBody>
          </p:sp>
          <p:sp>
            <p:nvSpPr>
              <p:cNvPr id="66" name="Овал 65"/>
              <p:cNvSpPr/>
              <p:nvPr/>
            </p:nvSpPr>
            <p:spPr>
              <a:xfrm>
                <a:off x="5852789" y="1798066"/>
                <a:ext cx="3678658" cy="1356175"/>
              </a:xfrm>
              <a:prstGeom prst="ellipse">
                <a:avLst/>
              </a:prstGeom>
              <a:noFill/>
              <a:ln w="25400">
                <a:solidFill>
                  <a:srgbClr val="002060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dirty="0"/>
              </a:p>
            </p:txBody>
          </p:sp>
        </p:grpSp>
      </p:grpSp>
      <p:grpSp>
        <p:nvGrpSpPr>
          <p:cNvPr id="24" name="Группа 47"/>
          <p:cNvGrpSpPr>
            <a:grpSpLocks/>
          </p:cNvGrpSpPr>
          <p:nvPr/>
        </p:nvGrpSpPr>
        <p:grpSpPr bwMode="auto">
          <a:xfrm>
            <a:off x="55563" y="3319463"/>
            <a:ext cx="2068512" cy="2525712"/>
            <a:chOff x="4037185" y="956605"/>
            <a:chExt cx="4796795" cy="5134707"/>
          </a:xfrm>
        </p:grpSpPr>
        <p:sp>
          <p:nvSpPr>
            <p:cNvPr id="38" name="Блок-схема: узел 37"/>
            <p:cNvSpPr/>
            <p:nvPr/>
          </p:nvSpPr>
          <p:spPr bwMode="auto">
            <a:xfrm>
              <a:off x="4037185" y="956605"/>
              <a:ext cx="4796795" cy="5134707"/>
            </a:xfrm>
            <a:prstGeom prst="flowChartConnector">
              <a:avLst/>
            </a:prstGeom>
            <a:noFill/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39" name="Правильный пятиугольник 38"/>
            <p:cNvSpPr/>
            <p:nvPr/>
          </p:nvSpPr>
          <p:spPr>
            <a:xfrm>
              <a:off x="4626201" y="4345319"/>
              <a:ext cx="3618764" cy="1184435"/>
            </a:xfrm>
            <a:prstGeom prst="pentagon">
              <a:avLst/>
            </a:prstGeom>
            <a:solidFill>
              <a:srgbClr val="17A925">
                <a:alpha val="13000"/>
              </a:srgbClr>
            </a:solidFill>
            <a:ln>
              <a:solidFill>
                <a:srgbClr val="002E15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dirty="0"/>
            </a:p>
          </p:txBody>
        </p:sp>
        <p:cxnSp>
          <p:nvCxnSpPr>
            <p:cNvPr id="40" name="Прямая соединительная линия 39"/>
            <p:cNvCxnSpPr/>
            <p:nvPr/>
          </p:nvCxnSpPr>
          <p:spPr>
            <a:xfrm>
              <a:off x="6441104" y="1195429"/>
              <a:ext cx="1082316" cy="4305280"/>
            </a:xfrm>
            <a:prstGeom prst="line">
              <a:avLst/>
            </a:prstGeom>
            <a:ln w="25400">
              <a:solidFill>
                <a:srgbClr val="002E15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Прямая соединительная линия 40"/>
            <p:cNvCxnSpPr/>
            <p:nvPr/>
          </p:nvCxnSpPr>
          <p:spPr>
            <a:xfrm>
              <a:off x="6430061" y="1195429"/>
              <a:ext cx="1825948" cy="3633992"/>
            </a:xfrm>
            <a:prstGeom prst="line">
              <a:avLst/>
            </a:prstGeom>
            <a:ln w="25400">
              <a:solidFill>
                <a:srgbClr val="002E15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Прямая соединительная линия 41"/>
            <p:cNvCxnSpPr>
              <a:endCxn id="39" idx="2"/>
            </p:cNvCxnSpPr>
            <p:nvPr/>
          </p:nvCxnSpPr>
          <p:spPr>
            <a:xfrm flipH="1">
              <a:off x="5318294" y="1208338"/>
              <a:ext cx="1111767" cy="4321416"/>
            </a:xfrm>
            <a:prstGeom prst="line">
              <a:avLst/>
            </a:prstGeom>
            <a:ln w="25400">
              <a:solidFill>
                <a:srgbClr val="002E15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Прямая соединительная линия 43"/>
            <p:cNvCxnSpPr>
              <a:endCxn id="39" idx="1"/>
            </p:cNvCxnSpPr>
            <p:nvPr/>
          </p:nvCxnSpPr>
          <p:spPr>
            <a:xfrm flipH="1">
              <a:off x="4626201" y="1208338"/>
              <a:ext cx="1803860" cy="3588809"/>
            </a:xfrm>
            <a:prstGeom prst="line">
              <a:avLst/>
            </a:prstGeom>
            <a:ln w="25400">
              <a:solidFill>
                <a:srgbClr val="002E15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Прямая соединительная линия 44"/>
            <p:cNvCxnSpPr>
              <a:endCxn id="39" idx="0"/>
            </p:cNvCxnSpPr>
            <p:nvPr/>
          </p:nvCxnSpPr>
          <p:spPr>
            <a:xfrm flipH="1">
              <a:off x="6437424" y="1224474"/>
              <a:ext cx="7363" cy="3120845"/>
            </a:xfrm>
            <a:prstGeom prst="line">
              <a:avLst/>
            </a:prstGeom>
            <a:ln w="22225">
              <a:solidFill>
                <a:srgbClr val="002E15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6" name="Группа 9"/>
          <p:cNvGrpSpPr>
            <a:grpSpLocks/>
          </p:cNvGrpSpPr>
          <p:nvPr/>
        </p:nvGrpSpPr>
        <p:grpSpPr bwMode="auto">
          <a:xfrm>
            <a:off x="295275" y="4984750"/>
            <a:ext cx="1603375" cy="646113"/>
            <a:chOff x="4714876" y="2857495"/>
            <a:chExt cx="4214842" cy="1357323"/>
          </a:xfrm>
        </p:grpSpPr>
        <p:sp>
          <p:nvSpPr>
            <p:cNvPr id="67" name="Овал 66"/>
            <p:cNvSpPr/>
            <p:nvPr/>
          </p:nvSpPr>
          <p:spPr>
            <a:xfrm>
              <a:off x="4714876" y="2857495"/>
              <a:ext cx="4214842" cy="1357323"/>
            </a:xfrm>
            <a:prstGeom prst="ellipse">
              <a:avLst/>
            </a:prstGeom>
            <a:noFill/>
            <a:ln w="25400">
              <a:solidFill>
                <a:schemeClr val="tx1">
                  <a:lumMod val="75000"/>
                  <a:lumOff val="25000"/>
                </a:schemeClr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68" name="Полилиния 67"/>
            <p:cNvSpPr/>
            <p:nvPr/>
          </p:nvSpPr>
          <p:spPr>
            <a:xfrm rot="10800000">
              <a:off x="4785820" y="2877505"/>
              <a:ext cx="4072956" cy="500242"/>
            </a:xfrm>
            <a:custGeom>
              <a:avLst/>
              <a:gdLst>
                <a:gd name="connsiteX0" fmla="*/ 0 w 3923861"/>
                <a:gd name="connsiteY0" fmla="*/ 0 h 571063"/>
                <a:gd name="connsiteX1" fmla="*/ 63062 w 3923861"/>
                <a:gd name="connsiteY1" fmla="*/ 126124 h 571063"/>
                <a:gd name="connsiteX2" fmla="*/ 84082 w 3923861"/>
                <a:gd name="connsiteY2" fmla="*/ 136635 h 571063"/>
                <a:gd name="connsiteX3" fmla="*/ 157655 w 3923861"/>
                <a:gd name="connsiteY3" fmla="*/ 199697 h 571063"/>
                <a:gd name="connsiteX4" fmla="*/ 241738 w 3923861"/>
                <a:gd name="connsiteY4" fmla="*/ 252249 h 571063"/>
                <a:gd name="connsiteX5" fmla="*/ 409903 w 3923861"/>
                <a:gd name="connsiteY5" fmla="*/ 315311 h 571063"/>
                <a:gd name="connsiteX6" fmla="*/ 536027 w 3923861"/>
                <a:gd name="connsiteY6" fmla="*/ 367862 h 571063"/>
                <a:gd name="connsiteX7" fmla="*/ 662151 w 3923861"/>
                <a:gd name="connsiteY7" fmla="*/ 409904 h 571063"/>
                <a:gd name="connsiteX8" fmla="*/ 809296 w 3923861"/>
                <a:gd name="connsiteY8" fmla="*/ 451945 h 571063"/>
                <a:gd name="connsiteX9" fmla="*/ 893379 w 3923861"/>
                <a:gd name="connsiteY9" fmla="*/ 462455 h 571063"/>
                <a:gd name="connsiteX10" fmla="*/ 1072055 w 3923861"/>
                <a:gd name="connsiteY10" fmla="*/ 493986 h 571063"/>
                <a:gd name="connsiteX11" fmla="*/ 1292772 w 3923861"/>
                <a:gd name="connsiteY11" fmla="*/ 525517 h 571063"/>
                <a:gd name="connsiteX12" fmla="*/ 1387365 w 3923861"/>
                <a:gd name="connsiteY12" fmla="*/ 546538 h 571063"/>
                <a:gd name="connsiteX13" fmla="*/ 1513489 w 3923861"/>
                <a:gd name="connsiteY13" fmla="*/ 546538 h 571063"/>
                <a:gd name="connsiteX14" fmla="*/ 1702676 w 3923861"/>
                <a:gd name="connsiteY14" fmla="*/ 567559 h 571063"/>
                <a:gd name="connsiteX15" fmla="*/ 1933903 w 3923861"/>
                <a:gd name="connsiteY15" fmla="*/ 567559 h 571063"/>
                <a:gd name="connsiteX16" fmla="*/ 2144110 w 3923861"/>
                <a:gd name="connsiteY16" fmla="*/ 567559 h 571063"/>
                <a:gd name="connsiteX17" fmla="*/ 2354317 w 3923861"/>
                <a:gd name="connsiteY17" fmla="*/ 557049 h 571063"/>
                <a:gd name="connsiteX18" fmla="*/ 2627586 w 3923861"/>
                <a:gd name="connsiteY18" fmla="*/ 536028 h 571063"/>
                <a:gd name="connsiteX19" fmla="*/ 3079531 w 3923861"/>
                <a:gd name="connsiteY19" fmla="*/ 462455 h 571063"/>
                <a:gd name="connsiteX20" fmla="*/ 3352800 w 3923861"/>
                <a:gd name="connsiteY20" fmla="*/ 378373 h 571063"/>
                <a:gd name="connsiteX21" fmla="*/ 3678620 w 3923861"/>
                <a:gd name="connsiteY21" fmla="*/ 210207 h 571063"/>
                <a:gd name="connsiteX22" fmla="*/ 3888827 w 3923861"/>
                <a:gd name="connsiteY22" fmla="*/ 52552 h 571063"/>
                <a:gd name="connsiteX23" fmla="*/ 3888827 w 3923861"/>
                <a:gd name="connsiteY23" fmla="*/ 21021 h 5710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3923861" h="571063">
                  <a:moveTo>
                    <a:pt x="0" y="0"/>
                  </a:moveTo>
                  <a:cubicBezTo>
                    <a:pt x="24524" y="51676"/>
                    <a:pt x="49048" y="103352"/>
                    <a:pt x="63062" y="126124"/>
                  </a:cubicBezTo>
                  <a:cubicBezTo>
                    <a:pt x="77076" y="148896"/>
                    <a:pt x="68317" y="124373"/>
                    <a:pt x="84082" y="136635"/>
                  </a:cubicBezTo>
                  <a:cubicBezTo>
                    <a:pt x="99847" y="148897"/>
                    <a:pt x="131379" y="180428"/>
                    <a:pt x="157655" y="199697"/>
                  </a:cubicBezTo>
                  <a:cubicBezTo>
                    <a:pt x="183931" y="218966"/>
                    <a:pt x="199697" y="232980"/>
                    <a:pt x="241738" y="252249"/>
                  </a:cubicBezTo>
                  <a:cubicBezTo>
                    <a:pt x="283779" y="271518"/>
                    <a:pt x="360855" y="296042"/>
                    <a:pt x="409903" y="315311"/>
                  </a:cubicBezTo>
                  <a:cubicBezTo>
                    <a:pt x="458951" y="334580"/>
                    <a:pt x="493986" y="352097"/>
                    <a:pt x="536027" y="367862"/>
                  </a:cubicBezTo>
                  <a:cubicBezTo>
                    <a:pt x="578068" y="383627"/>
                    <a:pt x="616606" y="395890"/>
                    <a:pt x="662151" y="409904"/>
                  </a:cubicBezTo>
                  <a:cubicBezTo>
                    <a:pt x="707696" y="423918"/>
                    <a:pt x="770758" y="443187"/>
                    <a:pt x="809296" y="451945"/>
                  </a:cubicBezTo>
                  <a:cubicBezTo>
                    <a:pt x="847834" y="460703"/>
                    <a:pt x="849586" y="455448"/>
                    <a:pt x="893379" y="462455"/>
                  </a:cubicBezTo>
                  <a:cubicBezTo>
                    <a:pt x="937172" y="469462"/>
                    <a:pt x="1005490" y="483476"/>
                    <a:pt x="1072055" y="493986"/>
                  </a:cubicBezTo>
                  <a:cubicBezTo>
                    <a:pt x="1138620" y="504496"/>
                    <a:pt x="1240220" y="516758"/>
                    <a:pt x="1292772" y="525517"/>
                  </a:cubicBezTo>
                  <a:cubicBezTo>
                    <a:pt x="1345324" y="534276"/>
                    <a:pt x="1350579" y="543035"/>
                    <a:pt x="1387365" y="546538"/>
                  </a:cubicBezTo>
                  <a:cubicBezTo>
                    <a:pt x="1424151" y="550041"/>
                    <a:pt x="1460937" y="543035"/>
                    <a:pt x="1513489" y="546538"/>
                  </a:cubicBezTo>
                  <a:cubicBezTo>
                    <a:pt x="1566041" y="550041"/>
                    <a:pt x="1632607" y="564056"/>
                    <a:pt x="1702676" y="567559"/>
                  </a:cubicBezTo>
                  <a:cubicBezTo>
                    <a:pt x="1772745" y="571063"/>
                    <a:pt x="1933903" y="567559"/>
                    <a:pt x="1933903" y="567559"/>
                  </a:cubicBezTo>
                  <a:cubicBezTo>
                    <a:pt x="2007475" y="567559"/>
                    <a:pt x="2074041" y="569311"/>
                    <a:pt x="2144110" y="567559"/>
                  </a:cubicBezTo>
                  <a:cubicBezTo>
                    <a:pt x="2214179" y="565807"/>
                    <a:pt x="2273738" y="562304"/>
                    <a:pt x="2354317" y="557049"/>
                  </a:cubicBezTo>
                  <a:cubicBezTo>
                    <a:pt x="2434896" y="551794"/>
                    <a:pt x="2506717" y="551794"/>
                    <a:pt x="2627586" y="536028"/>
                  </a:cubicBezTo>
                  <a:cubicBezTo>
                    <a:pt x="2748455" y="520262"/>
                    <a:pt x="2958662" y="488731"/>
                    <a:pt x="3079531" y="462455"/>
                  </a:cubicBezTo>
                  <a:cubicBezTo>
                    <a:pt x="3200400" y="436179"/>
                    <a:pt x="3252952" y="420414"/>
                    <a:pt x="3352800" y="378373"/>
                  </a:cubicBezTo>
                  <a:cubicBezTo>
                    <a:pt x="3452648" y="336332"/>
                    <a:pt x="3589282" y="264510"/>
                    <a:pt x="3678620" y="210207"/>
                  </a:cubicBezTo>
                  <a:cubicBezTo>
                    <a:pt x="3767958" y="155904"/>
                    <a:pt x="3853793" y="84083"/>
                    <a:pt x="3888827" y="52552"/>
                  </a:cubicBezTo>
                  <a:cubicBezTo>
                    <a:pt x="3923861" y="21021"/>
                    <a:pt x="3906344" y="21021"/>
                    <a:pt x="3888827" y="21021"/>
                  </a:cubicBezTo>
                </a:path>
              </a:pathLst>
            </a:custGeom>
            <a:ln w="22225">
              <a:gradFill>
                <a:gsLst>
                  <a:gs pos="0">
                    <a:schemeClr val="bg1"/>
                  </a:gs>
                  <a:gs pos="50000">
                    <a:schemeClr val="accent1">
                      <a:tint val="44500"/>
                      <a:satMod val="160000"/>
                    </a:schemeClr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lin ang="5400000" scaled="0"/>
              </a:gra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6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1" dur="80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2" dur="80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3" dur="80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8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1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4" dur="2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7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50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55" dur="80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6" dur="80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7" dur="80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6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65" dur="2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67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6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  <p:bldP spid="25" grpId="0"/>
      <p:bldP spid="43" grpId="0"/>
      <p:bldP spid="6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404664"/>
            <a:ext cx="8229600" cy="1066800"/>
          </a:xfrm>
        </p:spPr>
        <p:txBody>
          <a:bodyPr/>
          <a:lstStyle/>
          <a:p>
            <a:r>
              <a:rPr lang="uk-UA" dirty="0" smtClean="0"/>
              <a:t>Циліндр, вписаний в призму</a:t>
            </a:r>
            <a:endParaRPr lang="uk-UA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916832"/>
            <a:ext cx="3096344" cy="3051784"/>
          </a:xfrm>
          <a:solidFill>
            <a:schemeClr val="bg1"/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uk-UA" dirty="0" smtClean="0"/>
              <a:t>    </a:t>
            </a:r>
            <a:r>
              <a:rPr lang="uk-UA" b="1" dirty="0" smtClean="0"/>
              <a:t>Циліндром, вписаним в призму, </a:t>
            </a:r>
            <a:r>
              <a:rPr lang="uk-UA" dirty="0" smtClean="0"/>
              <a:t>називається циліндр, основи якого — круги, вписані в основи призми, а бічна поверхня циліндра дотикається бічних граней призми.. </a:t>
            </a:r>
            <a:endParaRPr lang="uk-UA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75856" y="1628800"/>
            <a:ext cx="5543550" cy="361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323528" y="5805264"/>
            <a:ext cx="2582377" cy="400110"/>
          </a:xfrm>
          <a:prstGeom prst="rect">
            <a:avLst/>
          </a:prstGeom>
          <a:ln>
            <a:solidFill>
              <a:schemeClr val="tx2"/>
            </a:solidFill>
            <a:prstDash val="sysDot"/>
          </a:ln>
        </p:spPr>
        <p:txBody>
          <a:bodyPr wrap="square">
            <a:spAutoFit/>
          </a:bodyPr>
          <a:lstStyle/>
          <a:p>
            <a:r>
              <a:rPr lang="en-US" sz="2000" dirty="0" smtClean="0"/>
              <a:t>r</a:t>
            </a:r>
            <a:r>
              <a:rPr lang="uk-UA" sz="2000" dirty="0" smtClean="0"/>
              <a:t>—</a:t>
            </a:r>
            <a:r>
              <a:rPr lang="en-US" sz="2000" dirty="0" smtClean="0"/>
              <a:t> </a:t>
            </a:r>
            <a:r>
              <a:rPr lang="uk-UA" sz="2000" dirty="0" smtClean="0"/>
              <a:t>радіус циліндра  </a:t>
            </a:r>
            <a:endParaRPr lang="uk-UA" sz="20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4283968" y="5661248"/>
            <a:ext cx="3201144" cy="707886"/>
          </a:xfrm>
          <a:prstGeom prst="rect">
            <a:avLst/>
          </a:prstGeom>
          <a:ln>
            <a:solidFill>
              <a:schemeClr val="accent1"/>
            </a:solidFill>
            <a:prstDash val="sysDot"/>
          </a:ln>
        </p:spPr>
        <p:txBody>
          <a:bodyPr wrap="square">
            <a:spAutoFit/>
          </a:bodyPr>
          <a:lstStyle/>
          <a:p>
            <a:r>
              <a:rPr lang="uk-UA" sz="2000" dirty="0" smtClean="0">
                <a:solidFill>
                  <a:prstClr val="black"/>
                </a:solidFill>
              </a:rPr>
              <a:t>Вісь циліндра співпадає з висотою призми — Н</a:t>
            </a:r>
            <a:endParaRPr lang="uk-UA" sz="2000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29600" cy="1066800"/>
          </a:xfrm>
        </p:spPr>
        <p:txBody>
          <a:bodyPr>
            <a:normAutofit fontScale="90000"/>
          </a:bodyPr>
          <a:lstStyle/>
          <a:p>
            <a:r>
              <a:rPr lang="uk-UA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Циліндр, описаний навколо призми</a:t>
            </a:r>
            <a:endParaRPr lang="uk-UA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4725144"/>
            <a:ext cx="8496944" cy="1656184"/>
          </a:xfr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uk-UA" dirty="0" smtClean="0">
                <a:solidFill>
                  <a:schemeClr val="accent3">
                    <a:lumMod val="50000"/>
                  </a:schemeClr>
                </a:solidFill>
              </a:rPr>
              <a:t>   Циліндр називається описаним навколо призми, якщо його основи — круги, описані навколо основ призми, а твірні збігаються з ребрами призми. </a:t>
            </a:r>
          </a:p>
          <a:p>
            <a:pPr>
              <a:buNone/>
            </a:pPr>
            <a:r>
              <a:rPr lang="uk-UA" dirty="0" smtClean="0">
                <a:solidFill>
                  <a:schemeClr val="accent3">
                    <a:lumMod val="50000"/>
                  </a:schemeClr>
                </a:solidFill>
              </a:rPr>
              <a:t>    Радіус циліндра — </a:t>
            </a:r>
            <a:r>
              <a:rPr lang="en-US" dirty="0" smtClean="0">
                <a:solidFill>
                  <a:schemeClr val="accent3">
                    <a:lumMod val="50000"/>
                  </a:schemeClr>
                </a:solidFill>
              </a:rPr>
              <a:t>R. </a:t>
            </a:r>
            <a:endParaRPr lang="uk-UA" dirty="0" smtClean="0">
              <a:solidFill>
                <a:schemeClr val="accent3">
                  <a:lumMod val="50000"/>
                </a:schemeClr>
              </a:solidFill>
            </a:endParaRPr>
          </a:p>
          <a:p>
            <a:pPr>
              <a:buNone/>
            </a:pPr>
            <a:r>
              <a:rPr lang="uk-UA" dirty="0" smtClean="0">
                <a:solidFill>
                  <a:schemeClr val="accent3">
                    <a:lumMod val="50000"/>
                  </a:schemeClr>
                </a:solidFill>
              </a:rPr>
              <a:t>    Вісь циліндра співпадає з висотою призми — </a:t>
            </a:r>
            <a:r>
              <a:rPr lang="en-US" dirty="0" smtClean="0">
                <a:solidFill>
                  <a:schemeClr val="accent3">
                    <a:lumMod val="50000"/>
                  </a:schemeClr>
                </a:solidFill>
              </a:rPr>
              <a:t>H.</a:t>
            </a:r>
            <a:endParaRPr lang="uk-UA" dirty="0">
              <a:solidFill>
                <a:schemeClr val="accent3">
                  <a:lumMod val="50000"/>
                </a:schemeClr>
              </a:solidFill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35696" y="1340768"/>
            <a:ext cx="5305425" cy="3295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404664"/>
            <a:ext cx="8229600" cy="1066800"/>
          </a:xfrm>
        </p:spPr>
        <p:txBody>
          <a:bodyPr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uk-UA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Конус, вписаний в піраміду</a:t>
            </a:r>
            <a:endParaRPr lang="uk-UA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412776"/>
            <a:ext cx="9144000" cy="1224136"/>
          </a:xfrm>
        </p:spPr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uk-UA" i="1" dirty="0" smtClean="0">
                <a:solidFill>
                  <a:schemeClr val="accent6">
                    <a:lumMod val="75000"/>
                  </a:schemeClr>
                </a:solidFill>
              </a:rPr>
              <a:t>    Конусом, вписаним в піраміду, називається конус, основа якого — круг, вписаний у многокутник основи піраміди, вершина співпадає з вершиною піраміди, бічна поверхня конуса дотикається бічних граней піраміди.</a:t>
            </a:r>
            <a:endParaRPr lang="uk-UA" i="1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35696" y="2636912"/>
            <a:ext cx="5305425" cy="272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2915816" y="5517232"/>
            <a:ext cx="3312368" cy="92333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dirty="0" err="1" smtClean="0"/>
              <a:t>r</a:t>
            </a:r>
            <a:r>
              <a:rPr lang="ru-RU" dirty="0" smtClean="0"/>
              <a:t> – </a:t>
            </a:r>
            <a:r>
              <a:rPr lang="ru-RU" dirty="0" err="1" smtClean="0"/>
              <a:t>радіус</a:t>
            </a:r>
            <a:r>
              <a:rPr lang="ru-RU" dirty="0" smtClean="0"/>
              <a:t> конуса; </a:t>
            </a:r>
          </a:p>
          <a:p>
            <a:r>
              <a:rPr lang="ru-RU" dirty="0" smtClean="0"/>
              <a:t>Н - </a:t>
            </a:r>
            <a:r>
              <a:rPr lang="ru-RU" dirty="0" err="1" smtClean="0"/>
              <a:t>висота</a:t>
            </a:r>
            <a:r>
              <a:rPr lang="ru-RU" dirty="0" smtClean="0"/>
              <a:t> </a:t>
            </a:r>
            <a:r>
              <a:rPr lang="ru-RU" dirty="0" err="1" smtClean="0"/>
              <a:t>піраміди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конуса.</a:t>
            </a:r>
          </a:p>
          <a:p>
            <a:r>
              <a:rPr lang="ru-RU" dirty="0" smtClean="0"/>
              <a:t>О – центр </a:t>
            </a:r>
            <a:r>
              <a:rPr lang="ru-RU" dirty="0" err="1" smtClean="0"/>
              <a:t>основи</a:t>
            </a:r>
            <a:r>
              <a:rPr lang="ru-RU" dirty="0" smtClean="0"/>
              <a:t> конуса</a:t>
            </a:r>
            <a:endParaRPr lang="uk-UA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260648"/>
            <a:ext cx="8229600" cy="1066800"/>
          </a:xfrm>
        </p:spPr>
        <p:txBody>
          <a:bodyPr>
            <a:normAutofit fontScale="90000"/>
          </a:bodyPr>
          <a:lstStyle/>
          <a:p>
            <a:r>
              <a:rPr lang="uk-UA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Конус, описаний навколо піраміди</a:t>
            </a:r>
            <a:endParaRPr lang="uk-UA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148064" y="1556792"/>
            <a:ext cx="3754760" cy="4945736"/>
          </a:xfrm>
        </p:spPr>
        <p:txBody>
          <a:bodyPr>
            <a:normAutofit fontScale="62500" lnSpcReduction="20000"/>
          </a:bodyPr>
          <a:lstStyle/>
          <a:p>
            <a:pPr>
              <a:buNone/>
            </a:pPr>
            <a:r>
              <a:rPr lang="uk-UA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Конус називається описаним навколо піраміди, якщо його основа — круг, описаний навколо піраміди, вершина співпадає з вершиною піраміди, а твірні збігаються з ребрами піраміди. Висоти конуса і піраміди збігаються на основі єдності прямої, перпендикулярної до площини і проведеної через точку, яка не лежить у даній площині. Радіус вписаного в основу піраміди кола (круга) перпендикулярний стороні многокутника, який лежить в основі піраміди, і є проекцією твірної конуса на площину основи.</a:t>
            </a:r>
            <a:endParaRPr lang="uk-UA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556792"/>
            <a:ext cx="4938824" cy="259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539552" y="4293096"/>
            <a:ext cx="352839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chemeClr val="accent6">
                    <a:lumMod val="75000"/>
                  </a:schemeClr>
                </a:solidFill>
              </a:rPr>
              <a:t>R – </a:t>
            </a:r>
            <a:r>
              <a:rPr lang="ru-RU" dirty="0" err="1" smtClean="0">
                <a:solidFill>
                  <a:schemeClr val="accent6">
                    <a:lumMod val="75000"/>
                  </a:schemeClr>
                </a:solidFill>
              </a:rPr>
              <a:t>радіус</a:t>
            </a:r>
            <a:r>
              <a:rPr lang="ru-RU" dirty="0" smtClean="0">
                <a:solidFill>
                  <a:schemeClr val="accent6">
                    <a:lumMod val="75000"/>
                  </a:schemeClr>
                </a:solidFill>
              </a:rPr>
              <a:t> конуса</a:t>
            </a:r>
          </a:p>
          <a:p>
            <a:r>
              <a:rPr lang="ru-RU" dirty="0" smtClean="0">
                <a:solidFill>
                  <a:schemeClr val="accent6">
                    <a:lumMod val="75000"/>
                  </a:schemeClr>
                </a:solidFill>
              </a:rPr>
              <a:t> Н - </a:t>
            </a:r>
            <a:r>
              <a:rPr lang="ru-RU" dirty="0" err="1" smtClean="0">
                <a:solidFill>
                  <a:schemeClr val="accent6">
                    <a:lumMod val="75000"/>
                  </a:schemeClr>
                </a:solidFill>
              </a:rPr>
              <a:t>висота</a:t>
            </a:r>
            <a:r>
              <a:rPr lang="ru-RU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6">
                    <a:lumMod val="75000"/>
                  </a:schemeClr>
                </a:solidFill>
              </a:rPr>
              <a:t>піраміди</a:t>
            </a:r>
            <a:r>
              <a:rPr lang="ru-RU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6">
                    <a:lumMod val="75000"/>
                  </a:schemeClr>
                </a:solidFill>
              </a:rPr>
              <a:t>і</a:t>
            </a:r>
            <a:r>
              <a:rPr lang="ru-RU" dirty="0" smtClean="0">
                <a:solidFill>
                  <a:schemeClr val="accent6">
                    <a:lumMod val="75000"/>
                  </a:schemeClr>
                </a:solidFill>
              </a:rPr>
              <a:t> конуса.</a:t>
            </a:r>
          </a:p>
          <a:p>
            <a:r>
              <a:rPr lang="ru-RU" dirty="0" smtClean="0">
                <a:solidFill>
                  <a:schemeClr val="accent6">
                    <a:lumMod val="75000"/>
                  </a:schemeClr>
                </a:solidFill>
              </a:rPr>
              <a:t>О – центр </a:t>
            </a:r>
            <a:r>
              <a:rPr lang="ru-RU" dirty="0" err="1" smtClean="0">
                <a:solidFill>
                  <a:schemeClr val="accent6">
                    <a:lumMod val="75000"/>
                  </a:schemeClr>
                </a:solidFill>
              </a:rPr>
              <a:t>основи</a:t>
            </a:r>
            <a:r>
              <a:rPr lang="ru-RU" dirty="0" smtClean="0">
                <a:solidFill>
                  <a:schemeClr val="accent6">
                    <a:lumMod val="75000"/>
                  </a:schemeClr>
                </a:solidFill>
              </a:rPr>
              <a:t> конуса</a:t>
            </a:r>
            <a:endParaRPr lang="uk-UA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260648"/>
            <a:ext cx="8229600" cy="1066800"/>
          </a:xfrm>
        </p:spPr>
        <p:txBody>
          <a:bodyPr/>
          <a:lstStyle/>
          <a:p>
            <a:r>
              <a:rPr lang="uk-UA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Куля, вписана в многогранник</a:t>
            </a:r>
            <a:endParaRPr lang="uk-UA" b="1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463480" y="1484784"/>
            <a:ext cx="4356992" cy="5184576"/>
          </a:xfrm>
        </p:spPr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uk-UA" dirty="0" smtClean="0">
                <a:solidFill>
                  <a:schemeClr val="accent6">
                    <a:lumMod val="75000"/>
                  </a:schemeClr>
                </a:solidFill>
              </a:rPr>
              <a:t>    Куля називається вписаною в многогранник, якщо всі грані многогранника дотикаються до кулі. Многогранник у цьому випадку називається описаним навколо кулі (сфери). </a:t>
            </a:r>
          </a:p>
          <a:p>
            <a:pPr>
              <a:buNone/>
            </a:pPr>
            <a:r>
              <a:rPr lang="uk-UA" dirty="0" smtClean="0">
                <a:solidFill>
                  <a:schemeClr val="accent6">
                    <a:lumMod val="75000"/>
                  </a:schemeClr>
                </a:solidFill>
              </a:rPr>
              <a:t>    О - центр кулі, вписаної у многогранник, рівновіддалений від всіх його граней. Він є точкою перетину півплощин, проведених через ребра двогранних кутів, утворених двома суміжними гранями, які поділяють цей кут навпіл.</a:t>
            </a:r>
          </a:p>
          <a:p>
            <a:pPr>
              <a:buNone/>
            </a:pPr>
            <a:r>
              <a:rPr lang="uk-UA" dirty="0" smtClean="0">
                <a:solidFill>
                  <a:schemeClr val="accent6">
                    <a:lumMod val="75000"/>
                  </a:schemeClr>
                </a:solidFill>
              </a:rPr>
              <a:t>    </a:t>
            </a:r>
            <a:endParaRPr lang="uk-UA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484784"/>
            <a:ext cx="4387578" cy="41730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251520" y="5805264"/>
            <a:ext cx="445903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000" dirty="0" smtClean="0">
                <a:solidFill>
                  <a:schemeClr val="accent6">
                    <a:lumMod val="75000"/>
                  </a:schemeClr>
                </a:solidFill>
              </a:rPr>
              <a:t>Відстань від центра кулі до граней — його радіус.</a:t>
            </a:r>
            <a:endParaRPr lang="uk-UA" sz="2000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404664"/>
            <a:ext cx="8507288" cy="1066800"/>
          </a:xfrm>
        </p:spPr>
        <p:txBody>
          <a:bodyPr>
            <a:normAutofit fontScale="90000"/>
          </a:bodyPr>
          <a:lstStyle/>
          <a:p>
            <a:r>
              <a:rPr lang="uk-UA" dirty="0" smtClean="0"/>
              <a:t>Куля, описана навколо многогранника</a:t>
            </a:r>
            <a:endParaRPr lang="uk-UA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700808"/>
            <a:ext cx="4211960" cy="4752528"/>
          </a:xfrm>
        </p:spPr>
        <p:txBody>
          <a:bodyPr>
            <a:normAutofit fontScale="62500" lnSpcReduction="20000"/>
          </a:bodyPr>
          <a:lstStyle/>
          <a:p>
            <a:pPr>
              <a:buNone/>
            </a:pPr>
            <a:r>
              <a:rPr lang="ru-RU" dirty="0" smtClean="0"/>
              <a:t>    Куля </a:t>
            </a:r>
            <a:r>
              <a:rPr lang="ru-RU" dirty="0" err="1" smtClean="0"/>
              <a:t>називається</a:t>
            </a:r>
            <a:r>
              <a:rPr lang="ru-RU" dirty="0" smtClean="0"/>
              <a:t> </a:t>
            </a:r>
            <a:r>
              <a:rPr lang="ru-RU" dirty="0" err="1" smtClean="0"/>
              <a:t>описаною</a:t>
            </a:r>
            <a:r>
              <a:rPr lang="ru-RU" dirty="0" smtClean="0"/>
              <a:t> </a:t>
            </a:r>
            <a:r>
              <a:rPr lang="ru-RU" dirty="0" err="1" smtClean="0"/>
              <a:t>навколо</a:t>
            </a:r>
            <a:r>
              <a:rPr lang="ru-RU" dirty="0" smtClean="0"/>
              <a:t> многогранника, </a:t>
            </a:r>
            <a:r>
              <a:rPr lang="ru-RU" dirty="0" err="1" smtClean="0"/>
              <a:t>якщо</a:t>
            </a:r>
            <a:r>
              <a:rPr lang="ru-RU" dirty="0" smtClean="0"/>
              <a:t> </a:t>
            </a:r>
            <a:r>
              <a:rPr lang="ru-RU" dirty="0" err="1" smtClean="0"/>
              <a:t>всі</a:t>
            </a:r>
            <a:r>
              <a:rPr lang="ru-RU" dirty="0" smtClean="0"/>
              <a:t> </a:t>
            </a:r>
            <a:r>
              <a:rPr lang="ru-RU" dirty="0" err="1" smtClean="0"/>
              <a:t>вершини</a:t>
            </a:r>
            <a:r>
              <a:rPr lang="ru-RU" dirty="0" smtClean="0"/>
              <a:t> многогранника лежать на </a:t>
            </a:r>
            <a:r>
              <a:rPr lang="ru-RU" dirty="0" err="1" smtClean="0"/>
              <a:t>поверхні</a:t>
            </a:r>
            <a:r>
              <a:rPr lang="ru-RU" dirty="0" smtClean="0"/>
              <a:t> </a:t>
            </a:r>
            <a:r>
              <a:rPr lang="ru-RU" dirty="0" err="1" smtClean="0"/>
              <a:t>кулі</a:t>
            </a:r>
            <a:r>
              <a:rPr lang="ru-RU" dirty="0" smtClean="0"/>
              <a:t> (</a:t>
            </a:r>
            <a:r>
              <a:rPr lang="ru-RU" dirty="0" err="1" smtClean="0"/>
              <a:t>сфери</a:t>
            </a:r>
            <a:r>
              <a:rPr lang="ru-RU" dirty="0" smtClean="0"/>
              <a:t>). В </a:t>
            </a:r>
            <a:r>
              <a:rPr lang="ru-RU" dirty="0" err="1" smtClean="0"/>
              <a:t>цьому</a:t>
            </a:r>
            <a:r>
              <a:rPr lang="ru-RU" dirty="0" smtClean="0"/>
              <a:t> </a:t>
            </a:r>
            <a:r>
              <a:rPr lang="ru-RU" dirty="0" err="1" smtClean="0"/>
              <a:t>випадку</a:t>
            </a:r>
            <a:r>
              <a:rPr lang="ru-RU" dirty="0" smtClean="0"/>
              <a:t> многогранник </a:t>
            </a:r>
            <a:r>
              <a:rPr lang="ru-RU" dirty="0" err="1" smtClean="0"/>
              <a:t>називають</a:t>
            </a:r>
            <a:r>
              <a:rPr lang="ru-RU" dirty="0" smtClean="0"/>
              <a:t> </a:t>
            </a:r>
            <a:r>
              <a:rPr lang="ru-RU" dirty="0" err="1" smtClean="0"/>
              <a:t>вписаним</a:t>
            </a:r>
            <a:r>
              <a:rPr lang="ru-RU" dirty="0" smtClean="0"/>
              <a:t> в кулю. </a:t>
            </a:r>
          </a:p>
          <a:p>
            <a:pPr>
              <a:buNone/>
            </a:pPr>
            <a:r>
              <a:rPr lang="ru-RU" dirty="0" smtClean="0"/>
              <a:t>    Центр </a:t>
            </a:r>
            <a:r>
              <a:rPr lang="ru-RU" dirty="0" err="1" smtClean="0"/>
              <a:t>кулі</a:t>
            </a:r>
            <a:r>
              <a:rPr lang="ru-RU" dirty="0" smtClean="0"/>
              <a:t>, </a:t>
            </a:r>
            <a:r>
              <a:rPr lang="ru-RU" dirty="0" err="1" smtClean="0"/>
              <a:t>описаної</a:t>
            </a:r>
            <a:r>
              <a:rPr lang="ru-RU" dirty="0" smtClean="0"/>
              <a:t> </a:t>
            </a:r>
            <a:r>
              <a:rPr lang="ru-RU" dirty="0" err="1" smtClean="0"/>
              <a:t>навколо</a:t>
            </a:r>
            <a:r>
              <a:rPr lang="ru-RU" dirty="0" smtClean="0"/>
              <a:t> многогранника, </a:t>
            </a:r>
            <a:r>
              <a:rPr lang="ru-RU" dirty="0" err="1" smtClean="0"/>
              <a:t>рівновіддалений</a:t>
            </a:r>
            <a:r>
              <a:rPr lang="ru-RU" dirty="0" smtClean="0"/>
              <a:t> </a:t>
            </a:r>
            <a:r>
              <a:rPr lang="ru-RU" dirty="0" err="1" smtClean="0"/>
              <a:t>від</a:t>
            </a:r>
            <a:r>
              <a:rPr lang="ru-RU" dirty="0" smtClean="0"/>
              <a:t> </a:t>
            </a:r>
            <a:r>
              <a:rPr lang="ru-RU" dirty="0" err="1" smtClean="0"/>
              <a:t>всіх</a:t>
            </a:r>
            <a:r>
              <a:rPr lang="ru-RU" dirty="0" smtClean="0"/>
              <a:t> </a:t>
            </a:r>
            <a:r>
              <a:rPr lang="ru-RU" dirty="0" err="1" smtClean="0"/>
              <a:t>його</a:t>
            </a:r>
            <a:r>
              <a:rPr lang="ru-RU" dirty="0" smtClean="0"/>
              <a:t> вершин, </a:t>
            </a:r>
            <a:r>
              <a:rPr lang="ru-RU" dirty="0" err="1" smtClean="0"/>
              <a:t>тобто</a:t>
            </a:r>
            <a:r>
              <a:rPr lang="ru-RU" dirty="0" smtClean="0"/>
              <a:t> </a:t>
            </a:r>
            <a:r>
              <a:rPr lang="ru-RU" dirty="0" err="1" smtClean="0"/>
              <a:t>є</a:t>
            </a:r>
            <a:r>
              <a:rPr lang="ru-RU" dirty="0" smtClean="0"/>
              <a:t> точкою </a:t>
            </a:r>
            <a:r>
              <a:rPr lang="ru-RU" dirty="0" err="1" smtClean="0"/>
              <a:t>перетину</a:t>
            </a:r>
            <a:r>
              <a:rPr lang="ru-RU" dirty="0" smtClean="0"/>
              <a:t> </a:t>
            </a:r>
            <a:r>
              <a:rPr lang="ru-RU" dirty="0" err="1" smtClean="0"/>
              <a:t>площин</a:t>
            </a:r>
            <a:r>
              <a:rPr lang="ru-RU" dirty="0" smtClean="0"/>
              <a:t>, </a:t>
            </a:r>
            <a:r>
              <a:rPr lang="ru-RU" dirty="0" err="1" smtClean="0"/>
              <a:t>проведених</a:t>
            </a:r>
            <a:r>
              <a:rPr lang="ru-RU" dirty="0" smtClean="0"/>
              <a:t> через </a:t>
            </a:r>
            <a:r>
              <a:rPr lang="ru-RU" dirty="0" err="1" smtClean="0"/>
              <a:t>середини</a:t>
            </a:r>
            <a:r>
              <a:rPr lang="ru-RU" dirty="0" smtClean="0"/>
              <a:t> ребер многогранника (</a:t>
            </a:r>
            <a:r>
              <a:rPr lang="ru-RU" dirty="0" err="1" smtClean="0"/>
              <a:t>призми</a:t>
            </a:r>
            <a:r>
              <a:rPr lang="ru-RU" dirty="0" smtClean="0"/>
              <a:t>, </a:t>
            </a:r>
            <a:r>
              <a:rPr lang="ru-RU" dirty="0" err="1" smtClean="0"/>
              <a:t>піраміди</a:t>
            </a:r>
            <a:r>
              <a:rPr lang="ru-RU" dirty="0" smtClean="0"/>
              <a:t>) перпендикулярно до них. </a:t>
            </a:r>
          </a:p>
          <a:p>
            <a:pPr>
              <a:buNone/>
            </a:pPr>
            <a:r>
              <a:rPr lang="ru-RU" dirty="0" smtClean="0"/>
              <a:t>     </a:t>
            </a:r>
            <a:r>
              <a:rPr lang="ru-RU" dirty="0" err="1" smtClean="0"/>
              <a:t>Відстань</a:t>
            </a:r>
            <a:r>
              <a:rPr lang="ru-RU" dirty="0" smtClean="0"/>
              <a:t> </a:t>
            </a:r>
            <a:r>
              <a:rPr lang="ru-RU" dirty="0" err="1" smtClean="0"/>
              <a:t>від</a:t>
            </a:r>
            <a:r>
              <a:rPr lang="ru-RU" dirty="0" smtClean="0"/>
              <a:t> центра </a:t>
            </a:r>
            <a:r>
              <a:rPr lang="ru-RU" dirty="0" err="1" smtClean="0"/>
              <a:t>кулі</a:t>
            </a:r>
            <a:r>
              <a:rPr lang="ru-RU" dirty="0" smtClean="0"/>
              <a:t> до </a:t>
            </a:r>
            <a:r>
              <a:rPr lang="ru-RU" dirty="0" err="1" smtClean="0"/>
              <a:t>вершини</a:t>
            </a:r>
            <a:r>
              <a:rPr lang="ru-RU" dirty="0" smtClean="0"/>
              <a:t> многогранника — </a:t>
            </a:r>
            <a:r>
              <a:rPr lang="ru-RU" dirty="0" err="1" smtClean="0"/>
              <a:t>його</a:t>
            </a:r>
            <a:r>
              <a:rPr lang="ru-RU" dirty="0" smtClean="0"/>
              <a:t> </a:t>
            </a:r>
            <a:r>
              <a:rPr lang="ru-RU" dirty="0" err="1" smtClean="0"/>
              <a:t>радіус</a:t>
            </a:r>
            <a:r>
              <a:rPr lang="ru-RU" dirty="0" smtClean="0"/>
              <a:t>.</a:t>
            </a:r>
            <a:endParaRPr lang="uk-UA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3968" y="1628800"/>
            <a:ext cx="4566072" cy="45959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Городская">
  <a:themeElements>
    <a:clrScheme name="Городская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Городская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Город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146</TotalTime>
  <Words>818</Words>
  <Application>Microsoft Office PowerPoint</Application>
  <PresentationFormat>Экран (4:3)</PresentationFormat>
  <Paragraphs>60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Городская</vt:lpstr>
      <vt:lpstr>Презентація на тему: </vt:lpstr>
      <vt:lpstr>Різні комбінації тіл</vt:lpstr>
      <vt:lpstr>Слайд 3</vt:lpstr>
      <vt:lpstr>Циліндр, вписаний в призму</vt:lpstr>
      <vt:lpstr>Циліндр, описаний навколо призми</vt:lpstr>
      <vt:lpstr>Конус, вписаний в піраміду</vt:lpstr>
      <vt:lpstr>Конус, описаний навколо піраміди</vt:lpstr>
      <vt:lpstr>Куля, вписана в многогранник</vt:lpstr>
      <vt:lpstr>Куля, описана навколо многогранника</vt:lpstr>
      <vt:lpstr>Куля, описана навколо призми</vt:lpstr>
      <vt:lpstr>Куля, вписана в пряму призму</vt:lpstr>
      <vt:lpstr>Куля, описана навколо піраміди</vt:lpstr>
      <vt:lpstr>Куля, вписана в піраміду</vt:lpstr>
      <vt:lpstr>Комбінації тіл в навколишньому середовищі</vt:lpstr>
      <vt:lpstr>Дякую за увагу!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на тему: </dc:title>
  <dc:creator>адмін</dc:creator>
  <cp:lastModifiedBy>адмін</cp:lastModifiedBy>
  <cp:revision>18</cp:revision>
  <dcterms:created xsi:type="dcterms:W3CDTF">2014-02-01T18:28:49Z</dcterms:created>
  <dcterms:modified xsi:type="dcterms:W3CDTF">2014-06-06T19:15:32Z</dcterms:modified>
</cp:coreProperties>
</file>