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9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C10E772-C6C8-4336-BDB9-FCC6FC3D1E58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2453C46-75AD-4849-B6EB-672719A65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20E19-26F7-472E-8450-5D972C924C6D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D5F98-2092-45A5-9E26-A6986CB3B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866EDD-DB4D-4D49-BCAF-AAB884338399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BFCA0E2-8A2C-45BB-8909-8D625FC84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383EA-C42D-4533-96DF-A96923AF169A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07BB6-038C-459A-9659-ABF3C1F6C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9AA93EC-7807-4A1B-93C8-8D6A454AB262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F386F1-4E97-4F48-855E-E3EA8BFB8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4D352-2617-414E-9A61-5D634A2CD489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02251-EFFE-4A61-AB4F-22699116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D132D-29F7-43A7-A493-D189287AEA78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8CFE7-B54A-469A-8C9C-00980CD4F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7369-5591-4FEC-B003-8EFB5980DEAA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3817E-391D-429B-91E8-B8A5607D9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C4F8E-F94B-4C0D-B514-D17B0C385D67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21CA4-474A-46BF-92C8-191819A71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BCB9-7F93-4FAE-B1D2-546CADD904B7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E253F-4590-41C6-A6E4-9704DC619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4C67C9-6935-4433-A859-5DBEB1A115AC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F56792-94E8-4873-81FA-1C12E56D4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41AB1BC-7739-4A55-B269-A1D72BEB3B91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9CA2A47-4C85-4E23-90A9-5362460C5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30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8064A2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Квадрат</a:t>
            </a:r>
            <a:endParaRPr lang="pl-P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13" y="3540125"/>
            <a:ext cx="5397500" cy="1960563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Виконали: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Учениці 11-Б класу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Шутак Марія-Віолетта та </a:t>
            </a:r>
            <a:r>
              <a:rPr lang="uk-UA" dirty="0" err="1" smtClean="0"/>
              <a:t>Петришак</a:t>
            </a:r>
            <a:r>
              <a:rPr lang="uk-UA" dirty="0" smtClean="0"/>
              <a:t> Оля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Викладач: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err="1" smtClean="0"/>
              <a:t>Герега</a:t>
            </a:r>
            <a:r>
              <a:rPr lang="uk-UA" dirty="0" smtClean="0"/>
              <a:t> Л.С.</a:t>
            </a:r>
            <a:endParaRPr lang="pl-PL" dirty="0"/>
          </a:p>
        </p:txBody>
      </p:sp>
      <p:pic>
        <p:nvPicPr>
          <p:cNvPr id="13315" name="Picture 2" descr="C:\Users\Violka\Desktop\122598_640.jpg"/>
          <p:cNvPicPr>
            <a:picLocks noChangeAspect="1" noChangeArrowheads="1"/>
          </p:cNvPicPr>
          <p:nvPr/>
        </p:nvPicPr>
        <p:blipFill>
          <a:blip r:embed="rId2"/>
          <a:srcRect r="1855"/>
          <a:stretch>
            <a:fillRect/>
          </a:stretch>
        </p:blipFill>
        <p:spPr bwMode="auto">
          <a:xfrm>
            <a:off x="0" y="0"/>
            <a:ext cx="37861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Violka\Desktop\ \чибики ^-^\th_melav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2571744"/>
            <a:ext cx="333375" cy="20955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749319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Червоний квадрат</a:t>
            </a:r>
            <a:endParaRPr lang="pl-P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4686300" cy="48466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2E3917"/>
                </a:solidFill>
              </a:rPr>
              <a:t>«Червоний квадрат»</a:t>
            </a:r>
            <a:r>
              <a:rPr lang="ru-RU" sz="2400" smtClean="0">
                <a:solidFill>
                  <a:srgbClr val="2E3917"/>
                </a:solidFill>
              </a:rPr>
              <a:t> — картина Казимира Малевича, написана в 1915 році. Названа на звороті «Жінка в двох вимірах». Є червоний чотирикутник на білому фоні, що дещо відрізняється за формою від квадрата.</a:t>
            </a:r>
            <a:endParaRPr lang="pl-PL" sz="2400" smtClean="0">
              <a:solidFill>
                <a:srgbClr val="2E3917"/>
              </a:solidFill>
            </a:endParaRPr>
          </a:p>
        </p:txBody>
      </p:sp>
      <p:pic>
        <p:nvPicPr>
          <p:cNvPr id="22531" name="Picture 2" descr="C:\Users\Violka\Desktop\Red_Square._Visual_Realism_of_a_Peasant_Woman_in_Two_Dimens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571625"/>
            <a:ext cx="36401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749319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Кінь квадрат</a:t>
            </a:r>
            <a:endParaRPr lang="pl-P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0" y="1285875"/>
            <a:ext cx="5500688" cy="5000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2400" b="1" dirty="0" smtClean="0">
                <a:solidFill>
                  <a:srgbClr val="2E3917"/>
                </a:solidFill>
              </a:rPr>
              <a:t>   Квадрат</a:t>
            </a:r>
            <a:r>
              <a:rPr lang="uk-UA" sz="2400" dirty="0" smtClean="0">
                <a:solidFill>
                  <a:srgbClr val="2E3917"/>
                </a:solidFill>
              </a:rPr>
              <a:t> </a:t>
            </a:r>
            <a:r>
              <a:rPr lang="uk-UA" sz="2400" dirty="0" err="1" smtClean="0">
                <a:solidFill>
                  <a:srgbClr val="2E3917"/>
                </a:solidFill>
              </a:rPr>
              <a:t>-знаменитий</a:t>
            </a:r>
            <a:r>
              <a:rPr lang="uk-UA" sz="2400" dirty="0" smtClean="0">
                <a:solidFill>
                  <a:srgbClr val="2E3917"/>
                </a:solidFill>
              </a:rPr>
              <a:t> кінь, орловський рисак гнідої масті. Переможець призу "Барса" і Всесоюзного "Дербі" (завоював два головних призи для чотирирічних рисаків). Є єдиною конем в Росії, якій встановлено два пам'ятника. Прожив більше 30 років, залишив більше 600 нащадків.</a:t>
            </a:r>
          </a:p>
        </p:txBody>
      </p:sp>
      <p:pic>
        <p:nvPicPr>
          <p:cNvPr id="23555" name="Picture 2" descr="C:\Users\Violka\Desktop\Kvadrat_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143000"/>
            <a:ext cx="300037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239000" cy="820757"/>
          </a:xfrm>
        </p:spPr>
        <p:txBody>
          <a:bodyPr/>
          <a:lstStyle/>
          <a:p>
            <a:pPr algn="ctr"/>
            <a:r>
              <a:rPr lang="uk-UA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Шлицьове</a:t>
            </a:r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з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`</a:t>
            </a:r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єднання</a:t>
            </a:r>
            <a:endParaRPr lang="pl-P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7239000" cy="4846638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Інструментальний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квадрат -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конструкція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шлиц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ьо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вого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затиску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для ручного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слюсарного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інструменту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Квадратний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хвостовик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інструменту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мітчик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розгортка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 насадка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гніздового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ключа)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відповідна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квадратна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частина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воротка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гніздового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ключа.</a:t>
            </a:r>
            <a:endParaRPr lang="pl-PL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Violka\Desktop\329px-Robertson_sc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360" y="2428868"/>
            <a:ext cx="2428640" cy="4429132"/>
          </a:xfrm>
          <a:prstGeom prst="rect">
            <a:avLst/>
          </a:prstGeom>
          <a:noFill/>
        </p:spPr>
      </p:pic>
      <p:pic>
        <p:nvPicPr>
          <p:cNvPr id="2051" name="Picture 3" descr="C:\Users\Violka\Desktop\Метиз_с_квадрат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568054"/>
            <a:ext cx="2643206" cy="3289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«Кругл</a:t>
            </a:r>
            <a:r>
              <a:rPr lang="uk-UA" b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</a:t>
            </a:r>
            <a:r>
              <a:rPr lang="ru-RU" b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й квадрат». </a:t>
            </a:r>
            <a:r>
              <a:rPr lang="ru-RU" b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Студія</a:t>
            </a:r>
            <a:r>
              <a:rPr lang="ru-RU" b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b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Thier-</a:t>
            </a:r>
            <a:r>
              <a:rPr lang="de-DE" b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vandaalen</a:t>
            </a:r>
            <a:endParaRPr lang="pl-P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 descr="C:\Users\Violka\Desktop\0_bdf24_739b45f4_X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2032" y="2143116"/>
            <a:ext cx="3361968" cy="4714884"/>
          </a:xfrm>
          <a:prstGeom prst="rect">
            <a:avLst/>
          </a:prstGeom>
          <a:noFill/>
        </p:spPr>
      </p:pic>
      <p:pic>
        <p:nvPicPr>
          <p:cNvPr id="1028" name="Picture 4" descr="C:\Users\Violka\Desktop\0_bdf23_27b548b2_XX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3583673" cy="5214950"/>
          </a:xfrm>
          <a:prstGeom prst="rect">
            <a:avLst/>
          </a:prstGeom>
          <a:noFill/>
        </p:spPr>
      </p:pic>
      <p:pic>
        <p:nvPicPr>
          <p:cNvPr id="1029" name="Picture 5" descr="C:\Users\Violka\Desktop\0_bdf22_644a75a7_X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500174"/>
            <a:ext cx="2869196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3116"/>
            <a:ext cx="72390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Дякуємо за увагу!</a:t>
            </a:r>
            <a:endParaRPr lang="pl-P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3"/>
            <a:ext cx="5072063" cy="65008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2"/>
              <a:buChar char=""/>
              <a:defRPr/>
            </a:pPr>
            <a:r>
              <a:rPr lang="vi-VN" sz="2400" b="1" dirty="0" smtClean="0">
                <a:solidFill>
                  <a:srgbClr val="2E3917"/>
                </a:solidFill>
              </a:rPr>
              <a:t>Квадра́т</a:t>
            </a:r>
            <a:r>
              <a:rPr lang="vi-VN" sz="2400" dirty="0" smtClean="0">
                <a:solidFill>
                  <a:srgbClr val="2E3917"/>
                </a:solidFill>
              </a:rPr>
              <a:t> </a:t>
            </a:r>
            <a:r>
              <a:rPr lang="en-US" sz="2400" dirty="0" smtClean="0">
                <a:solidFill>
                  <a:srgbClr val="2E3917"/>
                </a:solidFill>
              </a:rPr>
              <a:t>- </a:t>
            </a:r>
            <a:r>
              <a:rPr lang="vi-VN" sz="2400" dirty="0" smtClean="0">
                <a:solidFill>
                  <a:srgbClr val="2E3917"/>
                </a:solidFill>
              </a:rPr>
              <a:t>планіметрична фігура, чотири</a:t>
            </a:r>
            <a:r>
              <a:rPr lang="ru-RU" sz="2400" dirty="0" smtClean="0">
                <a:solidFill>
                  <a:srgbClr val="2E3917"/>
                </a:solidFill>
              </a:rPr>
              <a:t>-к</a:t>
            </a:r>
            <a:r>
              <a:rPr lang="vi-VN" sz="2400" dirty="0" smtClean="0">
                <a:solidFill>
                  <a:srgbClr val="2E3917"/>
                </a:solidFill>
              </a:rPr>
              <a:t>утник, у якого всі сторони рівні і всі кути прямі. Для задання квадрата необхідно і достатньо задати дві точки на координатній площині, які відповідатимуть будь-яким двом кутам та врахувати їх суміжність.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2"/>
              <a:buChar char=""/>
              <a:defRPr/>
            </a:pPr>
            <a:r>
              <a:rPr lang="vi-VN" sz="2400" dirty="0" smtClean="0">
                <a:solidFill>
                  <a:srgbClr val="2E3917"/>
                </a:solidFill>
              </a:rPr>
              <a:t>Квадрат є</a:t>
            </a:r>
            <a:r>
              <a:rPr lang="en-US" sz="2400" dirty="0" smtClean="0">
                <a:solidFill>
                  <a:srgbClr val="2E3917"/>
                </a:solidFill>
              </a:rPr>
              <a:t> </a:t>
            </a:r>
            <a:r>
              <a:rPr lang="vi-VN" sz="2400" dirty="0" smtClean="0">
                <a:solidFill>
                  <a:srgbClr val="2E3917"/>
                </a:solidFill>
              </a:rPr>
              <a:t>одночасно ромбом та прямокутником і навпаки: кожна фігура яка є одночасно ромбом та прямокутником є квадратом.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pl-PL" dirty="0"/>
          </a:p>
        </p:txBody>
      </p:sp>
      <p:grpSp>
        <p:nvGrpSpPr>
          <p:cNvPr id="14338" name="Группа 5"/>
          <p:cNvGrpSpPr>
            <a:grpSpLocks/>
          </p:cNvGrpSpPr>
          <p:nvPr/>
        </p:nvGrpSpPr>
        <p:grpSpPr bwMode="auto">
          <a:xfrm>
            <a:off x="4857750" y="214313"/>
            <a:ext cx="3214688" cy="3230562"/>
            <a:chOff x="4786314" y="714356"/>
            <a:chExt cx="3214710" cy="3230784"/>
          </a:xfrm>
        </p:grpSpPr>
        <p:pic>
          <p:nvPicPr>
            <p:cNvPr id="2050" name="Picture 2" descr="C:\Users\Violka\Desktop\200px-Plani_square.pn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786314" y="714356"/>
              <a:ext cx="3198715" cy="3214710"/>
            </a:xfrm>
            <a:prstGeom prst="rect">
              <a:avLst/>
            </a:prstGeom>
            <a:noFill/>
          </p:spPr>
        </p:pic>
        <p:pic>
          <p:nvPicPr>
            <p:cNvPr id="14340" name="Picture 3" descr="C:\Users\Violka\Desktop\200px-Plani_square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86314" y="714356"/>
              <a:ext cx="3214710" cy="3230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Формули</a:t>
            </a:r>
            <a:r>
              <a:rPr lang="ru-RU" sz="3600" b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3600" b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що</a:t>
            </a:r>
            <a:r>
              <a:rPr lang="ru-RU" sz="3600" b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пов'язані</a:t>
            </a:r>
            <a:r>
              <a:rPr lang="ru-RU" sz="3600" b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</a:t>
            </a:r>
            <a:r>
              <a:rPr lang="ru-RU" sz="3600" b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квадратом</a:t>
            </a:r>
            <a:endParaRPr lang="pl-PL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2"/>
              <a:buChar char=""/>
              <a:defRPr/>
            </a:pPr>
            <a:r>
              <a:rPr lang="uk-UA" sz="2400" dirty="0" smtClean="0">
                <a:solidFill>
                  <a:srgbClr val="2E3917"/>
                </a:solidFill>
              </a:rPr>
              <a:t>Якщо, </a:t>
            </a:r>
            <a:r>
              <a:rPr lang="uk-UA" sz="2400" i="1" dirty="0" smtClean="0">
                <a:solidFill>
                  <a:srgbClr val="2E3917"/>
                </a:solidFill>
              </a:rPr>
              <a:t>a</a:t>
            </a:r>
            <a:r>
              <a:rPr lang="uk-UA" sz="2400" dirty="0" smtClean="0">
                <a:solidFill>
                  <a:srgbClr val="2E3917"/>
                </a:solidFill>
              </a:rPr>
              <a:t> — довжина сторони квадрата, тоді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2"/>
              <a:buChar char=""/>
              <a:defRPr/>
            </a:pPr>
            <a:r>
              <a:rPr lang="uk-UA" sz="2400" dirty="0" smtClean="0">
                <a:solidFill>
                  <a:srgbClr val="2E3917"/>
                </a:solidFill>
              </a:rPr>
              <a:t>Площа квадрата: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2"/>
              <a:buChar char=""/>
              <a:defRPr/>
            </a:pPr>
            <a:r>
              <a:rPr lang="uk-UA" sz="2400" dirty="0" smtClean="0">
                <a:solidFill>
                  <a:srgbClr val="2E3917"/>
                </a:solidFill>
              </a:rPr>
              <a:t>Довжина діагоналі: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2"/>
              <a:buChar char=""/>
              <a:defRPr/>
            </a:pPr>
            <a:r>
              <a:rPr lang="uk-UA" sz="2400" dirty="0" smtClean="0">
                <a:solidFill>
                  <a:srgbClr val="2E3917"/>
                </a:solidFill>
              </a:rPr>
              <a:t>Радіус вписаного кола: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2"/>
              <a:buChar char=""/>
              <a:defRPr/>
            </a:pPr>
            <a:r>
              <a:rPr lang="uk-UA" sz="2400" dirty="0" smtClean="0">
                <a:solidFill>
                  <a:srgbClr val="2E3917"/>
                </a:solidFill>
              </a:rPr>
              <a:t>Радіус описаного кола: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 2"/>
              <a:buChar char=""/>
              <a:defRPr/>
            </a:pPr>
            <a:r>
              <a:rPr lang="uk-UA" sz="2400" dirty="0" smtClean="0">
                <a:solidFill>
                  <a:srgbClr val="2E3917"/>
                </a:solidFill>
              </a:rPr>
              <a:t>Периметр квадрата: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pl-PL" dirty="0"/>
          </a:p>
        </p:txBody>
      </p:sp>
      <p:pic>
        <p:nvPicPr>
          <p:cNvPr id="15363" name="Picture 2" descr="C:\Users\Violka\Desktop\cea462a578e890b9fa7c9773f24cf2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2143125"/>
            <a:ext cx="8636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C:\Users\Violka\Desktop\8e31b4fa2309c1da017c6b49df002dc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2571750"/>
            <a:ext cx="11207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C:\Users\Violka\Desktop\d872a787652bd0ad24209649584214a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2928938"/>
            <a:ext cx="6667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C:\Users\Violka\Desktop\89ed6a57efb4bc116048a63562dc71d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3357563"/>
            <a:ext cx="9509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C:\Users\Violka\Desktop\6f8a47d035d170b800309e07fa8a59e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50" y="3929063"/>
            <a:ext cx="2428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z="3400" b="0" cap="none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ВЛАСТИВОСТІ</a:t>
            </a:r>
            <a:r>
              <a:rPr lang="uk-UA" sz="3400" b="0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uk-UA" sz="3400" b="0" cap="none" dirty="0" smtClean="0">
                <a:ln>
                  <a:noFill/>
                </a:ln>
                <a:solidFill>
                  <a:schemeClr val="tx2"/>
                </a:solidFill>
              </a:rPr>
            </a:br>
            <a:endParaRPr lang="uk-UA" sz="3400" b="0" cap="none" dirty="0" smtClean="0">
              <a:ln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539750" y="1628775"/>
            <a:ext cx="7239000" cy="4846638"/>
          </a:xfrm>
        </p:spPr>
        <p:txBody>
          <a:bodyPr/>
          <a:lstStyle/>
          <a:p>
            <a:pPr eaLnBrk="1" hangingPunct="1">
              <a:buClr>
                <a:srgbClr val="2E3917"/>
              </a:buClr>
            </a:pPr>
            <a:r>
              <a:rPr lang="uk-UA" sz="2200" dirty="0" smtClean="0">
                <a:solidFill>
                  <a:srgbClr val="2E3917"/>
                </a:solidFill>
              </a:rPr>
              <a:t>У квадрат завжди можна вписати коло;</a:t>
            </a:r>
          </a:p>
          <a:p>
            <a:pPr eaLnBrk="1" hangingPunct="1">
              <a:buClr>
                <a:srgbClr val="2E3917"/>
              </a:buClr>
            </a:pPr>
            <a:r>
              <a:rPr lang="uk-UA" sz="2200" dirty="0" smtClean="0">
                <a:solidFill>
                  <a:srgbClr val="2E3917"/>
                </a:solidFill>
              </a:rPr>
              <a:t>Навколо квадрата завжди можна описати коло.</a:t>
            </a:r>
          </a:p>
          <a:p>
            <a:pPr eaLnBrk="1" hangingPunct="1">
              <a:buClr>
                <a:srgbClr val="2E3917"/>
              </a:buClr>
            </a:pPr>
            <a:r>
              <a:rPr lang="uk-UA" sz="2200" dirty="0" smtClean="0">
                <a:solidFill>
                  <a:srgbClr val="2E3917"/>
                </a:solidFill>
              </a:rPr>
              <a:t>Як і в будь-якого опуклого чотирикутника в квадрата:</a:t>
            </a:r>
          </a:p>
          <a:p>
            <a:pPr eaLnBrk="1" hangingPunct="1">
              <a:buClr>
                <a:srgbClr val="2E3917"/>
              </a:buClr>
            </a:pPr>
            <a:r>
              <a:rPr lang="uk-UA" sz="2200" dirty="0" smtClean="0">
                <a:solidFill>
                  <a:srgbClr val="2E3917"/>
                </a:solidFill>
              </a:rPr>
              <a:t>Сума всіх внутрішніх кутів дорівнює 2π (360 градусів).</a:t>
            </a:r>
          </a:p>
          <a:p>
            <a:pPr eaLnBrk="1" hangingPunct="1">
              <a:buClr>
                <a:srgbClr val="2E3917"/>
              </a:buClr>
              <a:buNone/>
            </a:pPr>
            <a:r>
              <a:rPr lang="uk-UA" sz="2200" dirty="0" smtClean="0">
                <a:solidFill>
                  <a:srgbClr val="2E3917"/>
                </a:solidFill>
              </a:rPr>
              <a:t>Як і в будь-якому прямокутнику:</a:t>
            </a:r>
          </a:p>
          <a:p>
            <a:pPr eaLnBrk="1" hangingPunct="1">
              <a:buClr>
                <a:srgbClr val="2E3917"/>
              </a:buClr>
            </a:pPr>
            <a:r>
              <a:rPr lang="uk-UA" sz="2200" dirty="0" smtClean="0">
                <a:solidFill>
                  <a:srgbClr val="2E3917"/>
                </a:solidFill>
              </a:rPr>
              <a:t>Протилежні сторони паралельні.</a:t>
            </a:r>
          </a:p>
          <a:p>
            <a:pPr eaLnBrk="1" hangingPunct="1">
              <a:buClr>
                <a:srgbClr val="2E3917"/>
              </a:buClr>
            </a:pPr>
            <a:r>
              <a:rPr lang="uk-UA" sz="2200" dirty="0" smtClean="0">
                <a:solidFill>
                  <a:srgbClr val="2E3917"/>
                </a:solidFill>
              </a:rPr>
              <a:t>Діагоналі діляться точкою перетину навпіл.</a:t>
            </a:r>
          </a:p>
          <a:p>
            <a:pPr eaLnBrk="1" hangingPunct="1">
              <a:buClr>
                <a:srgbClr val="2E3917"/>
              </a:buClr>
            </a:pPr>
            <a:r>
              <a:rPr lang="uk-UA" sz="2200" dirty="0" smtClean="0">
                <a:solidFill>
                  <a:srgbClr val="2E3917"/>
                </a:solidFill>
              </a:rPr>
              <a:t>Точка перетину діагоналей є центром симетрії.</a:t>
            </a:r>
          </a:p>
          <a:p>
            <a:pPr eaLnBrk="1" hangingPunct="1">
              <a:buClr>
                <a:srgbClr val="2E3917"/>
              </a:buClr>
            </a:pPr>
            <a:r>
              <a:rPr lang="uk-UA" sz="2200" dirty="0" smtClean="0">
                <a:solidFill>
                  <a:srgbClr val="2E3917"/>
                </a:solidFill>
              </a:rPr>
              <a:t>Діагоналі мають однакову довжину.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z="3600" b="0" cap="none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ПОБУДОВА</a:t>
            </a:r>
            <a:r>
              <a:rPr lang="uk-UA" sz="2400" b="0" cap="none" dirty="0" smtClean="0">
                <a:ln>
                  <a:noFill/>
                </a:ln>
                <a:solidFill>
                  <a:schemeClr val="tx2"/>
                </a:solidFill>
                <a:latin typeface="Arial Unicode MS" pitchFamily="34" charset="-128"/>
              </a:rPr>
              <a:t/>
            </a:r>
            <a:br>
              <a:rPr lang="uk-UA" sz="2400" b="0" cap="none" dirty="0" smtClean="0">
                <a:ln>
                  <a:noFill/>
                </a:ln>
                <a:solidFill>
                  <a:schemeClr val="tx2"/>
                </a:solidFill>
                <a:latin typeface="Arial Unicode MS" pitchFamily="34" charset="-128"/>
              </a:rPr>
            </a:br>
            <a:endParaRPr lang="uk-UA" sz="2400" b="0" cap="none" dirty="0" smtClean="0">
              <a:ln>
                <a:noFill/>
              </a:ln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8143875" cy="48466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2E3917"/>
                </a:solidFill>
              </a:rPr>
              <a:t>   </a:t>
            </a:r>
            <a:r>
              <a:rPr lang="uk-UA" smtClean="0">
                <a:solidFill>
                  <a:srgbClr val="2E3917"/>
                </a:solidFill>
              </a:rPr>
              <a:t>Квадрат можна побудувати за допомогою циркуля та лінійки за схемою зображеною праворуч. Можна також побудувати дві перпендикулярні прямі, провести коло з центром у точці перетину прямих — чотири точки перетину прямих та кола будуть вершинами даного квадрата. </a:t>
            </a:r>
          </a:p>
        </p:txBody>
      </p:sp>
      <p:pic>
        <p:nvPicPr>
          <p:cNvPr id="17411" name="Рисунок 3" descr="Straight_Square_Inscribed_in_a_Circle_240px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3786188"/>
            <a:ext cx="26431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>
          <a:xfrm>
            <a:off x="142844" y="214290"/>
            <a:ext cx="5072066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uk-UA" sz="3600" cap="none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КВАДРАТНІ КАВУНИ</a:t>
            </a:r>
            <a:r>
              <a:rPr lang="uk-UA" cap="none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uk-UA" cap="none" dirty="0" smtClean="0">
                <a:ln>
                  <a:noFill/>
                </a:ln>
                <a:solidFill>
                  <a:schemeClr val="tx2"/>
                </a:solidFill>
              </a:rPr>
            </a:br>
            <a:endParaRPr lang="uk-UA" cap="none" dirty="0" smtClean="0">
              <a:ln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0" y="857232"/>
            <a:ext cx="5143536" cy="5527693"/>
          </a:xfrm>
        </p:spPr>
        <p:txBody>
          <a:bodyPr/>
          <a:lstStyle/>
          <a:p>
            <a:pPr eaLnBrk="1" hangingPunct="1">
              <a:buNone/>
            </a:pPr>
            <a:r>
              <a:rPr lang="ru-RU" sz="2400" dirty="0" smtClean="0">
                <a:solidFill>
                  <a:srgbClr val="2E3917"/>
                </a:solidFill>
              </a:rPr>
              <a:t>   У </a:t>
            </a:r>
            <a:r>
              <a:rPr lang="ru-RU" sz="2400" dirty="0" err="1" smtClean="0">
                <a:solidFill>
                  <a:srgbClr val="2E3917"/>
                </a:solidFill>
              </a:rPr>
              <a:t>Японії</a:t>
            </a:r>
            <a:r>
              <a:rPr lang="ru-RU" sz="2400" dirty="0" smtClean="0">
                <a:solidFill>
                  <a:srgbClr val="2E3917"/>
                </a:solidFill>
              </a:rPr>
              <a:t> </a:t>
            </a:r>
            <a:r>
              <a:rPr lang="ru-RU" sz="2400" dirty="0" err="1" smtClean="0">
                <a:solidFill>
                  <a:srgbClr val="2E3917"/>
                </a:solidFill>
              </a:rPr>
              <a:t>винайшли</a:t>
            </a:r>
            <a:r>
              <a:rPr lang="ru-RU" sz="2400" dirty="0" smtClean="0">
                <a:solidFill>
                  <a:srgbClr val="2E3917"/>
                </a:solidFill>
              </a:rPr>
              <a:t> </a:t>
            </a:r>
            <a:r>
              <a:rPr lang="ru-RU" sz="2400" dirty="0" err="1" smtClean="0">
                <a:solidFill>
                  <a:srgbClr val="2E3917"/>
                </a:solidFill>
              </a:rPr>
              <a:t>квадратні</a:t>
            </a:r>
            <a:r>
              <a:rPr lang="ru-RU" sz="2400" dirty="0" smtClean="0">
                <a:solidFill>
                  <a:srgbClr val="2E3917"/>
                </a:solidFill>
              </a:rPr>
              <a:t> </a:t>
            </a:r>
            <a:r>
              <a:rPr lang="ru-RU" sz="2400" dirty="0" err="1" smtClean="0">
                <a:solidFill>
                  <a:srgbClr val="2E3917"/>
                </a:solidFill>
              </a:rPr>
              <a:t>кавуни</a:t>
            </a:r>
            <a:r>
              <a:rPr lang="ru-RU" sz="2400" dirty="0" smtClean="0">
                <a:solidFill>
                  <a:srgbClr val="2E3917"/>
                </a:solidFill>
              </a:rPr>
              <a:t>. </a:t>
            </a:r>
            <a:r>
              <a:rPr lang="ru-RU" sz="2400" dirty="0" err="1" smtClean="0">
                <a:solidFill>
                  <a:srgbClr val="2E3917"/>
                </a:solidFill>
              </a:rPr>
              <a:t>Щоб</a:t>
            </a:r>
            <a:r>
              <a:rPr lang="ru-RU" sz="2400" dirty="0" smtClean="0">
                <a:solidFill>
                  <a:srgbClr val="2E3917"/>
                </a:solidFill>
              </a:rPr>
              <a:t> </a:t>
            </a:r>
            <a:r>
              <a:rPr lang="ru-RU" sz="2400" dirty="0" err="1" smtClean="0">
                <a:solidFill>
                  <a:srgbClr val="2E3917"/>
                </a:solidFill>
              </a:rPr>
              <a:t>отримати</a:t>
            </a:r>
            <a:r>
              <a:rPr lang="ru-RU" sz="2400" dirty="0" smtClean="0">
                <a:solidFill>
                  <a:srgbClr val="2E3917"/>
                </a:solidFill>
              </a:rPr>
              <a:t> </a:t>
            </a:r>
            <a:r>
              <a:rPr lang="ru-RU" sz="2400" dirty="0" err="1" smtClean="0">
                <a:solidFill>
                  <a:srgbClr val="2E3917"/>
                </a:solidFill>
              </a:rPr>
              <a:t>таку</a:t>
            </a:r>
            <a:r>
              <a:rPr lang="ru-RU" sz="2400" dirty="0" smtClean="0">
                <a:solidFill>
                  <a:srgbClr val="2E3917"/>
                </a:solidFill>
              </a:rPr>
              <a:t> форму, </a:t>
            </a:r>
            <a:r>
              <a:rPr lang="ru-RU" sz="2400" dirty="0" err="1" smtClean="0">
                <a:solidFill>
                  <a:srgbClr val="2E3917"/>
                </a:solidFill>
              </a:rPr>
              <a:t>їх</a:t>
            </a:r>
            <a:r>
              <a:rPr lang="ru-RU" sz="2400" dirty="0" smtClean="0">
                <a:solidFill>
                  <a:srgbClr val="2E3917"/>
                </a:solidFill>
              </a:rPr>
              <a:t> </a:t>
            </a:r>
            <a:r>
              <a:rPr lang="ru-RU" sz="2400" dirty="0" err="1" smtClean="0">
                <a:solidFill>
                  <a:srgbClr val="2E3917"/>
                </a:solidFill>
              </a:rPr>
              <a:t>вирощували</a:t>
            </a:r>
            <a:r>
              <a:rPr lang="ru-RU" sz="2400" dirty="0" smtClean="0">
                <a:solidFill>
                  <a:srgbClr val="2E3917"/>
                </a:solidFill>
              </a:rPr>
              <a:t> в </a:t>
            </a:r>
            <a:r>
              <a:rPr lang="ru-RU" sz="2400" dirty="0" err="1" smtClean="0">
                <a:solidFill>
                  <a:srgbClr val="2E3917"/>
                </a:solidFill>
              </a:rPr>
              <a:t>квадратній</a:t>
            </a:r>
            <a:r>
              <a:rPr lang="ru-RU" sz="2400" dirty="0" smtClean="0">
                <a:solidFill>
                  <a:srgbClr val="2E3917"/>
                </a:solidFill>
              </a:rPr>
              <a:t> </a:t>
            </a:r>
            <a:r>
              <a:rPr lang="ru-RU" sz="2400" dirty="0" err="1" smtClean="0">
                <a:solidFill>
                  <a:srgbClr val="2E3917"/>
                </a:solidFill>
              </a:rPr>
              <a:t>коробці</a:t>
            </a:r>
            <a:r>
              <a:rPr lang="ru-RU" sz="2400" dirty="0" smtClean="0">
                <a:solidFill>
                  <a:srgbClr val="2E3917"/>
                </a:solidFill>
              </a:rPr>
              <a:t>. </a:t>
            </a:r>
            <a:r>
              <a:rPr lang="ru-RU" sz="2400" dirty="0" err="1" smtClean="0">
                <a:solidFill>
                  <a:srgbClr val="2E3917"/>
                </a:solidFill>
              </a:rPr>
              <a:t>Завдяки</a:t>
            </a:r>
            <a:r>
              <a:rPr lang="ru-RU" sz="2400" dirty="0" smtClean="0">
                <a:solidFill>
                  <a:srgbClr val="2E3917"/>
                </a:solidFill>
              </a:rPr>
              <a:t> </a:t>
            </a:r>
            <a:r>
              <a:rPr lang="ru-RU" sz="2400" dirty="0" err="1" smtClean="0">
                <a:solidFill>
                  <a:srgbClr val="2E3917"/>
                </a:solidFill>
              </a:rPr>
              <a:t>формі</a:t>
            </a:r>
            <a:r>
              <a:rPr lang="ru-RU" sz="2400" dirty="0" smtClean="0">
                <a:solidFill>
                  <a:srgbClr val="2E3917"/>
                </a:solidFill>
              </a:rPr>
              <a:t>, товар </a:t>
            </a:r>
            <a:r>
              <a:rPr lang="ru-RU" sz="2400" dirty="0" err="1" smtClean="0">
                <a:solidFill>
                  <a:srgbClr val="2E3917"/>
                </a:solidFill>
              </a:rPr>
              <a:t>легше</a:t>
            </a:r>
            <a:r>
              <a:rPr lang="ru-RU" sz="2400" dirty="0" smtClean="0">
                <a:solidFill>
                  <a:srgbClr val="2E3917"/>
                </a:solidFill>
              </a:rPr>
              <a:t> перевозиться </a:t>
            </a:r>
            <a:r>
              <a:rPr lang="ru-RU" sz="2400" dirty="0" err="1" smtClean="0">
                <a:solidFill>
                  <a:srgbClr val="2E3917"/>
                </a:solidFill>
              </a:rPr>
              <a:t>і</a:t>
            </a:r>
            <a:r>
              <a:rPr lang="ru-RU" sz="2400" dirty="0" smtClean="0">
                <a:solidFill>
                  <a:srgbClr val="2E3917"/>
                </a:solidFill>
              </a:rPr>
              <a:t> </a:t>
            </a:r>
            <a:r>
              <a:rPr lang="ru-RU" sz="2400" dirty="0" err="1" smtClean="0">
                <a:solidFill>
                  <a:srgbClr val="2E3917"/>
                </a:solidFill>
              </a:rPr>
              <a:t>ефективніше</a:t>
            </a:r>
            <a:r>
              <a:rPr lang="ru-RU" sz="2400" dirty="0" smtClean="0">
                <a:solidFill>
                  <a:srgbClr val="2E3917"/>
                </a:solidFill>
              </a:rPr>
              <a:t> </a:t>
            </a:r>
            <a:r>
              <a:rPr lang="ru-RU" sz="2400" dirty="0" err="1" smtClean="0">
                <a:solidFill>
                  <a:srgbClr val="2E3917"/>
                </a:solidFill>
              </a:rPr>
              <a:t>заповнює</a:t>
            </a:r>
            <a:r>
              <a:rPr lang="ru-RU" sz="2400" dirty="0" smtClean="0">
                <a:solidFill>
                  <a:srgbClr val="2E3917"/>
                </a:solidFill>
              </a:rPr>
              <a:t> </a:t>
            </a:r>
            <a:r>
              <a:rPr lang="ru-RU" sz="2400" dirty="0" err="1" smtClean="0">
                <a:solidFill>
                  <a:srgbClr val="2E3917"/>
                </a:solidFill>
              </a:rPr>
              <a:t>площу</a:t>
            </a:r>
            <a:r>
              <a:rPr lang="ru-RU" sz="2400" dirty="0" smtClean="0">
                <a:solidFill>
                  <a:srgbClr val="2E3917"/>
                </a:solidFill>
              </a:rPr>
              <a:t> </a:t>
            </a:r>
            <a:r>
              <a:rPr lang="ru-RU" sz="2400" dirty="0" err="1" smtClean="0">
                <a:solidFill>
                  <a:srgbClr val="2E3917"/>
                </a:solidFill>
              </a:rPr>
              <a:t>магазинів</a:t>
            </a:r>
            <a:r>
              <a:rPr lang="ru-RU" sz="2400" dirty="0" smtClean="0">
                <a:solidFill>
                  <a:srgbClr val="2E3917"/>
                </a:solidFill>
              </a:rPr>
              <a:t>, в </a:t>
            </a:r>
            <a:r>
              <a:rPr lang="ru-RU" sz="2400" dirty="0" err="1" smtClean="0">
                <a:solidFill>
                  <a:srgbClr val="2E3917"/>
                </a:solidFill>
              </a:rPr>
              <a:t>яких</a:t>
            </a:r>
            <a:r>
              <a:rPr lang="ru-RU" sz="2400" dirty="0" smtClean="0">
                <a:solidFill>
                  <a:srgbClr val="2E3917"/>
                </a:solidFill>
              </a:rPr>
              <a:t> </a:t>
            </a:r>
            <a:r>
              <a:rPr lang="ru-RU" sz="2400" dirty="0" err="1" smtClean="0">
                <a:solidFill>
                  <a:srgbClr val="2E3917"/>
                </a:solidFill>
              </a:rPr>
              <a:t>і</a:t>
            </a:r>
            <a:r>
              <a:rPr lang="ru-RU" sz="2400" dirty="0" smtClean="0">
                <a:solidFill>
                  <a:srgbClr val="2E3917"/>
                </a:solidFill>
              </a:rPr>
              <a:t> </a:t>
            </a:r>
            <a:r>
              <a:rPr lang="ru-RU" sz="2400" dirty="0" err="1" smtClean="0">
                <a:solidFill>
                  <a:srgbClr val="2E3917"/>
                </a:solidFill>
              </a:rPr>
              <a:t>продають</a:t>
            </a:r>
            <a:r>
              <a:rPr lang="ru-RU" sz="2400" dirty="0" smtClean="0">
                <a:solidFill>
                  <a:srgbClr val="2E3917"/>
                </a:solidFill>
              </a:rPr>
              <a:t> </a:t>
            </a:r>
            <a:r>
              <a:rPr lang="ru-RU" sz="2400" dirty="0" err="1" smtClean="0">
                <a:solidFill>
                  <a:srgbClr val="2E3917"/>
                </a:solidFill>
              </a:rPr>
              <a:t>кавуни</a:t>
            </a:r>
            <a:r>
              <a:rPr lang="ru-RU" sz="2400" dirty="0" smtClean="0">
                <a:solidFill>
                  <a:srgbClr val="2E3917"/>
                </a:solidFill>
              </a:rPr>
              <a:t>. </a:t>
            </a:r>
            <a:r>
              <a:rPr lang="ru-RU" sz="2400" dirty="0" err="1" smtClean="0">
                <a:solidFill>
                  <a:srgbClr val="2E3917"/>
                </a:solidFill>
              </a:rPr>
              <a:t>Тепер</a:t>
            </a:r>
            <a:r>
              <a:rPr lang="ru-RU" sz="2400" dirty="0" smtClean="0">
                <a:solidFill>
                  <a:srgbClr val="2E3917"/>
                </a:solidFill>
              </a:rPr>
              <a:t> на </a:t>
            </a:r>
            <a:r>
              <a:rPr lang="ru-RU" sz="2400" dirty="0" err="1" smtClean="0">
                <a:solidFill>
                  <a:srgbClr val="2E3917"/>
                </a:solidFill>
              </a:rPr>
              <a:t>додаток</a:t>
            </a:r>
            <a:r>
              <a:rPr lang="ru-RU" sz="2400" dirty="0" smtClean="0">
                <a:solidFill>
                  <a:srgbClr val="2E3917"/>
                </a:solidFill>
              </a:rPr>
              <a:t> до </a:t>
            </a:r>
            <a:r>
              <a:rPr lang="ru-RU" sz="2400" dirty="0" err="1" smtClean="0">
                <a:solidFill>
                  <a:srgbClr val="2E3917"/>
                </a:solidFill>
              </a:rPr>
              <a:t>квадратних</a:t>
            </a:r>
            <a:r>
              <a:rPr lang="ru-RU" sz="2400" dirty="0" smtClean="0">
                <a:solidFill>
                  <a:srgbClr val="2E3917"/>
                </a:solidFill>
              </a:rPr>
              <a:t> </a:t>
            </a:r>
            <a:r>
              <a:rPr lang="ru-RU" sz="2400" dirty="0" err="1" smtClean="0">
                <a:solidFill>
                  <a:srgbClr val="2E3917"/>
                </a:solidFill>
              </a:rPr>
              <a:t>кавунів</a:t>
            </a:r>
            <a:r>
              <a:rPr lang="ru-RU" sz="2400" dirty="0" smtClean="0">
                <a:solidFill>
                  <a:srgbClr val="2E3917"/>
                </a:solidFill>
              </a:rPr>
              <a:t> </a:t>
            </a:r>
            <a:r>
              <a:rPr lang="ru-RU" sz="2400" dirty="0" err="1" smtClean="0">
                <a:solidFill>
                  <a:srgbClr val="2E3917"/>
                </a:solidFill>
              </a:rPr>
              <a:t>з'являться</a:t>
            </a:r>
            <a:r>
              <a:rPr lang="ru-RU" sz="2400" dirty="0" smtClean="0">
                <a:solidFill>
                  <a:srgbClr val="2E3917"/>
                </a:solidFill>
              </a:rPr>
              <a:t> </a:t>
            </a:r>
            <a:r>
              <a:rPr lang="ru-RU" sz="2400" dirty="0" err="1" smtClean="0">
                <a:solidFill>
                  <a:srgbClr val="2E3917"/>
                </a:solidFill>
              </a:rPr>
              <a:t>кубічні</a:t>
            </a:r>
            <a:r>
              <a:rPr lang="ru-RU" sz="2400" dirty="0" smtClean="0">
                <a:solidFill>
                  <a:srgbClr val="2E3917"/>
                </a:solidFill>
              </a:rPr>
              <a:t> </a:t>
            </a:r>
            <a:r>
              <a:rPr lang="ru-RU" sz="2400" dirty="0" err="1" smtClean="0">
                <a:solidFill>
                  <a:srgbClr val="2E3917"/>
                </a:solidFill>
              </a:rPr>
              <a:t>помідори</a:t>
            </a:r>
            <a:r>
              <a:rPr lang="ru-RU" sz="2400" dirty="0" smtClean="0">
                <a:solidFill>
                  <a:srgbClr val="2E3917"/>
                </a:solidFill>
              </a:rPr>
              <a:t> </a:t>
            </a:r>
            <a:r>
              <a:rPr lang="ru-RU" sz="2400" dirty="0" err="1" smtClean="0">
                <a:solidFill>
                  <a:srgbClr val="2E3917"/>
                </a:solidFill>
              </a:rPr>
              <a:t>і</a:t>
            </a:r>
            <a:r>
              <a:rPr lang="ru-RU" sz="2400" dirty="0" smtClean="0">
                <a:solidFill>
                  <a:srgbClr val="2E3917"/>
                </a:solidFill>
              </a:rPr>
              <a:t> </a:t>
            </a:r>
            <a:r>
              <a:rPr lang="ru-RU" sz="2400" dirty="0" err="1" smtClean="0">
                <a:solidFill>
                  <a:srgbClr val="2E3917"/>
                </a:solidFill>
              </a:rPr>
              <a:t>огірки</a:t>
            </a:r>
            <a:r>
              <a:rPr lang="ru-RU" sz="2400" dirty="0" smtClean="0">
                <a:solidFill>
                  <a:srgbClr val="2E3917"/>
                </a:solidFill>
              </a:rPr>
              <a:t> .</a:t>
            </a:r>
            <a:endParaRPr lang="uk-UA" sz="2400" dirty="0" smtClean="0">
              <a:solidFill>
                <a:srgbClr val="2E3917"/>
              </a:solidFill>
            </a:endParaRPr>
          </a:p>
        </p:txBody>
      </p:sp>
      <p:pic>
        <p:nvPicPr>
          <p:cNvPr id="18435" name="Picture 4" descr="1315933363_x_1372a6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471353"/>
            <a:ext cx="3643306" cy="438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Violka\Desktop\0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762500"/>
            <a:ext cx="1905000" cy="2095500"/>
          </a:xfrm>
          <a:prstGeom prst="rect">
            <a:avLst/>
          </a:prstGeom>
          <a:noFill/>
        </p:spPr>
      </p:pic>
      <p:pic>
        <p:nvPicPr>
          <p:cNvPr id="4099" name="Picture 3" descr="C:\Users\Violka\Desktop\1153038446_grbuz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1791" y="0"/>
            <a:ext cx="3782209" cy="251688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xfrm>
            <a:off x="428596" y="214290"/>
            <a:ext cx="7239000" cy="749319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z="3600" b="0" cap="none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ЧОРНИЙ КВАДРАТ</a:t>
            </a:r>
            <a:r>
              <a:rPr lang="uk-UA" sz="3600" cap="none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 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1" y="1628775"/>
            <a:ext cx="4356100" cy="48466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200" b="1" dirty="0" smtClean="0">
                <a:solidFill>
                  <a:srgbClr val="2E3917"/>
                </a:solidFill>
              </a:rPr>
              <a:t>   </a:t>
            </a:r>
            <a:r>
              <a:rPr lang="uk-UA" sz="2200" b="1" dirty="0" smtClean="0">
                <a:solidFill>
                  <a:srgbClr val="2E3917"/>
                </a:solidFill>
              </a:rPr>
              <a:t>Чорний квадрат</a:t>
            </a:r>
            <a:r>
              <a:rPr lang="uk-UA" sz="2200" dirty="0" smtClean="0">
                <a:solidFill>
                  <a:srgbClr val="2E3917"/>
                </a:solidFill>
              </a:rPr>
              <a:t> — картина Казимира Малевича, написана, найімовірніше, 1915 року. Зберігається в Державній Третьяковській галереї в Москві. Цю картину, написану в заснованому ним стилі супрематизму, Малевич вважав вершиною своєї творчості. </a:t>
            </a:r>
          </a:p>
        </p:txBody>
      </p:sp>
      <p:pic>
        <p:nvPicPr>
          <p:cNvPr id="19459" name="Picture 2" descr="C:\Users\Violka\Desktop\598px-Чёрный_супрематический_квадрат._1915._ГТГ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75" y="1643050"/>
            <a:ext cx="4556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749319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6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МагічНИЙ</a:t>
            </a:r>
            <a:r>
              <a:rPr lang="uk-UA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КВАДРАТ</a:t>
            </a:r>
            <a:endParaRPr lang="pl-PL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7239000" cy="48466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2E3917"/>
                </a:solidFill>
              </a:rPr>
              <a:t>    </a:t>
            </a:r>
            <a:r>
              <a:rPr lang="ru-RU" sz="2000" b="1" dirty="0" err="1" smtClean="0">
                <a:solidFill>
                  <a:srgbClr val="2E3917"/>
                </a:solidFill>
              </a:rPr>
              <a:t>Магічний</a:t>
            </a:r>
            <a:r>
              <a:rPr lang="ru-RU" sz="2000" b="1" dirty="0" smtClean="0">
                <a:solidFill>
                  <a:srgbClr val="2E3917"/>
                </a:solidFill>
              </a:rPr>
              <a:t> квадрат</a:t>
            </a:r>
            <a:r>
              <a:rPr lang="ru-RU" sz="2000" dirty="0" smtClean="0">
                <a:solidFill>
                  <a:srgbClr val="2E3917"/>
                </a:solidFill>
              </a:rPr>
              <a:t> — </a:t>
            </a:r>
            <a:r>
              <a:rPr lang="ru-RU" sz="2000" dirty="0" err="1" smtClean="0">
                <a:solidFill>
                  <a:srgbClr val="2E3917"/>
                </a:solidFill>
              </a:rPr>
              <a:t>це</a:t>
            </a:r>
            <a:r>
              <a:rPr lang="ru-RU" sz="2000" dirty="0" smtClean="0">
                <a:solidFill>
                  <a:srgbClr val="2E3917"/>
                </a:solidFill>
              </a:rPr>
              <a:t> </a:t>
            </a:r>
            <a:r>
              <a:rPr lang="ru-RU" sz="2000" dirty="0" err="1" smtClean="0">
                <a:solidFill>
                  <a:srgbClr val="2E3917"/>
                </a:solidFill>
              </a:rPr>
              <a:t>квадратна</a:t>
            </a:r>
            <a:r>
              <a:rPr lang="ru-RU" sz="2000" dirty="0" smtClean="0">
                <a:solidFill>
                  <a:srgbClr val="2E3917"/>
                </a:solidFill>
              </a:rPr>
              <a:t> </a:t>
            </a:r>
            <a:r>
              <a:rPr lang="ru-RU" sz="2000" dirty="0" err="1" smtClean="0">
                <a:solidFill>
                  <a:srgbClr val="2E3917"/>
                </a:solidFill>
              </a:rPr>
              <a:t>таблиця</a:t>
            </a:r>
            <a:r>
              <a:rPr lang="ru-RU" sz="2000" dirty="0" smtClean="0">
                <a:solidFill>
                  <a:srgbClr val="2E3917"/>
                </a:solidFill>
              </a:rPr>
              <a:t> </a:t>
            </a:r>
            <a:r>
              <a:rPr lang="en-US" sz="2000" b="1" i="1" dirty="0" err="1" smtClean="0">
                <a:solidFill>
                  <a:srgbClr val="2E3917"/>
                </a:solidFill>
              </a:rPr>
              <a:t>nxn</a:t>
            </a:r>
            <a:r>
              <a:rPr lang="ru-RU" sz="2000" dirty="0" smtClean="0">
                <a:solidFill>
                  <a:srgbClr val="2E3917"/>
                </a:solidFill>
              </a:rPr>
              <a:t>, </a:t>
            </a:r>
            <a:r>
              <a:rPr lang="ru-RU" sz="2000" dirty="0" err="1" smtClean="0">
                <a:solidFill>
                  <a:srgbClr val="2E3917"/>
                </a:solidFill>
              </a:rPr>
              <a:t>заповнена</a:t>
            </a:r>
            <a:r>
              <a:rPr lang="en-US" sz="2000" dirty="0" smtClean="0">
                <a:solidFill>
                  <a:srgbClr val="2E3917"/>
                </a:solidFill>
              </a:rPr>
              <a:t> n2^</a:t>
            </a:r>
            <a:r>
              <a:rPr lang="ru-RU" sz="2000" dirty="0" smtClean="0">
                <a:solidFill>
                  <a:srgbClr val="2E3917"/>
                </a:solidFill>
              </a:rPr>
              <a:t> числами таким чином, </a:t>
            </a:r>
            <a:r>
              <a:rPr lang="ru-RU" sz="2000" dirty="0" err="1" smtClean="0">
                <a:solidFill>
                  <a:srgbClr val="2E3917"/>
                </a:solidFill>
              </a:rPr>
              <a:t>що</a:t>
            </a:r>
            <a:r>
              <a:rPr lang="ru-RU" sz="2000" dirty="0" smtClean="0">
                <a:solidFill>
                  <a:srgbClr val="2E3917"/>
                </a:solidFill>
              </a:rPr>
              <a:t> сума чисел у кожному рядку, кожному </a:t>
            </a:r>
            <a:r>
              <a:rPr lang="ru-RU" sz="2000" dirty="0" err="1" smtClean="0">
                <a:solidFill>
                  <a:srgbClr val="2E3917"/>
                </a:solidFill>
              </a:rPr>
              <a:t>стовпчику</a:t>
            </a:r>
            <a:r>
              <a:rPr lang="ru-RU" sz="2000" dirty="0" smtClean="0">
                <a:solidFill>
                  <a:srgbClr val="2E3917"/>
                </a:solidFill>
              </a:rPr>
              <a:t> </a:t>
            </a:r>
            <a:r>
              <a:rPr lang="ru-RU" sz="2000" dirty="0" err="1" smtClean="0">
                <a:solidFill>
                  <a:srgbClr val="2E3917"/>
                </a:solidFill>
              </a:rPr>
              <a:t>і</a:t>
            </a:r>
            <a:r>
              <a:rPr lang="ru-RU" sz="2000" dirty="0" smtClean="0">
                <a:solidFill>
                  <a:srgbClr val="2E3917"/>
                </a:solidFill>
              </a:rPr>
              <a:t> на </a:t>
            </a:r>
            <a:r>
              <a:rPr lang="ru-RU" sz="2000" dirty="0" err="1" smtClean="0">
                <a:solidFill>
                  <a:srgbClr val="2E3917"/>
                </a:solidFill>
              </a:rPr>
              <a:t>обох</a:t>
            </a:r>
            <a:r>
              <a:rPr lang="ru-RU" sz="2000" dirty="0" smtClean="0">
                <a:solidFill>
                  <a:srgbClr val="2E3917"/>
                </a:solidFill>
              </a:rPr>
              <a:t> </a:t>
            </a:r>
            <a:r>
              <a:rPr lang="ru-RU" sz="2000" dirty="0" err="1" smtClean="0">
                <a:solidFill>
                  <a:srgbClr val="2E3917"/>
                </a:solidFill>
              </a:rPr>
              <a:t>діагоналях</a:t>
            </a:r>
            <a:r>
              <a:rPr lang="ru-RU" sz="2000" dirty="0" smtClean="0">
                <a:solidFill>
                  <a:srgbClr val="2E3917"/>
                </a:solidFill>
              </a:rPr>
              <a:t> </a:t>
            </a:r>
            <a:r>
              <a:rPr lang="ru-RU" sz="2000" dirty="0" err="1" smtClean="0">
                <a:solidFill>
                  <a:srgbClr val="2E3917"/>
                </a:solidFill>
              </a:rPr>
              <a:t>однакова</a:t>
            </a:r>
            <a:r>
              <a:rPr lang="ru-RU" sz="2000" dirty="0" smtClean="0">
                <a:solidFill>
                  <a:srgbClr val="2E3917"/>
                </a:solidFill>
              </a:rPr>
              <a:t>. </a:t>
            </a:r>
            <a:r>
              <a:rPr lang="ru-RU" sz="2000" dirty="0" err="1" smtClean="0">
                <a:solidFill>
                  <a:srgbClr val="2E3917"/>
                </a:solidFill>
              </a:rPr>
              <a:t>Якщо</a:t>
            </a:r>
            <a:r>
              <a:rPr lang="ru-RU" sz="2000" dirty="0" smtClean="0">
                <a:solidFill>
                  <a:srgbClr val="2E3917"/>
                </a:solidFill>
              </a:rPr>
              <a:t> в </a:t>
            </a:r>
            <a:r>
              <a:rPr lang="ru-RU" sz="2000" dirty="0" err="1" smtClean="0">
                <a:solidFill>
                  <a:srgbClr val="2E3917"/>
                </a:solidFill>
              </a:rPr>
              <a:t>квадраті</a:t>
            </a:r>
            <a:r>
              <a:rPr lang="ru-RU" sz="2000" dirty="0" smtClean="0">
                <a:solidFill>
                  <a:srgbClr val="2E3917"/>
                </a:solidFill>
              </a:rPr>
              <a:t> </a:t>
            </a:r>
            <a:r>
              <a:rPr lang="ru-RU" sz="2000" dirty="0" err="1" smtClean="0">
                <a:solidFill>
                  <a:srgbClr val="2E3917"/>
                </a:solidFill>
              </a:rPr>
              <a:t>рівні</a:t>
            </a:r>
            <a:r>
              <a:rPr lang="ru-RU" sz="2000" dirty="0" smtClean="0">
                <a:solidFill>
                  <a:srgbClr val="2E3917"/>
                </a:solidFill>
              </a:rPr>
              <a:t> </a:t>
            </a:r>
            <a:r>
              <a:rPr lang="ru-RU" sz="2000" dirty="0" err="1" smtClean="0">
                <a:solidFill>
                  <a:srgbClr val="2E3917"/>
                </a:solidFill>
              </a:rPr>
              <a:t>суми</a:t>
            </a:r>
            <a:r>
              <a:rPr lang="ru-RU" sz="2000" dirty="0" smtClean="0">
                <a:solidFill>
                  <a:srgbClr val="2E3917"/>
                </a:solidFill>
              </a:rPr>
              <a:t> чисел </a:t>
            </a:r>
            <a:r>
              <a:rPr lang="ru-RU" sz="2000" dirty="0" err="1" smtClean="0">
                <a:solidFill>
                  <a:srgbClr val="2E3917"/>
                </a:solidFill>
              </a:rPr>
              <a:t>тільки</a:t>
            </a:r>
            <a:r>
              <a:rPr lang="ru-RU" sz="2000" dirty="0" smtClean="0">
                <a:solidFill>
                  <a:srgbClr val="2E3917"/>
                </a:solidFill>
              </a:rPr>
              <a:t> в рядках </a:t>
            </a:r>
            <a:r>
              <a:rPr lang="ru-RU" sz="2000" dirty="0" err="1" smtClean="0">
                <a:solidFill>
                  <a:srgbClr val="2E3917"/>
                </a:solidFill>
              </a:rPr>
              <a:t>і</a:t>
            </a:r>
            <a:r>
              <a:rPr lang="ru-RU" sz="2000" dirty="0" smtClean="0">
                <a:solidFill>
                  <a:srgbClr val="2E3917"/>
                </a:solidFill>
              </a:rPr>
              <a:t> </a:t>
            </a:r>
            <a:r>
              <a:rPr lang="ru-RU" sz="2000" dirty="0" err="1" smtClean="0">
                <a:solidFill>
                  <a:srgbClr val="2E3917"/>
                </a:solidFill>
              </a:rPr>
              <a:t>стовпцях</a:t>
            </a:r>
            <a:r>
              <a:rPr lang="ru-RU" sz="2000" dirty="0" smtClean="0">
                <a:solidFill>
                  <a:srgbClr val="2E3917"/>
                </a:solidFill>
              </a:rPr>
              <a:t>, то </a:t>
            </a:r>
            <a:r>
              <a:rPr lang="ru-RU" sz="2000" dirty="0" err="1" smtClean="0">
                <a:solidFill>
                  <a:srgbClr val="2E3917"/>
                </a:solidFill>
              </a:rPr>
              <a:t>він</a:t>
            </a:r>
            <a:r>
              <a:rPr lang="ru-RU" sz="2000" dirty="0" smtClean="0">
                <a:solidFill>
                  <a:srgbClr val="2E3917"/>
                </a:solidFill>
              </a:rPr>
              <a:t> </a:t>
            </a:r>
            <a:r>
              <a:rPr lang="ru-RU" sz="2000" dirty="0" err="1" smtClean="0">
                <a:solidFill>
                  <a:srgbClr val="2E3917"/>
                </a:solidFill>
              </a:rPr>
              <a:t>називається</a:t>
            </a:r>
            <a:r>
              <a:rPr lang="ru-RU" sz="2000" dirty="0" smtClean="0">
                <a:solidFill>
                  <a:srgbClr val="2E3917"/>
                </a:solidFill>
              </a:rPr>
              <a:t> </a:t>
            </a:r>
            <a:r>
              <a:rPr lang="ru-RU" sz="2000" i="1" dirty="0" err="1" smtClean="0">
                <a:solidFill>
                  <a:srgbClr val="2E3917"/>
                </a:solidFill>
              </a:rPr>
              <a:t>напівмагічним</a:t>
            </a:r>
            <a:r>
              <a:rPr lang="ru-RU" sz="2000" dirty="0" smtClean="0">
                <a:solidFill>
                  <a:srgbClr val="2E3917"/>
                </a:solidFill>
              </a:rPr>
              <a:t>. </a:t>
            </a:r>
            <a:r>
              <a:rPr lang="ru-RU" sz="2000" i="1" dirty="0" err="1" smtClean="0">
                <a:solidFill>
                  <a:srgbClr val="2E3917"/>
                </a:solidFill>
              </a:rPr>
              <a:t>Нормальним</a:t>
            </a:r>
            <a:r>
              <a:rPr lang="ru-RU" sz="2000" dirty="0" smtClean="0">
                <a:solidFill>
                  <a:srgbClr val="2E3917"/>
                </a:solidFill>
              </a:rPr>
              <a:t> </a:t>
            </a:r>
            <a:r>
              <a:rPr lang="ru-RU" sz="2000" dirty="0" err="1" smtClean="0">
                <a:solidFill>
                  <a:srgbClr val="2E3917"/>
                </a:solidFill>
              </a:rPr>
              <a:t>називається</a:t>
            </a:r>
            <a:r>
              <a:rPr lang="ru-RU" sz="2000" dirty="0" smtClean="0">
                <a:solidFill>
                  <a:srgbClr val="2E3917"/>
                </a:solidFill>
              </a:rPr>
              <a:t> </a:t>
            </a:r>
            <a:r>
              <a:rPr lang="ru-RU" sz="2000" dirty="0" err="1" smtClean="0">
                <a:solidFill>
                  <a:srgbClr val="2E3917"/>
                </a:solidFill>
              </a:rPr>
              <a:t>магічний</a:t>
            </a:r>
            <a:r>
              <a:rPr lang="ru-RU" sz="2000" dirty="0" smtClean="0">
                <a:solidFill>
                  <a:srgbClr val="2E3917"/>
                </a:solidFill>
              </a:rPr>
              <a:t> квадрат, </a:t>
            </a:r>
            <a:r>
              <a:rPr lang="ru-RU" sz="2000" dirty="0" err="1" smtClean="0">
                <a:solidFill>
                  <a:srgbClr val="2E3917"/>
                </a:solidFill>
              </a:rPr>
              <a:t>заповнений</a:t>
            </a:r>
            <a:r>
              <a:rPr lang="ru-RU" sz="2000" dirty="0" smtClean="0">
                <a:solidFill>
                  <a:srgbClr val="2E3917"/>
                </a:solidFill>
              </a:rPr>
              <a:t> </a:t>
            </a:r>
            <a:r>
              <a:rPr lang="ru-RU" sz="2000" dirty="0" err="1" smtClean="0">
                <a:solidFill>
                  <a:srgbClr val="2E3917"/>
                </a:solidFill>
              </a:rPr>
              <a:t>цілими</a:t>
            </a:r>
            <a:r>
              <a:rPr lang="ru-RU" sz="2000" dirty="0" smtClean="0">
                <a:solidFill>
                  <a:srgbClr val="2E3917"/>
                </a:solidFill>
              </a:rPr>
              <a:t> числами </a:t>
            </a:r>
            <a:r>
              <a:rPr lang="ru-RU" sz="2000" dirty="0" err="1" smtClean="0">
                <a:solidFill>
                  <a:srgbClr val="2E3917"/>
                </a:solidFill>
              </a:rPr>
              <a:t>від</a:t>
            </a:r>
            <a:r>
              <a:rPr lang="en-US" sz="2000" dirty="0" smtClean="0">
                <a:solidFill>
                  <a:srgbClr val="2E3917"/>
                </a:solidFill>
              </a:rPr>
              <a:t> 1</a:t>
            </a:r>
            <a:r>
              <a:rPr lang="ru-RU" sz="2000" dirty="0" smtClean="0">
                <a:solidFill>
                  <a:srgbClr val="2E3917"/>
                </a:solidFill>
              </a:rPr>
              <a:t>  до</a:t>
            </a:r>
            <a:r>
              <a:rPr lang="en-US" sz="2000" dirty="0" smtClean="0">
                <a:solidFill>
                  <a:srgbClr val="2E3917"/>
                </a:solidFill>
              </a:rPr>
              <a:t> n2^</a:t>
            </a:r>
            <a:r>
              <a:rPr lang="ru-RU" sz="2000" dirty="0" smtClean="0">
                <a:solidFill>
                  <a:srgbClr val="2E3917"/>
                </a:solidFill>
              </a:rPr>
              <a:t>. </a:t>
            </a:r>
            <a:r>
              <a:rPr lang="ru-RU" sz="2000" dirty="0" err="1" smtClean="0">
                <a:solidFill>
                  <a:srgbClr val="2E3917"/>
                </a:solidFill>
              </a:rPr>
              <a:t>Магічний</a:t>
            </a:r>
            <a:r>
              <a:rPr lang="ru-RU" sz="2000" dirty="0" smtClean="0">
                <a:solidFill>
                  <a:srgbClr val="2E3917"/>
                </a:solidFill>
              </a:rPr>
              <a:t> квадрат</a:t>
            </a:r>
            <a:r>
              <a:rPr lang="en-US" sz="2000" dirty="0" smtClean="0">
                <a:solidFill>
                  <a:srgbClr val="2E3917"/>
                </a:solidFill>
              </a:rPr>
              <a:t> </a:t>
            </a:r>
            <a:r>
              <a:rPr lang="ru-RU" sz="2000" dirty="0" err="1" smtClean="0">
                <a:solidFill>
                  <a:srgbClr val="2E3917"/>
                </a:solidFill>
              </a:rPr>
              <a:t>називається</a:t>
            </a:r>
            <a:r>
              <a:rPr lang="ru-RU" sz="2000" dirty="0" smtClean="0">
                <a:solidFill>
                  <a:srgbClr val="2E3917"/>
                </a:solidFill>
              </a:rPr>
              <a:t> </a:t>
            </a:r>
            <a:r>
              <a:rPr lang="ru-RU" sz="2000" i="1" dirty="0" err="1" smtClean="0">
                <a:solidFill>
                  <a:srgbClr val="2E3917"/>
                </a:solidFill>
              </a:rPr>
              <a:t>асоціативним</a:t>
            </a:r>
            <a:r>
              <a:rPr lang="ru-RU" sz="2000" dirty="0" smtClean="0">
                <a:solidFill>
                  <a:srgbClr val="2E3917"/>
                </a:solidFill>
              </a:rPr>
              <a:t> </a:t>
            </a:r>
            <a:r>
              <a:rPr lang="ru-RU" sz="2000" dirty="0" err="1" smtClean="0">
                <a:solidFill>
                  <a:srgbClr val="2E3917"/>
                </a:solidFill>
              </a:rPr>
              <a:t>або</a:t>
            </a:r>
            <a:r>
              <a:rPr lang="en-US" sz="2000" dirty="0" smtClean="0">
                <a:solidFill>
                  <a:srgbClr val="2E3917"/>
                </a:solidFill>
              </a:rPr>
              <a:t> </a:t>
            </a:r>
            <a:r>
              <a:rPr lang="ru-RU" sz="2000" i="1" dirty="0" err="1" smtClean="0">
                <a:solidFill>
                  <a:srgbClr val="2E3917"/>
                </a:solidFill>
              </a:rPr>
              <a:t>симетричним</a:t>
            </a:r>
            <a:r>
              <a:rPr lang="ru-RU" sz="2000" dirty="0" smtClean="0">
                <a:solidFill>
                  <a:srgbClr val="2E3917"/>
                </a:solidFill>
              </a:rPr>
              <a:t>, </a:t>
            </a:r>
            <a:r>
              <a:rPr lang="ru-RU" sz="2000" dirty="0" err="1" smtClean="0">
                <a:solidFill>
                  <a:srgbClr val="2E3917"/>
                </a:solidFill>
              </a:rPr>
              <a:t>якщо</a:t>
            </a:r>
            <a:r>
              <a:rPr lang="ru-RU" sz="2000" dirty="0" smtClean="0">
                <a:solidFill>
                  <a:srgbClr val="2E3917"/>
                </a:solidFill>
              </a:rPr>
              <a:t> сума </a:t>
            </a:r>
            <a:r>
              <a:rPr lang="ru-RU" sz="2000" dirty="0" err="1" smtClean="0">
                <a:solidFill>
                  <a:srgbClr val="2E3917"/>
                </a:solidFill>
              </a:rPr>
              <a:t>будь-яких</a:t>
            </a:r>
            <a:r>
              <a:rPr lang="ru-RU" sz="2000" dirty="0" smtClean="0">
                <a:solidFill>
                  <a:srgbClr val="2E3917"/>
                </a:solidFill>
              </a:rPr>
              <a:t> </a:t>
            </a:r>
            <a:r>
              <a:rPr lang="ru-RU" sz="2000" dirty="0" err="1" smtClean="0">
                <a:solidFill>
                  <a:srgbClr val="2E3917"/>
                </a:solidFill>
              </a:rPr>
              <a:t>двох</a:t>
            </a:r>
            <a:r>
              <a:rPr lang="ru-RU" sz="2000" dirty="0" smtClean="0">
                <a:solidFill>
                  <a:srgbClr val="2E3917"/>
                </a:solidFill>
              </a:rPr>
              <a:t> чисел, </a:t>
            </a:r>
            <a:r>
              <a:rPr lang="ru-RU" sz="2000" dirty="0" err="1" smtClean="0">
                <a:solidFill>
                  <a:srgbClr val="2E3917"/>
                </a:solidFill>
              </a:rPr>
              <a:t>розташованих</a:t>
            </a:r>
            <a:r>
              <a:rPr lang="ru-RU" sz="2000" dirty="0" smtClean="0">
                <a:solidFill>
                  <a:srgbClr val="2E3917"/>
                </a:solidFill>
              </a:rPr>
              <a:t> </a:t>
            </a:r>
            <a:r>
              <a:rPr lang="ru-RU" sz="2000" dirty="0" err="1" smtClean="0">
                <a:solidFill>
                  <a:srgbClr val="2E3917"/>
                </a:solidFill>
              </a:rPr>
              <a:t>симетрично</a:t>
            </a:r>
            <a:r>
              <a:rPr lang="ru-RU" sz="2000" dirty="0" smtClean="0">
                <a:solidFill>
                  <a:srgbClr val="2E3917"/>
                </a:solidFill>
              </a:rPr>
              <a:t> </a:t>
            </a:r>
            <a:r>
              <a:rPr lang="ru-RU" sz="2000" dirty="0" err="1" smtClean="0">
                <a:solidFill>
                  <a:srgbClr val="2E3917"/>
                </a:solidFill>
              </a:rPr>
              <a:t>щодо</a:t>
            </a:r>
            <a:r>
              <a:rPr lang="ru-RU" sz="2000" dirty="0" smtClean="0">
                <a:solidFill>
                  <a:srgbClr val="2E3917"/>
                </a:solidFill>
              </a:rPr>
              <a:t> центру квадрата, </a:t>
            </a:r>
            <a:r>
              <a:rPr lang="ru-RU" sz="2000" dirty="0" err="1" smtClean="0">
                <a:solidFill>
                  <a:srgbClr val="2E3917"/>
                </a:solidFill>
              </a:rPr>
              <a:t>дорівнює</a:t>
            </a:r>
            <a:r>
              <a:rPr lang="en-US" sz="2000" dirty="0" smtClean="0">
                <a:solidFill>
                  <a:srgbClr val="2E3917"/>
                </a:solidFill>
              </a:rPr>
              <a:t> n2^ +1</a:t>
            </a:r>
            <a:r>
              <a:rPr lang="ru-RU" sz="2000" dirty="0" smtClean="0">
                <a:solidFill>
                  <a:srgbClr val="2E3917"/>
                </a:solidFill>
              </a:rPr>
              <a:t>.</a:t>
            </a:r>
            <a:endParaRPr lang="en-US" sz="2000" dirty="0" smtClean="0">
              <a:solidFill>
                <a:srgbClr val="2E3917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pl-PL" sz="2000" dirty="0" smtClean="0">
              <a:solidFill>
                <a:srgbClr val="2E3917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4786313"/>
            <a:ext cx="2867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749319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Гра квадрат</a:t>
            </a:r>
            <a:endParaRPr lang="pl-PL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2200" b="1" smtClean="0">
                <a:solidFill>
                  <a:srgbClr val="2E3917"/>
                </a:solidFill>
              </a:rPr>
              <a:t>   Квадра́т</a:t>
            </a:r>
            <a:r>
              <a:rPr lang="uk-UA" sz="2200" smtClean="0">
                <a:solidFill>
                  <a:srgbClr val="2E3917"/>
                </a:solidFill>
              </a:rPr>
              <a:t> — рухлива гра з м'ячем, широко розповсюджена в Україні серед підлітків. Гра відбувається переважно вчотирьох на невеликому майданчику (4x4 м), або увосьмеро (5x5 м). Для гри використовується футбольний м'яч.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smtClean="0">
                <a:solidFill>
                  <a:srgbClr val="2E3917"/>
                </a:solidFill>
              </a:rPr>
              <a:t>    М'яча можна відбивати будь-якими частинами тіла, крім рук. Дівчатам дозволяється відбивати й руками. Гравець не має права двічі торкатися м'яча на своєму майданчику, але йому може допомогти сусід, перестрибнувши на його майданчик на одній нозі та іншою пославши м'яча на будь-яке інше поле.</a:t>
            </a:r>
            <a:endParaRPr lang="uk-UA" sz="2200" smtClean="0">
              <a:solidFill>
                <a:srgbClr val="2E3917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3">
      <a:dk1>
        <a:sysClr val="windowText" lastClr="000000"/>
      </a:dk1>
      <a:lt1>
        <a:srgbClr val="DBE5F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3">
    <a:dk1>
      <a:sysClr val="windowText" lastClr="000000"/>
    </a:dk1>
    <a:lt1>
      <a:srgbClr val="DBE5F1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171</TotalTime>
  <Words>174</Words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Квадрат</vt:lpstr>
      <vt:lpstr>Слайд 2</vt:lpstr>
      <vt:lpstr>Формули, що пов'язані з квадратом</vt:lpstr>
      <vt:lpstr>ВЛАСТИВОСТІ </vt:lpstr>
      <vt:lpstr>ПОБУДОВА </vt:lpstr>
      <vt:lpstr>КВАДРАТНІ КАВУНИ </vt:lpstr>
      <vt:lpstr>ЧОРНИЙ КВАДРАТ </vt:lpstr>
      <vt:lpstr>МагічНИЙ КВАДРАТ</vt:lpstr>
      <vt:lpstr>Гра квадрат</vt:lpstr>
      <vt:lpstr>Червоний квадрат</vt:lpstr>
      <vt:lpstr>Кінь квадрат</vt:lpstr>
      <vt:lpstr>Шлицьове з`єднання</vt:lpstr>
      <vt:lpstr>«Круглий квадрат». Студія Thier-vandaalen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Квадрат</dc:title>
  <dc:creator>Violka</dc:creator>
  <cp:lastModifiedBy>Violka</cp:lastModifiedBy>
  <cp:revision>18</cp:revision>
  <dcterms:created xsi:type="dcterms:W3CDTF">2014-04-14T17:08:15Z</dcterms:created>
  <dcterms:modified xsi:type="dcterms:W3CDTF">2014-04-28T18:46:19Z</dcterms:modified>
</cp:coreProperties>
</file>