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2"/>
  </p:notes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7875D-C8E2-421A-AA1A-4DEB61DC73BB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866D9-8351-4AC3-A2AF-3CD0D3FCA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0B8A-9455-4A71-9C47-6189AA578AE4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B5E6-44EB-4571-834C-384C0D258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0B8A-9455-4A71-9C47-6189AA578AE4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B5E6-44EB-4571-834C-384C0D258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0B8A-9455-4A71-9C47-6189AA578AE4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B5E6-44EB-4571-834C-384C0D258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5A065-A2BE-4A4B-9080-837770FFBF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0B8A-9455-4A71-9C47-6189AA578AE4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B5E6-44EB-4571-834C-384C0D258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0B8A-9455-4A71-9C47-6189AA578AE4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B5E6-44EB-4571-834C-384C0D258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0B8A-9455-4A71-9C47-6189AA578AE4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B5E6-44EB-4571-834C-384C0D258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0B8A-9455-4A71-9C47-6189AA578AE4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B5E6-44EB-4571-834C-384C0D258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0B8A-9455-4A71-9C47-6189AA578AE4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B5E6-44EB-4571-834C-384C0D258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0B8A-9455-4A71-9C47-6189AA578AE4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B5E6-44EB-4571-834C-384C0D258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0B8A-9455-4A71-9C47-6189AA578AE4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B5E6-44EB-4571-834C-384C0D258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0B8A-9455-4A71-9C47-6189AA578AE4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243B5E6-44EB-4571-834C-384C0D2582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9F0B8A-9455-4A71-9C47-6189AA578AE4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43B5E6-44EB-4571-834C-384C0D25824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chemeClr val="tx1"/>
                </a:solidFill>
              </a:rPr>
              <a:t>Координати на площині 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Відстань середини відрізків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428860" y="4857760"/>
            <a:ext cx="4019568" cy="365125"/>
          </a:xfrm>
        </p:spPr>
        <p:txBody>
          <a:bodyPr/>
          <a:lstStyle/>
          <a:p>
            <a:r>
              <a:rPr lang="uk-UA" sz="3200" dirty="0" smtClean="0">
                <a:solidFill>
                  <a:schemeClr val="tx1"/>
                </a:solidFill>
              </a:rPr>
              <a:t>учениці </a:t>
            </a:r>
            <a:r>
              <a:rPr lang="uk-UA" sz="3200" dirty="0" smtClean="0">
                <a:solidFill>
                  <a:schemeClr val="tx1"/>
                </a:solidFill>
              </a:rPr>
              <a:t>10-а класу</a:t>
            </a:r>
          </a:p>
          <a:p>
            <a:r>
              <a:rPr lang="uk-UA" sz="3200" dirty="0" smtClean="0">
                <a:solidFill>
                  <a:schemeClr val="tx1"/>
                </a:solidFill>
              </a:rPr>
              <a:t>КЗО ДСЗШ №147</a:t>
            </a:r>
          </a:p>
          <a:p>
            <a:r>
              <a:rPr lang="uk-UA" sz="3200" dirty="0" smtClean="0">
                <a:solidFill>
                  <a:schemeClr val="tx1"/>
                </a:solidFill>
              </a:rPr>
              <a:t>і</a:t>
            </a:r>
            <a:r>
              <a:rPr lang="uk-UA" sz="3200" dirty="0" smtClean="0">
                <a:solidFill>
                  <a:schemeClr val="tx1"/>
                </a:solidFill>
              </a:rPr>
              <a:t>м</a:t>
            </a:r>
            <a:r>
              <a:rPr lang="uk-UA" sz="3200" dirty="0" smtClean="0">
                <a:solidFill>
                  <a:schemeClr val="tx1"/>
                </a:solidFill>
              </a:rPr>
              <a:t>. В. Чорновола</a:t>
            </a:r>
          </a:p>
          <a:p>
            <a:r>
              <a:rPr lang="uk-UA" sz="3200" dirty="0" err="1" smtClean="0">
                <a:solidFill>
                  <a:schemeClr val="tx1"/>
                </a:solidFill>
              </a:rPr>
              <a:t>Чернобривець</a:t>
            </a:r>
            <a:r>
              <a:rPr lang="uk-UA" sz="3200" dirty="0" smtClean="0">
                <a:solidFill>
                  <a:schemeClr val="tx1"/>
                </a:solidFill>
              </a:rPr>
              <a:t> Юлії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4525963"/>
          </a:xfrm>
        </p:spPr>
        <p:txBody>
          <a:bodyPr/>
          <a:lstStyle/>
          <a:p>
            <a:r>
              <a:rPr lang="uk-UA" dirty="0" smtClean="0"/>
              <a:t>При якому значенні х відстань між точками С(3;-2) і Д(х;-1) дорівнює 5?</a:t>
            </a:r>
            <a:endParaRPr lang="ru-RU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3" y="2428868"/>
            <a:ext cx="6850721" cy="785818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3500438"/>
            <a:ext cx="5909871" cy="714380"/>
          </a:xfrm>
          <a:prstGeom prst="rect">
            <a:avLst/>
          </a:prstGeom>
          <a:noFill/>
        </p:spPr>
      </p:pic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4357694"/>
            <a:ext cx="3983210" cy="714380"/>
          </a:xfrm>
          <a:prstGeom prst="rect">
            <a:avLst/>
          </a:prstGeom>
          <a:noFill/>
        </p:spPr>
      </p:pic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3" y="5286388"/>
            <a:ext cx="2459199" cy="571504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928662" y="5857892"/>
            <a:ext cx="31432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/>
              <a:t>х-3=4,  </a:t>
            </a:r>
            <a:r>
              <a:rPr lang="uk-UA" sz="4000" b="1" dirty="0" smtClean="0">
                <a:solidFill>
                  <a:srgbClr val="FF0000"/>
                </a:solidFill>
              </a:rPr>
              <a:t>х=7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" name="Line 5"/>
          <p:cNvSpPr>
            <a:spLocks noChangeShapeType="1"/>
          </p:cNvSpPr>
          <p:nvPr/>
        </p:nvSpPr>
        <p:spPr bwMode="auto">
          <a:xfrm>
            <a:off x="2124075" y="3500438"/>
            <a:ext cx="66976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67" name="Text Box 6"/>
          <p:cNvSpPr txBox="1">
            <a:spLocks noChangeArrowheads="1"/>
          </p:cNvSpPr>
          <p:nvPr/>
        </p:nvSpPr>
        <p:spPr bwMode="auto">
          <a:xfrm>
            <a:off x="8556625" y="3500438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/>
              <a:t>Х</a:t>
            </a:r>
            <a:endParaRPr lang="ru-RU" b="1"/>
          </a:p>
        </p:txBody>
      </p:sp>
      <p:sp>
        <p:nvSpPr>
          <p:cNvPr id="19468" name="Line 7"/>
          <p:cNvSpPr>
            <a:spLocks noChangeShapeType="1"/>
          </p:cNvSpPr>
          <p:nvPr/>
        </p:nvSpPr>
        <p:spPr bwMode="auto">
          <a:xfrm flipH="1" flipV="1">
            <a:off x="5435600" y="981075"/>
            <a:ext cx="20638" cy="56165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69" name="Text Box 8"/>
          <p:cNvSpPr txBox="1">
            <a:spLocks noChangeArrowheads="1"/>
          </p:cNvSpPr>
          <p:nvPr/>
        </p:nvSpPr>
        <p:spPr bwMode="auto">
          <a:xfrm>
            <a:off x="5219700" y="34226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о</a:t>
            </a:r>
            <a:endParaRPr lang="ru-RU"/>
          </a:p>
        </p:txBody>
      </p:sp>
      <p:sp>
        <p:nvSpPr>
          <p:cNvPr id="19470" name="Text Box 9"/>
          <p:cNvSpPr txBox="1">
            <a:spLocks noChangeArrowheads="1"/>
          </p:cNvSpPr>
          <p:nvPr/>
        </p:nvSpPr>
        <p:spPr bwMode="auto">
          <a:xfrm>
            <a:off x="5468938" y="90805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 dirty="0"/>
              <a:t>У</a:t>
            </a:r>
            <a:endParaRPr lang="ru-RU" b="1" dirty="0"/>
          </a:p>
        </p:txBody>
      </p:sp>
      <p:sp>
        <p:nvSpPr>
          <p:cNvPr id="19471" name="Text Box 10"/>
          <p:cNvSpPr txBox="1">
            <a:spLocks noChangeArrowheads="1"/>
          </p:cNvSpPr>
          <p:nvPr/>
        </p:nvSpPr>
        <p:spPr bwMode="auto">
          <a:xfrm>
            <a:off x="5724525" y="35655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1</a:t>
            </a:r>
            <a:endParaRPr lang="ru-RU"/>
          </a:p>
        </p:txBody>
      </p:sp>
      <p:sp>
        <p:nvSpPr>
          <p:cNvPr id="19472" name="Text Box 11"/>
          <p:cNvSpPr txBox="1">
            <a:spLocks noChangeArrowheads="1"/>
          </p:cNvSpPr>
          <p:nvPr/>
        </p:nvSpPr>
        <p:spPr bwMode="auto">
          <a:xfrm>
            <a:off x="6156325" y="35655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2</a:t>
            </a:r>
            <a:endParaRPr lang="ru-RU"/>
          </a:p>
        </p:txBody>
      </p:sp>
      <p:sp>
        <p:nvSpPr>
          <p:cNvPr id="19473" name="Text Box 12"/>
          <p:cNvSpPr txBox="1">
            <a:spLocks noChangeArrowheads="1"/>
          </p:cNvSpPr>
          <p:nvPr/>
        </p:nvSpPr>
        <p:spPr bwMode="auto">
          <a:xfrm>
            <a:off x="6589713" y="35655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3</a:t>
            </a:r>
            <a:endParaRPr lang="ru-RU"/>
          </a:p>
        </p:txBody>
      </p:sp>
      <p:sp>
        <p:nvSpPr>
          <p:cNvPr id="19474" name="Text Box 13"/>
          <p:cNvSpPr txBox="1">
            <a:spLocks noChangeArrowheads="1"/>
          </p:cNvSpPr>
          <p:nvPr/>
        </p:nvSpPr>
        <p:spPr bwMode="auto">
          <a:xfrm>
            <a:off x="7021513" y="35655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4</a:t>
            </a:r>
            <a:endParaRPr lang="ru-RU"/>
          </a:p>
        </p:txBody>
      </p:sp>
      <p:sp>
        <p:nvSpPr>
          <p:cNvPr id="19475" name="Text Box 14"/>
          <p:cNvSpPr txBox="1">
            <a:spLocks noChangeArrowheads="1"/>
          </p:cNvSpPr>
          <p:nvPr/>
        </p:nvSpPr>
        <p:spPr bwMode="auto">
          <a:xfrm>
            <a:off x="7453313" y="35655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5</a:t>
            </a:r>
            <a:endParaRPr lang="ru-RU"/>
          </a:p>
        </p:txBody>
      </p:sp>
      <p:sp>
        <p:nvSpPr>
          <p:cNvPr id="19476" name="Text Box 15"/>
          <p:cNvSpPr txBox="1">
            <a:spLocks noChangeArrowheads="1"/>
          </p:cNvSpPr>
          <p:nvPr/>
        </p:nvSpPr>
        <p:spPr bwMode="auto">
          <a:xfrm>
            <a:off x="5076825" y="29178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1</a:t>
            </a:r>
            <a:endParaRPr lang="ru-RU"/>
          </a:p>
        </p:txBody>
      </p:sp>
      <p:sp>
        <p:nvSpPr>
          <p:cNvPr id="19477" name="Text Box 16"/>
          <p:cNvSpPr txBox="1">
            <a:spLocks noChangeArrowheads="1"/>
          </p:cNvSpPr>
          <p:nvPr/>
        </p:nvSpPr>
        <p:spPr bwMode="auto">
          <a:xfrm>
            <a:off x="5076825" y="24209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2</a:t>
            </a:r>
            <a:endParaRPr lang="ru-RU"/>
          </a:p>
        </p:txBody>
      </p:sp>
      <p:sp>
        <p:nvSpPr>
          <p:cNvPr id="19478" name="Text Box 17"/>
          <p:cNvSpPr txBox="1">
            <a:spLocks noChangeArrowheads="1"/>
          </p:cNvSpPr>
          <p:nvPr/>
        </p:nvSpPr>
        <p:spPr bwMode="auto">
          <a:xfrm>
            <a:off x="5076825" y="20542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3</a:t>
            </a:r>
            <a:endParaRPr lang="ru-RU"/>
          </a:p>
        </p:txBody>
      </p:sp>
      <p:sp>
        <p:nvSpPr>
          <p:cNvPr id="19479" name="Text Box 18"/>
          <p:cNvSpPr txBox="1">
            <a:spLocks noChangeArrowheads="1"/>
          </p:cNvSpPr>
          <p:nvPr/>
        </p:nvSpPr>
        <p:spPr bwMode="auto">
          <a:xfrm>
            <a:off x="5076825" y="16224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4</a:t>
            </a:r>
            <a:endParaRPr lang="ru-RU"/>
          </a:p>
        </p:txBody>
      </p:sp>
      <p:sp>
        <p:nvSpPr>
          <p:cNvPr id="19480" name="Text Box 19"/>
          <p:cNvSpPr txBox="1">
            <a:spLocks noChangeArrowheads="1"/>
          </p:cNvSpPr>
          <p:nvPr/>
        </p:nvSpPr>
        <p:spPr bwMode="auto">
          <a:xfrm>
            <a:off x="5076825" y="11239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5</a:t>
            </a:r>
            <a:endParaRPr lang="ru-RU"/>
          </a:p>
        </p:txBody>
      </p:sp>
      <p:sp>
        <p:nvSpPr>
          <p:cNvPr id="19481" name="Text Box 20"/>
          <p:cNvSpPr txBox="1">
            <a:spLocks noChangeArrowheads="1"/>
          </p:cNvSpPr>
          <p:nvPr/>
        </p:nvSpPr>
        <p:spPr bwMode="auto">
          <a:xfrm>
            <a:off x="5005388" y="37830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-1</a:t>
            </a:r>
            <a:endParaRPr lang="ru-RU"/>
          </a:p>
        </p:txBody>
      </p:sp>
      <p:sp>
        <p:nvSpPr>
          <p:cNvPr id="19482" name="Text Box 21"/>
          <p:cNvSpPr txBox="1">
            <a:spLocks noChangeArrowheads="1"/>
          </p:cNvSpPr>
          <p:nvPr/>
        </p:nvSpPr>
        <p:spPr bwMode="auto">
          <a:xfrm>
            <a:off x="4976813" y="42148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-2</a:t>
            </a:r>
            <a:endParaRPr lang="ru-RU"/>
          </a:p>
        </p:txBody>
      </p:sp>
      <p:sp>
        <p:nvSpPr>
          <p:cNvPr id="19483" name="Text Box 22"/>
          <p:cNvSpPr txBox="1">
            <a:spLocks noChangeArrowheads="1"/>
          </p:cNvSpPr>
          <p:nvPr/>
        </p:nvSpPr>
        <p:spPr bwMode="auto">
          <a:xfrm>
            <a:off x="4976813" y="45815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-3</a:t>
            </a:r>
            <a:endParaRPr lang="ru-RU"/>
          </a:p>
        </p:txBody>
      </p:sp>
      <p:sp>
        <p:nvSpPr>
          <p:cNvPr id="19484" name="Text Box 23"/>
          <p:cNvSpPr txBox="1">
            <a:spLocks noChangeArrowheads="1"/>
          </p:cNvSpPr>
          <p:nvPr/>
        </p:nvSpPr>
        <p:spPr bwMode="auto">
          <a:xfrm>
            <a:off x="4976813" y="50133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-4</a:t>
            </a:r>
            <a:endParaRPr lang="ru-RU"/>
          </a:p>
        </p:txBody>
      </p:sp>
      <p:sp>
        <p:nvSpPr>
          <p:cNvPr id="19485" name="Text Box 24"/>
          <p:cNvSpPr txBox="1">
            <a:spLocks noChangeArrowheads="1"/>
          </p:cNvSpPr>
          <p:nvPr/>
        </p:nvSpPr>
        <p:spPr bwMode="auto">
          <a:xfrm>
            <a:off x="5005388" y="55102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-5</a:t>
            </a:r>
            <a:endParaRPr lang="ru-RU"/>
          </a:p>
        </p:txBody>
      </p:sp>
      <p:sp>
        <p:nvSpPr>
          <p:cNvPr id="19486" name="Text Box 25"/>
          <p:cNvSpPr txBox="1">
            <a:spLocks noChangeArrowheads="1"/>
          </p:cNvSpPr>
          <p:nvPr/>
        </p:nvSpPr>
        <p:spPr bwMode="auto">
          <a:xfrm>
            <a:off x="4789488" y="35655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-1</a:t>
            </a:r>
            <a:endParaRPr lang="ru-RU"/>
          </a:p>
        </p:txBody>
      </p:sp>
      <p:sp>
        <p:nvSpPr>
          <p:cNvPr id="19487" name="Text Box 26"/>
          <p:cNvSpPr txBox="1">
            <a:spLocks noChangeArrowheads="1"/>
          </p:cNvSpPr>
          <p:nvPr/>
        </p:nvSpPr>
        <p:spPr bwMode="auto">
          <a:xfrm>
            <a:off x="4357686" y="3500438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dirty="0"/>
              <a:t>-2</a:t>
            </a:r>
            <a:endParaRPr lang="ru-RU" dirty="0"/>
          </a:p>
        </p:txBody>
      </p:sp>
      <p:sp>
        <p:nvSpPr>
          <p:cNvPr id="19488" name="Text Box 27"/>
          <p:cNvSpPr txBox="1">
            <a:spLocks noChangeArrowheads="1"/>
          </p:cNvSpPr>
          <p:nvPr/>
        </p:nvSpPr>
        <p:spPr bwMode="auto">
          <a:xfrm>
            <a:off x="3465513" y="357346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-4</a:t>
            </a:r>
            <a:endParaRPr lang="ru-RU"/>
          </a:p>
        </p:txBody>
      </p:sp>
      <p:sp>
        <p:nvSpPr>
          <p:cNvPr id="19489" name="Text Box 28"/>
          <p:cNvSpPr txBox="1">
            <a:spLocks noChangeArrowheads="1"/>
          </p:cNvSpPr>
          <p:nvPr/>
        </p:nvSpPr>
        <p:spPr bwMode="auto">
          <a:xfrm>
            <a:off x="3033713" y="35655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-5</a:t>
            </a:r>
            <a:endParaRPr lang="ru-RU"/>
          </a:p>
        </p:txBody>
      </p:sp>
      <p:sp>
        <p:nvSpPr>
          <p:cNvPr id="19490" name="Text Box 29"/>
          <p:cNvSpPr txBox="1">
            <a:spLocks noChangeArrowheads="1"/>
          </p:cNvSpPr>
          <p:nvPr/>
        </p:nvSpPr>
        <p:spPr bwMode="auto">
          <a:xfrm>
            <a:off x="2628900" y="35655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-6</a:t>
            </a:r>
            <a:endParaRPr lang="ru-RU"/>
          </a:p>
        </p:txBody>
      </p:sp>
      <p:sp>
        <p:nvSpPr>
          <p:cNvPr id="19491" name="Text Box 30"/>
          <p:cNvSpPr txBox="1">
            <a:spLocks noChangeArrowheads="1"/>
          </p:cNvSpPr>
          <p:nvPr/>
        </p:nvSpPr>
        <p:spPr bwMode="auto">
          <a:xfrm>
            <a:off x="3924300" y="35655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-3</a:t>
            </a:r>
            <a:endParaRPr lang="ru-RU"/>
          </a:p>
        </p:txBody>
      </p:sp>
      <p:sp>
        <p:nvSpPr>
          <p:cNvPr id="19492" name="Line 31"/>
          <p:cNvSpPr>
            <a:spLocks noChangeShapeType="1"/>
          </p:cNvSpPr>
          <p:nvPr/>
        </p:nvSpPr>
        <p:spPr bwMode="auto">
          <a:xfrm>
            <a:off x="5868988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3" name="Line 32"/>
          <p:cNvSpPr>
            <a:spLocks noChangeShapeType="1"/>
          </p:cNvSpPr>
          <p:nvPr/>
        </p:nvSpPr>
        <p:spPr bwMode="auto">
          <a:xfrm>
            <a:off x="6300788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4" name="Line 33"/>
          <p:cNvSpPr>
            <a:spLocks noChangeShapeType="1"/>
          </p:cNvSpPr>
          <p:nvPr/>
        </p:nvSpPr>
        <p:spPr bwMode="auto">
          <a:xfrm>
            <a:off x="6732588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5" name="Line 34"/>
          <p:cNvSpPr>
            <a:spLocks noChangeShapeType="1"/>
          </p:cNvSpPr>
          <p:nvPr/>
        </p:nvSpPr>
        <p:spPr bwMode="auto">
          <a:xfrm>
            <a:off x="7164388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6" name="Line 35"/>
          <p:cNvSpPr>
            <a:spLocks noChangeShapeType="1"/>
          </p:cNvSpPr>
          <p:nvPr/>
        </p:nvSpPr>
        <p:spPr bwMode="auto">
          <a:xfrm>
            <a:off x="7597775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7" name="Line 36"/>
          <p:cNvSpPr>
            <a:spLocks noChangeShapeType="1"/>
          </p:cNvSpPr>
          <p:nvPr/>
        </p:nvSpPr>
        <p:spPr bwMode="auto">
          <a:xfrm>
            <a:off x="8029575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8" name="Text Box 37"/>
          <p:cNvSpPr txBox="1">
            <a:spLocks noChangeArrowheads="1"/>
          </p:cNvSpPr>
          <p:nvPr/>
        </p:nvSpPr>
        <p:spPr bwMode="auto">
          <a:xfrm>
            <a:off x="7861300" y="357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6</a:t>
            </a:r>
            <a:endParaRPr lang="ru-RU"/>
          </a:p>
        </p:txBody>
      </p:sp>
      <p:sp>
        <p:nvSpPr>
          <p:cNvPr id="19499" name="Line 38"/>
          <p:cNvSpPr>
            <a:spLocks noChangeShapeType="1"/>
          </p:cNvSpPr>
          <p:nvPr/>
        </p:nvSpPr>
        <p:spPr bwMode="auto">
          <a:xfrm>
            <a:off x="5005388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00" name="Line 39"/>
          <p:cNvSpPr>
            <a:spLocks noChangeShapeType="1"/>
          </p:cNvSpPr>
          <p:nvPr/>
        </p:nvSpPr>
        <p:spPr bwMode="auto">
          <a:xfrm>
            <a:off x="4572000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01" name="Line 40"/>
          <p:cNvSpPr>
            <a:spLocks noChangeShapeType="1"/>
          </p:cNvSpPr>
          <p:nvPr/>
        </p:nvSpPr>
        <p:spPr bwMode="auto">
          <a:xfrm>
            <a:off x="4140200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02" name="Line 41"/>
          <p:cNvSpPr>
            <a:spLocks noChangeShapeType="1"/>
          </p:cNvSpPr>
          <p:nvPr/>
        </p:nvSpPr>
        <p:spPr bwMode="auto">
          <a:xfrm>
            <a:off x="3708400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03" name="Line 42"/>
          <p:cNvSpPr>
            <a:spLocks noChangeShapeType="1"/>
          </p:cNvSpPr>
          <p:nvPr/>
        </p:nvSpPr>
        <p:spPr bwMode="auto">
          <a:xfrm>
            <a:off x="3276600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04" name="Line 43"/>
          <p:cNvSpPr>
            <a:spLocks noChangeShapeType="1"/>
          </p:cNvSpPr>
          <p:nvPr/>
        </p:nvSpPr>
        <p:spPr bwMode="auto">
          <a:xfrm>
            <a:off x="2844800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05" name="Line 44"/>
          <p:cNvSpPr>
            <a:spLocks noChangeShapeType="1"/>
          </p:cNvSpPr>
          <p:nvPr/>
        </p:nvSpPr>
        <p:spPr bwMode="auto">
          <a:xfrm>
            <a:off x="2413000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06" name="Text Box 45"/>
          <p:cNvSpPr txBox="1">
            <a:spLocks noChangeArrowheads="1"/>
          </p:cNvSpPr>
          <p:nvPr/>
        </p:nvSpPr>
        <p:spPr bwMode="auto">
          <a:xfrm>
            <a:off x="2197100" y="357346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-7</a:t>
            </a:r>
            <a:endParaRPr lang="ru-RU"/>
          </a:p>
        </p:txBody>
      </p:sp>
      <p:sp>
        <p:nvSpPr>
          <p:cNvPr id="19507" name="Text Box 46"/>
          <p:cNvSpPr txBox="1">
            <a:spLocks noChangeArrowheads="1"/>
          </p:cNvSpPr>
          <p:nvPr/>
        </p:nvSpPr>
        <p:spPr bwMode="auto">
          <a:xfrm>
            <a:off x="8316913" y="357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7</a:t>
            </a:r>
            <a:endParaRPr lang="ru-RU"/>
          </a:p>
        </p:txBody>
      </p:sp>
      <p:sp>
        <p:nvSpPr>
          <p:cNvPr id="19508" name="Line 47"/>
          <p:cNvSpPr>
            <a:spLocks noChangeShapeType="1"/>
          </p:cNvSpPr>
          <p:nvPr/>
        </p:nvSpPr>
        <p:spPr bwMode="auto">
          <a:xfrm>
            <a:off x="8461375" y="3429000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09" name="Line 48"/>
          <p:cNvSpPr>
            <a:spLocks noChangeShapeType="1"/>
          </p:cNvSpPr>
          <p:nvPr/>
        </p:nvSpPr>
        <p:spPr bwMode="auto">
          <a:xfrm>
            <a:off x="5364163" y="306863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10" name="Line 49"/>
          <p:cNvSpPr>
            <a:spLocks noChangeShapeType="1"/>
          </p:cNvSpPr>
          <p:nvPr/>
        </p:nvSpPr>
        <p:spPr bwMode="auto">
          <a:xfrm>
            <a:off x="5364163" y="263683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11" name="Line 50"/>
          <p:cNvSpPr>
            <a:spLocks noChangeShapeType="1"/>
          </p:cNvSpPr>
          <p:nvPr/>
        </p:nvSpPr>
        <p:spPr bwMode="auto">
          <a:xfrm>
            <a:off x="5364163" y="220503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12" name="Line 51"/>
          <p:cNvSpPr>
            <a:spLocks noChangeShapeType="1"/>
          </p:cNvSpPr>
          <p:nvPr/>
        </p:nvSpPr>
        <p:spPr bwMode="auto">
          <a:xfrm>
            <a:off x="5364163" y="177323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13" name="Line 52"/>
          <p:cNvSpPr>
            <a:spLocks noChangeShapeType="1"/>
          </p:cNvSpPr>
          <p:nvPr/>
        </p:nvSpPr>
        <p:spPr bwMode="auto">
          <a:xfrm>
            <a:off x="5364163" y="134143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14" name="Line 55"/>
          <p:cNvSpPr>
            <a:spLocks noChangeShapeType="1"/>
          </p:cNvSpPr>
          <p:nvPr/>
        </p:nvSpPr>
        <p:spPr bwMode="auto">
          <a:xfrm>
            <a:off x="5364163" y="393223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15" name="Line 56"/>
          <p:cNvSpPr>
            <a:spLocks noChangeShapeType="1"/>
          </p:cNvSpPr>
          <p:nvPr/>
        </p:nvSpPr>
        <p:spPr bwMode="auto">
          <a:xfrm>
            <a:off x="5364163" y="4365625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16" name="Line 57"/>
          <p:cNvSpPr>
            <a:spLocks noChangeShapeType="1"/>
          </p:cNvSpPr>
          <p:nvPr/>
        </p:nvSpPr>
        <p:spPr bwMode="auto">
          <a:xfrm>
            <a:off x="5364163" y="4797425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17" name="Line 58"/>
          <p:cNvSpPr>
            <a:spLocks noChangeShapeType="1"/>
          </p:cNvSpPr>
          <p:nvPr/>
        </p:nvSpPr>
        <p:spPr bwMode="auto">
          <a:xfrm>
            <a:off x="5364163" y="5229225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18" name="Line 59"/>
          <p:cNvSpPr>
            <a:spLocks noChangeShapeType="1"/>
          </p:cNvSpPr>
          <p:nvPr/>
        </p:nvSpPr>
        <p:spPr bwMode="auto">
          <a:xfrm>
            <a:off x="5364163" y="5661025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19" name="Line 60"/>
          <p:cNvSpPr>
            <a:spLocks noChangeShapeType="1"/>
          </p:cNvSpPr>
          <p:nvPr/>
        </p:nvSpPr>
        <p:spPr bwMode="auto">
          <a:xfrm>
            <a:off x="5364163" y="6092825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20" name="Line 61"/>
          <p:cNvSpPr>
            <a:spLocks noChangeShapeType="1"/>
          </p:cNvSpPr>
          <p:nvPr/>
        </p:nvSpPr>
        <p:spPr bwMode="auto">
          <a:xfrm>
            <a:off x="5364163" y="6524625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21" name="Text Box 62"/>
          <p:cNvSpPr txBox="1">
            <a:spLocks noChangeArrowheads="1"/>
          </p:cNvSpPr>
          <p:nvPr/>
        </p:nvSpPr>
        <p:spPr bwMode="auto">
          <a:xfrm>
            <a:off x="5005388" y="59420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-6</a:t>
            </a:r>
            <a:endParaRPr lang="ru-RU"/>
          </a:p>
        </p:txBody>
      </p:sp>
      <p:sp>
        <p:nvSpPr>
          <p:cNvPr id="19522" name="Text Box 63"/>
          <p:cNvSpPr txBox="1">
            <a:spLocks noChangeArrowheads="1"/>
          </p:cNvSpPr>
          <p:nvPr/>
        </p:nvSpPr>
        <p:spPr bwMode="auto">
          <a:xfrm>
            <a:off x="5005388" y="63738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-7</a:t>
            </a:r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500042"/>
            <a:ext cx="442915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Координатна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площина-це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площина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на як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зображено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дв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і взаємно перпендикулярні координатні прямі зі спільним початком відліку.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" name="Выноска 1 59"/>
          <p:cNvSpPr/>
          <p:nvPr/>
        </p:nvSpPr>
        <p:spPr>
          <a:xfrm>
            <a:off x="6215074" y="785794"/>
            <a:ext cx="2000264" cy="785818"/>
          </a:xfrm>
          <a:prstGeom prst="borderCallout1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Вісь </a:t>
            </a:r>
            <a:r>
              <a:rPr lang="uk-UA" b="1" dirty="0" err="1" smtClean="0">
                <a:solidFill>
                  <a:srgbClr val="FF0000"/>
                </a:solidFill>
              </a:rPr>
              <a:t>Оу-</a:t>
            </a:r>
            <a:endParaRPr lang="uk-UA" b="1" dirty="0" smtClean="0">
              <a:solidFill>
                <a:srgbClr val="FF0000"/>
              </a:solidFill>
            </a:endParaRPr>
          </a:p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вісь ординат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1" name="Выноска 1 60"/>
          <p:cNvSpPr/>
          <p:nvPr/>
        </p:nvSpPr>
        <p:spPr>
          <a:xfrm>
            <a:off x="6929454" y="2571744"/>
            <a:ext cx="1714512" cy="785818"/>
          </a:xfrm>
          <a:prstGeom prst="borderCallout1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Вісь </a:t>
            </a:r>
            <a:r>
              <a:rPr lang="uk-UA" b="1" dirty="0" err="1" smtClean="0">
                <a:solidFill>
                  <a:srgbClr val="FF0000"/>
                </a:solidFill>
              </a:rPr>
              <a:t>Ох-</a:t>
            </a:r>
            <a:endParaRPr lang="uk-UA" b="1" dirty="0" smtClean="0">
              <a:solidFill>
                <a:srgbClr val="FF0000"/>
              </a:solidFill>
            </a:endParaRPr>
          </a:p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вісь абсцис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60" grpId="0" animBg="1"/>
      <p:bldP spid="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4357718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Координати точки на площині </a:t>
            </a:r>
            <a:r>
              <a:rPr lang="uk-UA" b="1" dirty="0" err="1" smtClean="0"/>
              <a:t>ху</a:t>
            </a:r>
            <a:r>
              <a:rPr lang="uk-UA" b="1" dirty="0" smtClean="0"/>
              <a:t> </a:t>
            </a:r>
            <a:r>
              <a:rPr lang="uk-UA" dirty="0" smtClean="0"/>
              <a:t>називають </a:t>
            </a:r>
            <a:r>
              <a:rPr lang="uk-UA" b="1" dirty="0" err="1" smtClean="0"/>
              <a:t>декартовими</a:t>
            </a:r>
            <a:r>
              <a:rPr lang="uk-UA" b="1" dirty="0" smtClean="0"/>
              <a:t> координатами </a:t>
            </a:r>
          </a:p>
          <a:p>
            <a:pPr>
              <a:buNone/>
            </a:pPr>
            <a:endParaRPr lang="uk-UA" b="1" dirty="0" smtClean="0"/>
          </a:p>
          <a:p>
            <a:pPr algn="ctr">
              <a:buNone/>
            </a:pPr>
            <a:r>
              <a:rPr lang="uk-UA" sz="1600" dirty="0" smtClean="0"/>
              <a:t>(на честь французького математика </a:t>
            </a:r>
          </a:p>
          <a:p>
            <a:pPr algn="ctr">
              <a:buNone/>
            </a:pPr>
            <a:r>
              <a:rPr lang="uk-UA" sz="1600" dirty="0" err="1" smtClean="0"/>
              <a:t>Рене</a:t>
            </a:r>
            <a:r>
              <a:rPr lang="uk-UA" sz="1600" dirty="0" smtClean="0"/>
              <a:t> Декарта)</a:t>
            </a:r>
            <a:endParaRPr lang="ru-RU" sz="1600" dirty="0"/>
          </a:p>
        </p:txBody>
      </p:sp>
      <p:grpSp>
        <p:nvGrpSpPr>
          <p:cNvPr id="38" name="Group 66"/>
          <p:cNvGrpSpPr>
            <a:grpSpLocks/>
          </p:cNvGrpSpPr>
          <p:nvPr/>
        </p:nvGrpSpPr>
        <p:grpSpPr bwMode="auto">
          <a:xfrm>
            <a:off x="2339975" y="188913"/>
            <a:ext cx="6769100" cy="6335712"/>
            <a:chOff x="1519" y="119"/>
            <a:chExt cx="4264" cy="3991"/>
          </a:xfrm>
        </p:grpSpPr>
        <p:sp>
          <p:nvSpPr>
            <p:cNvPr id="39" name="Line 5"/>
            <p:cNvSpPr>
              <a:spLocks noChangeShapeType="1"/>
            </p:cNvSpPr>
            <p:nvPr/>
          </p:nvSpPr>
          <p:spPr bwMode="auto">
            <a:xfrm>
              <a:off x="1519" y="2069"/>
              <a:ext cx="4219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Text Box 6"/>
            <p:cNvSpPr txBox="1">
              <a:spLocks noChangeArrowheads="1"/>
            </p:cNvSpPr>
            <p:nvPr/>
          </p:nvSpPr>
          <p:spPr bwMode="auto">
            <a:xfrm>
              <a:off x="5571" y="2069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Х</a:t>
              </a:r>
              <a:endParaRPr lang="ru-RU" b="1"/>
            </a:p>
          </p:txBody>
        </p:sp>
        <p:sp>
          <p:nvSpPr>
            <p:cNvPr id="41" name="Line 8"/>
            <p:cNvSpPr>
              <a:spLocks noChangeShapeType="1"/>
            </p:cNvSpPr>
            <p:nvPr/>
          </p:nvSpPr>
          <p:spPr bwMode="auto">
            <a:xfrm flipV="1">
              <a:off x="3618" y="255"/>
              <a:ext cx="0" cy="376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Text Box 9"/>
            <p:cNvSpPr txBox="1">
              <a:spLocks noChangeArrowheads="1"/>
            </p:cNvSpPr>
            <p:nvPr/>
          </p:nvSpPr>
          <p:spPr bwMode="auto">
            <a:xfrm>
              <a:off x="3469" y="202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о</a:t>
              </a:r>
              <a:endParaRPr lang="ru-RU"/>
            </a:p>
          </p:txBody>
        </p:sp>
        <p:sp>
          <p:nvSpPr>
            <p:cNvPr id="43" name="Text Box 10"/>
            <p:cNvSpPr txBox="1">
              <a:spLocks noChangeArrowheads="1"/>
            </p:cNvSpPr>
            <p:nvPr/>
          </p:nvSpPr>
          <p:spPr bwMode="auto">
            <a:xfrm>
              <a:off x="3618" y="119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У</a:t>
              </a:r>
              <a:endParaRPr lang="ru-RU" b="1"/>
            </a:p>
          </p:txBody>
        </p:sp>
        <p:sp>
          <p:nvSpPr>
            <p:cNvPr id="44" name="Text Box 11"/>
            <p:cNvSpPr txBox="1">
              <a:spLocks noChangeArrowheads="1"/>
            </p:cNvSpPr>
            <p:nvPr/>
          </p:nvSpPr>
          <p:spPr bwMode="auto">
            <a:xfrm>
              <a:off x="3787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45" name="Text Box 12"/>
            <p:cNvSpPr txBox="1">
              <a:spLocks noChangeArrowheads="1"/>
            </p:cNvSpPr>
            <p:nvPr/>
          </p:nvSpPr>
          <p:spPr bwMode="auto">
            <a:xfrm>
              <a:off x="4059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46" name="Text Box 13"/>
            <p:cNvSpPr txBox="1">
              <a:spLocks noChangeArrowheads="1"/>
            </p:cNvSpPr>
            <p:nvPr/>
          </p:nvSpPr>
          <p:spPr bwMode="auto">
            <a:xfrm>
              <a:off x="4332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47" name="Text Box 14"/>
            <p:cNvSpPr txBox="1">
              <a:spLocks noChangeArrowheads="1"/>
            </p:cNvSpPr>
            <p:nvPr/>
          </p:nvSpPr>
          <p:spPr bwMode="auto">
            <a:xfrm>
              <a:off x="4604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48" name="Text Box 15"/>
            <p:cNvSpPr txBox="1">
              <a:spLocks noChangeArrowheads="1"/>
            </p:cNvSpPr>
            <p:nvPr/>
          </p:nvSpPr>
          <p:spPr bwMode="auto">
            <a:xfrm>
              <a:off x="4876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49" name="Text Box 16"/>
            <p:cNvSpPr txBox="1">
              <a:spLocks noChangeArrowheads="1"/>
            </p:cNvSpPr>
            <p:nvPr/>
          </p:nvSpPr>
          <p:spPr bwMode="auto">
            <a:xfrm>
              <a:off x="3379" y="170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50" name="Text Box 17"/>
            <p:cNvSpPr txBox="1">
              <a:spLocks noChangeArrowheads="1"/>
            </p:cNvSpPr>
            <p:nvPr/>
          </p:nvSpPr>
          <p:spPr bwMode="auto">
            <a:xfrm>
              <a:off x="3379" y="138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dirty="0"/>
                <a:t>2</a:t>
              </a:r>
              <a:endParaRPr lang="ru-RU" dirty="0"/>
            </a:p>
          </p:txBody>
        </p:sp>
        <p:sp>
          <p:nvSpPr>
            <p:cNvPr id="51" name="Text Box 18"/>
            <p:cNvSpPr txBox="1">
              <a:spLocks noChangeArrowheads="1"/>
            </p:cNvSpPr>
            <p:nvPr/>
          </p:nvSpPr>
          <p:spPr bwMode="auto">
            <a:xfrm>
              <a:off x="3379" y="115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52" name="Text Box 19"/>
            <p:cNvSpPr txBox="1">
              <a:spLocks noChangeArrowheads="1"/>
            </p:cNvSpPr>
            <p:nvPr/>
          </p:nvSpPr>
          <p:spPr bwMode="auto">
            <a:xfrm>
              <a:off x="3379" y="88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53" name="Text Box 20"/>
            <p:cNvSpPr txBox="1">
              <a:spLocks noChangeArrowheads="1"/>
            </p:cNvSpPr>
            <p:nvPr/>
          </p:nvSpPr>
          <p:spPr bwMode="auto">
            <a:xfrm>
              <a:off x="3379" y="5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54" name="Text Box 21"/>
            <p:cNvSpPr txBox="1">
              <a:spLocks noChangeArrowheads="1"/>
            </p:cNvSpPr>
            <p:nvPr/>
          </p:nvSpPr>
          <p:spPr bwMode="auto">
            <a:xfrm>
              <a:off x="3334" y="224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55" name="Text Box 22"/>
            <p:cNvSpPr txBox="1">
              <a:spLocks noChangeArrowheads="1"/>
            </p:cNvSpPr>
            <p:nvPr/>
          </p:nvSpPr>
          <p:spPr bwMode="auto">
            <a:xfrm>
              <a:off x="3316" y="251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56" name="Text Box 23"/>
            <p:cNvSpPr txBox="1">
              <a:spLocks noChangeArrowheads="1"/>
            </p:cNvSpPr>
            <p:nvPr/>
          </p:nvSpPr>
          <p:spPr bwMode="auto">
            <a:xfrm>
              <a:off x="3316" y="275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57" name="Text Box 24"/>
            <p:cNvSpPr txBox="1">
              <a:spLocks noChangeArrowheads="1"/>
            </p:cNvSpPr>
            <p:nvPr/>
          </p:nvSpPr>
          <p:spPr bwMode="auto">
            <a:xfrm>
              <a:off x="3316" y="3022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58" name="Text Box 25"/>
            <p:cNvSpPr txBox="1">
              <a:spLocks noChangeArrowheads="1"/>
            </p:cNvSpPr>
            <p:nvPr/>
          </p:nvSpPr>
          <p:spPr bwMode="auto">
            <a:xfrm>
              <a:off x="3334" y="333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59" name="Text Box 26"/>
            <p:cNvSpPr txBox="1">
              <a:spLocks noChangeArrowheads="1"/>
            </p:cNvSpPr>
            <p:nvPr/>
          </p:nvSpPr>
          <p:spPr bwMode="auto">
            <a:xfrm>
              <a:off x="3198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60" name="Text Box 27"/>
            <p:cNvSpPr txBox="1">
              <a:spLocks noChangeArrowheads="1"/>
            </p:cNvSpPr>
            <p:nvPr/>
          </p:nvSpPr>
          <p:spPr bwMode="auto">
            <a:xfrm>
              <a:off x="292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61" name="Text Box 28"/>
            <p:cNvSpPr txBox="1">
              <a:spLocks noChangeArrowheads="1"/>
            </p:cNvSpPr>
            <p:nvPr/>
          </p:nvSpPr>
          <p:spPr bwMode="auto">
            <a:xfrm>
              <a:off x="2364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62" name="Text Box 29"/>
            <p:cNvSpPr txBox="1">
              <a:spLocks noChangeArrowheads="1"/>
            </p:cNvSpPr>
            <p:nvPr/>
          </p:nvSpPr>
          <p:spPr bwMode="auto">
            <a:xfrm>
              <a:off x="2092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63" name="Text Box 30"/>
            <p:cNvSpPr txBox="1">
              <a:spLocks noChangeArrowheads="1"/>
            </p:cNvSpPr>
            <p:nvPr/>
          </p:nvSpPr>
          <p:spPr bwMode="auto">
            <a:xfrm>
              <a:off x="1837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64" name="Text Box 31"/>
            <p:cNvSpPr txBox="1">
              <a:spLocks noChangeArrowheads="1"/>
            </p:cNvSpPr>
            <p:nvPr/>
          </p:nvSpPr>
          <p:spPr bwMode="auto">
            <a:xfrm>
              <a:off x="2653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65" name="Line 32"/>
            <p:cNvSpPr>
              <a:spLocks noChangeShapeType="1"/>
            </p:cNvSpPr>
            <p:nvPr/>
          </p:nvSpPr>
          <p:spPr bwMode="auto">
            <a:xfrm>
              <a:off x="3878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6" name="Line 33"/>
            <p:cNvSpPr>
              <a:spLocks noChangeShapeType="1"/>
            </p:cNvSpPr>
            <p:nvPr/>
          </p:nvSpPr>
          <p:spPr bwMode="auto">
            <a:xfrm>
              <a:off x="4150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7" name="Line 34"/>
            <p:cNvSpPr>
              <a:spLocks noChangeShapeType="1"/>
            </p:cNvSpPr>
            <p:nvPr/>
          </p:nvSpPr>
          <p:spPr bwMode="auto">
            <a:xfrm>
              <a:off x="4422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8" name="Line 35"/>
            <p:cNvSpPr>
              <a:spLocks noChangeShapeType="1"/>
            </p:cNvSpPr>
            <p:nvPr/>
          </p:nvSpPr>
          <p:spPr bwMode="auto">
            <a:xfrm>
              <a:off x="469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9" name="Line 36"/>
            <p:cNvSpPr>
              <a:spLocks noChangeShapeType="1"/>
            </p:cNvSpPr>
            <p:nvPr/>
          </p:nvSpPr>
          <p:spPr bwMode="auto">
            <a:xfrm>
              <a:off x="496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" name="Line 37"/>
            <p:cNvSpPr>
              <a:spLocks noChangeShapeType="1"/>
            </p:cNvSpPr>
            <p:nvPr/>
          </p:nvSpPr>
          <p:spPr bwMode="auto">
            <a:xfrm>
              <a:off x="523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" name="Text Box 38"/>
            <p:cNvSpPr txBox="1">
              <a:spLocks noChangeArrowheads="1"/>
            </p:cNvSpPr>
            <p:nvPr/>
          </p:nvSpPr>
          <p:spPr bwMode="auto">
            <a:xfrm>
              <a:off x="5133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72" name="Line 39"/>
            <p:cNvSpPr>
              <a:spLocks noChangeShapeType="1"/>
            </p:cNvSpPr>
            <p:nvPr/>
          </p:nvSpPr>
          <p:spPr bwMode="auto">
            <a:xfrm>
              <a:off x="333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" name="Line 40"/>
            <p:cNvSpPr>
              <a:spLocks noChangeShapeType="1"/>
            </p:cNvSpPr>
            <p:nvPr/>
          </p:nvSpPr>
          <p:spPr bwMode="auto">
            <a:xfrm>
              <a:off x="306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4" name="Line 41"/>
            <p:cNvSpPr>
              <a:spLocks noChangeShapeType="1"/>
            </p:cNvSpPr>
            <p:nvPr/>
          </p:nvSpPr>
          <p:spPr bwMode="auto">
            <a:xfrm>
              <a:off x="278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5" name="Line 42"/>
            <p:cNvSpPr>
              <a:spLocks noChangeShapeType="1"/>
            </p:cNvSpPr>
            <p:nvPr/>
          </p:nvSpPr>
          <p:spPr bwMode="auto">
            <a:xfrm>
              <a:off x="251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6" name="Line 43"/>
            <p:cNvSpPr>
              <a:spLocks noChangeShapeType="1"/>
            </p:cNvSpPr>
            <p:nvPr/>
          </p:nvSpPr>
          <p:spPr bwMode="auto">
            <a:xfrm>
              <a:off x="2245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7" name="Line 44"/>
            <p:cNvSpPr>
              <a:spLocks noChangeShapeType="1"/>
            </p:cNvSpPr>
            <p:nvPr/>
          </p:nvSpPr>
          <p:spPr bwMode="auto">
            <a:xfrm>
              <a:off x="1973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8" name="Line 45"/>
            <p:cNvSpPr>
              <a:spLocks noChangeShapeType="1"/>
            </p:cNvSpPr>
            <p:nvPr/>
          </p:nvSpPr>
          <p:spPr bwMode="auto">
            <a:xfrm>
              <a:off x="170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9" name="Text Box 46"/>
            <p:cNvSpPr txBox="1">
              <a:spLocks noChangeArrowheads="1"/>
            </p:cNvSpPr>
            <p:nvPr/>
          </p:nvSpPr>
          <p:spPr bwMode="auto">
            <a:xfrm>
              <a:off x="156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  <p:sp>
          <p:nvSpPr>
            <p:cNvPr id="80" name="Text Box 47"/>
            <p:cNvSpPr txBox="1">
              <a:spLocks noChangeArrowheads="1"/>
            </p:cNvSpPr>
            <p:nvPr/>
          </p:nvSpPr>
          <p:spPr bwMode="auto">
            <a:xfrm>
              <a:off x="5420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7</a:t>
              </a:r>
              <a:endParaRPr lang="ru-RU"/>
            </a:p>
          </p:txBody>
        </p:sp>
        <p:sp>
          <p:nvSpPr>
            <p:cNvPr id="81" name="Line 48"/>
            <p:cNvSpPr>
              <a:spLocks noChangeShapeType="1"/>
            </p:cNvSpPr>
            <p:nvPr/>
          </p:nvSpPr>
          <p:spPr bwMode="auto">
            <a:xfrm>
              <a:off x="551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" name="Line 49"/>
            <p:cNvSpPr>
              <a:spLocks noChangeShapeType="1"/>
            </p:cNvSpPr>
            <p:nvPr/>
          </p:nvSpPr>
          <p:spPr bwMode="auto">
            <a:xfrm>
              <a:off x="3560" y="1797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" name="Line 50"/>
            <p:cNvSpPr>
              <a:spLocks noChangeShapeType="1"/>
            </p:cNvSpPr>
            <p:nvPr/>
          </p:nvSpPr>
          <p:spPr bwMode="auto">
            <a:xfrm>
              <a:off x="3560" y="1525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4" name="Line 51"/>
            <p:cNvSpPr>
              <a:spLocks noChangeShapeType="1"/>
            </p:cNvSpPr>
            <p:nvPr/>
          </p:nvSpPr>
          <p:spPr bwMode="auto">
            <a:xfrm>
              <a:off x="3560" y="1253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" name="Line 52"/>
            <p:cNvSpPr>
              <a:spLocks noChangeShapeType="1"/>
            </p:cNvSpPr>
            <p:nvPr/>
          </p:nvSpPr>
          <p:spPr bwMode="auto">
            <a:xfrm>
              <a:off x="3560" y="98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" name="Line 53"/>
            <p:cNvSpPr>
              <a:spLocks noChangeShapeType="1"/>
            </p:cNvSpPr>
            <p:nvPr/>
          </p:nvSpPr>
          <p:spPr bwMode="auto">
            <a:xfrm>
              <a:off x="3560" y="709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7" name="Line 54"/>
            <p:cNvSpPr>
              <a:spLocks noChangeShapeType="1"/>
            </p:cNvSpPr>
            <p:nvPr/>
          </p:nvSpPr>
          <p:spPr bwMode="auto">
            <a:xfrm>
              <a:off x="3560" y="43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" name="Text Box 55"/>
            <p:cNvSpPr txBox="1">
              <a:spLocks noChangeArrowheads="1"/>
            </p:cNvSpPr>
            <p:nvPr/>
          </p:nvSpPr>
          <p:spPr bwMode="auto">
            <a:xfrm>
              <a:off x="3379" y="34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89" name="Line 56"/>
            <p:cNvSpPr>
              <a:spLocks noChangeShapeType="1"/>
            </p:cNvSpPr>
            <p:nvPr/>
          </p:nvSpPr>
          <p:spPr bwMode="auto">
            <a:xfrm>
              <a:off x="3560" y="234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0" name="Line 57"/>
            <p:cNvSpPr>
              <a:spLocks noChangeShapeType="1"/>
            </p:cNvSpPr>
            <p:nvPr/>
          </p:nvSpPr>
          <p:spPr bwMode="auto">
            <a:xfrm>
              <a:off x="3560" y="261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" name="Line 58"/>
            <p:cNvSpPr>
              <a:spLocks noChangeShapeType="1"/>
            </p:cNvSpPr>
            <p:nvPr/>
          </p:nvSpPr>
          <p:spPr bwMode="auto">
            <a:xfrm>
              <a:off x="3560" y="288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" name="Line 59"/>
            <p:cNvSpPr>
              <a:spLocks noChangeShapeType="1"/>
            </p:cNvSpPr>
            <p:nvPr/>
          </p:nvSpPr>
          <p:spPr bwMode="auto">
            <a:xfrm>
              <a:off x="3560" y="3158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" name="Line 60"/>
            <p:cNvSpPr>
              <a:spLocks noChangeShapeType="1"/>
            </p:cNvSpPr>
            <p:nvPr/>
          </p:nvSpPr>
          <p:spPr bwMode="auto">
            <a:xfrm>
              <a:off x="3560" y="3430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" name="Line 61"/>
            <p:cNvSpPr>
              <a:spLocks noChangeShapeType="1"/>
            </p:cNvSpPr>
            <p:nvPr/>
          </p:nvSpPr>
          <p:spPr bwMode="auto">
            <a:xfrm>
              <a:off x="3560" y="3702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5" name="Line 62"/>
            <p:cNvSpPr>
              <a:spLocks noChangeShapeType="1"/>
            </p:cNvSpPr>
            <p:nvPr/>
          </p:nvSpPr>
          <p:spPr bwMode="auto">
            <a:xfrm>
              <a:off x="3560" y="397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6" name="Text Box 63"/>
            <p:cNvSpPr txBox="1">
              <a:spLocks noChangeArrowheads="1"/>
            </p:cNvSpPr>
            <p:nvPr/>
          </p:nvSpPr>
          <p:spPr bwMode="auto">
            <a:xfrm>
              <a:off x="3334" y="360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97" name="Text Box 64"/>
            <p:cNvSpPr txBox="1">
              <a:spLocks noChangeArrowheads="1"/>
            </p:cNvSpPr>
            <p:nvPr/>
          </p:nvSpPr>
          <p:spPr bwMode="auto">
            <a:xfrm>
              <a:off x="3334" y="387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</p:grp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6429388" y="1214422"/>
            <a:ext cx="15716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 (2;3)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  <p:sp>
        <p:nvSpPr>
          <p:cNvPr id="99" name="Oval 104"/>
          <p:cNvSpPr>
            <a:spLocks noChangeArrowheads="1"/>
          </p:cNvSpPr>
          <p:nvPr/>
        </p:nvSpPr>
        <p:spPr bwMode="auto">
          <a:xfrm flipH="1" flipV="1">
            <a:off x="6429388" y="1928802"/>
            <a:ext cx="142876" cy="142876"/>
          </a:xfrm>
          <a:prstGeom prst="ellipse">
            <a:avLst/>
          </a:prstGeom>
          <a:solidFill>
            <a:srgbClr val="0070C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cxnSp>
        <p:nvCxnSpPr>
          <p:cNvPr id="101" name="Прямая соединительная линия 100"/>
          <p:cNvCxnSpPr>
            <a:stCxn id="99" idx="0"/>
            <a:endCxn id="66" idx="0"/>
          </p:cNvCxnSpPr>
          <p:nvPr/>
        </p:nvCxnSpPr>
        <p:spPr>
          <a:xfrm rot="16200000" flipH="1">
            <a:off x="5938046" y="2634458"/>
            <a:ext cx="1141422" cy="1586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>
            <a:stCxn id="84" idx="0"/>
            <a:endCxn id="99" idx="2"/>
          </p:cNvCxnSpPr>
          <p:nvPr/>
        </p:nvCxnSpPr>
        <p:spPr>
          <a:xfrm rot="16200000" flipH="1">
            <a:off x="6070612" y="1498588"/>
            <a:ext cx="11102" cy="992201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4" name="Rectangle 1"/>
          <p:cNvSpPr>
            <a:spLocks noChangeArrowheads="1"/>
          </p:cNvSpPr>
          <p:nvPr/>
        </p:nvSpPr>
        <p:spPr bwMode="auto">
          <a:xfrm>
            <a:off x="6215074" y="4357694"/>
            <a:ext cx="15716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 (1;-3)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  <p:sp>
        <p:nvSpPr>
          <p:cNvPr id="106" name="Oval 104"/>
          <p:cNvSpPr>
            <a:spLocks noChangeArrowheads="1"/>
          </p:cNvSpPr>
          <p:nvPr/>
        </p:nvSpPr>
        <p:spPr bwMode="auto">
          <a:xfrm>
            <a:off x="6072198" y="4500570"/>
            <a:ext cx="142875" cy="144463"/>
          </a:xfrm>
          <a:prstGeom prst="ellipse">
            <a:avLst/>
          </a:prstGeom>
          <a:solidFill>
            <a:srgbClr val="0070C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cxnSp>
        <p:nvCxnSpPr>
          <p:cNvPr id="108" name="Прямая соединительная линия 107"/>
          <p:cNvCxnSpPr>
            <a:stCxn id="65" idx="1"/>
            <a:endCxn id="106" idx="3"/>
          </p:cNvCxnSpPr>
          <p:nvPr/>
        </p:nvCxnSpPr>
        <p:spPr>
          <a:xfrm rot="16200000" flipH="1">
            <a:off x="5455847" y="3986602"/>
            <a:ext cx="1266315" cy="8234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>
            <a:stCxn id="91" idx="1"/>
            <a:endCxn id="106" idx="2"/>
          </p:cNvCxnSpPr>
          <p:nvPr/>
        </p:nvCxnSpPr>
        <p:spPr>
          <a:xfrm rot="5400000" flipH="1" flipV="1">
            <a:off x="5929719" y="4439047"/>
            <a:ext cx="8723" cy="276235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6" name="Прямоугольник 115"/>
          <p:cNvSpPr/>
          <p:nvPr/>
        </p:nvSpPr>
        <p:spPr>
          <a:xfrm>
            <a:off x="7858148" y="1643050"/>
            <a:ext cx="851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/>
              <a:t>І(+;+)</a:t>
            </a:r>
            <a:endParaRPr lang="ru-RU" sz="2400" b="1" dirty="0"/>
          </a:p>
        </p:txBody>
      </p:sp>
      <p:sp>
        <p:nvSpPr>
          <p:cNvPr id="117" name="Прямоугольник 116"/>
          <p:cNvSpPr/>
          <p:nvPr/>
        </p:nvSpPr>
        <p:spPr>
          <a:xfrm>
            <a:off x="3643306" y="1785926"/>
            <a:ext cx="9428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/>
              <a:t>ІІ(-;+) </a:t>
            </a:r>
            <a:endParaRPr lang="ru-RU" sz="2400" b="1" dirty="0"/>
          </a:p>
        </p:txBody>
      </p:sp>
      <p:sp>
        <p:nvSpPr>
          <p:cNvPr id="118" name="Прямоугольник 117"/>
          <p:cNvSpPr/>
          <p:nvPr/>
        </p:nvSpPr>
        <p:spPr>
          <a:xfrm>
            <a:off x="3571868" y="4643446"/>
            <a:ext cx="9653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/>
              <a:t>ІІІ(-;-) </a:t>
            </a:r>
            <a:endParaRPr lang="ru-RU" sz="2400" b="1" dirty="0"/>
          </a:p>
        </p:txBody>
      </p:sp>
      <p:sp>
        <p:nvSpPr>
          <p:cNvPr id="119" name="Прямоугольник 118"/>
          <p:cNvSpPr/>
          <p:nvPr/>
        </p:nvSpPr>
        <p:spPr>
          <a:xfrm>
            <a:off x="7858148" y="4786322"/>
            <a:ext cx="9749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/>
              <a:t>І</a:t>
            </a:r>
            <a:r>
              <a:rPr lang="en-US" sz="2400" b="1" dirty="0"/>
              <a:t>V</a:t>
            </a:r>
            <a:r>
              <a:rPr lang="uk-UA" sz="2400" b="1" dirty="0"/>
              <a:t>(+;-)</a:t>
            </a:r>
            <a:endParaRPr lang="ru-RU" sz="2400" b="1" dirty="0"/>
          </a:p>
        </p:txBody>
      </p:sp>
      <p:sp>
        <p:nvSpPr>
          <p:cNvPr id="120" name="Прямоугольник 119"/>
          <p:cNvSpPr/>
          <p:nvPr/>
        </p:nvSpPr>
        <p:spPr>
          <a:xfrm>
            <a:off x="6143636" y="428604"/>
            <a:ext cx="25128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>
                <a:solidFill>
                  <a:srgbClr val="FF0066"/>
                </a:solidFill>
              </a:rPr>
              <a:t>х</a:t>
            </a:r>
            <a:r>
              <a:rPr lang="uk-UA" sz="2400" b="1" dirty="0" smtClean="0"/>
              <a:t> – абсциса точки</a:t>
            </a:r>
            <a:endParaRPr lang="ru-RU" sz="2400" b="1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6215074" y="857232"/>
            <a:ext cx="27858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uk-UA" sz="2400" b="1" dirty="0" smtClean="0">
                <a:solidFill>
                  <a:srgbClr val="FF0066"/>
                </a:solidFill>
              </a:rPr>
              <a:t> у</a:t>
            </a:r>
            <a:r>
              <a:rPr lang="uk-UA" sz="2400" b="1" dirty="0" smtClean="0"/>
              <a:t> – ордината точки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0" grpId="0"/>
      <p:bldP spid="1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2374900" y="522288"/>
            <a:ext cx="6769100" cy="6335712"/>
            <a:chOff x="1519" y="119"/>
            <a:chExt cx="4264" cy="3991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1519" y="2069"/>
              <a:ext cx="4219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5571" y="2069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Х</a:t>
              </a:r>
              <a:endParaRPr lang="ru-RU" b="1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V="1">
              <a:off x="3618" y="255"/>
              <a:ext cx="0" cy="376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3469" y="202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о</a:t>
              </a:r>
              <a:endParaRPr lang="ru-RU"/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3618" y="119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У</a:t>
              </a:r>
              <a:endParaRPr lang="ru-RU" b="1"/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3787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4059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4332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4604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4876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3379" y="170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3379" y="138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dirty="0"/>
                <a:t>2</a:t>
              </a:r>
              <a:endParaRPr lang="ru-RU" dirty="0"/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3379" y="115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dirty="0"/>
                <a:t>3</a:t>
              </a:r>
              <a:endParaRPr lang="ru-RU" dirty="0"/>
            </a:p>
          </p:txBody>
        </p:sp>
        <p:sp>
          <p:nvSpPr>
            <p:cNvPr id="18" name="Text Box 19"/>
            <p:cNvSpPr txBox="1">
              <a:spLocks noChangeArrowheads="1"/>
            </p:cNvSpPr>
            <p:nvPr/>
          </p:nvSpPr>
          <p:spPr bwMode="auto">
            <a:xfrm>
              <a:off x="3379" y="88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>
              <a:off x="3379" y="5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20" name="Text Box 21"/>
            <p:cNvSpPr txBox="1">
              <a:spLocks noChangeArrowheads="1"/>
            </p:cNvSpPr>
            <p:nvPr/>
          </p:nvSpPr>
          <p:spPr bwMode="auto">
            <a:xfrm>
              <a:off x="3334" y="224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3316" y="251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22" name="Text Box 23"/>
            <p:cNvSpPr txBox="1">
              <a:spLocks noChangeArrowheads="1"/>
            </p:cNvSpPr>
            <p:nvPr/>
          </p:nvSpPr>
          <p:spPr bwMode="auto">
            <a:xfrm>
              <a:off x="3316" y="275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23" name="Text Box 24"/>
            <p:cNvSpPr txBox="1">
              <a:spLocks noChangeArrowheads="1"/>
            </p:cNvSpPr>
            <p:nvPr/>
          </p:nvSpPr>
          <p:spPr bwMode="auto">
            <a:xfrm>
              <a:off x="3316" y="3022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24" name="Text Box 25"/>
            <p:cNvSpPr txBox="1">
              <a:spLocks noChangeArrowheads="1"/>
            </p:cNvSpPr>
            <p:nvPr/>
          </p:nvSpPr>
          <p:spPr bwMode="auto">
            <a:xfrm>
              <a:off x="3334" y="333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3198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26" name="Text Box 27"/>
            <p:cNvSpPr txBox="1">
              <a:spLocks noChangeArrowheads="1"/>
            </p:cNvSpPr>
            <p:nvPr/>
          </p:nvSpPr>
          <p:spPr bwMode="auto">
            <a:xfrm>
              <a:off x="292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27" name="Text Box 28"/>
            <p:cNvSpPr txBox="1">
              <a:spLocks noChangeArrowheads="1"/>
            </p:cNvSpPr>
            <p:nvPr/>
          </p:nvSpPr>
          <p:spPr bwMode="auto">
            <a:xfrm>
              <a:off x="2364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2092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1837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2653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31" name="Line 32"/>
            <p:cNvSpPr>
              <a:spLocks noChangeShapeType="1"/>
            </p:cNvSpPr>
            <p:nvPr/>
          </p:nvSpPr>
          <p:spPr bwMode="auto">
            <a:xfrm>
              <a:off x="3878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Line 33"/>
            <p:cNvSpPr>
              <a:spLocks noChangeShapeType="1"/>
            </p:cNvSpPr>
            <p:nvPr/>
          </p:nvSpPr>
          <p:spPr bwMode="auto">
            <a:xfrm>
              <a:off x="4150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>
              <a:off x="4422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Line 35"/>
            <p:cNvSpPr>
              <a:spLocks noChangeShapeType="1"/>
            </p:cNvSpPr>
            <p:nvPr/>
          </p:nvSpPr>
          <p:spPr bwMode="auto">
            <a:xfrm>
              <a:off x="469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Line 36"/>
            <p:cNvSpPr>
              <a:spLocks noChangeShapeType="1"/>
            </p:cNvSpPr>
            <p:nvPr/>
          </p:nvSpPr>
          <p:spPr bwMode="auto">
            <a:xfrm>
              <a:off x="496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Line 37"/>
            <p:cNvSpPr>
              <a:spLocks noChangeShapeType="1"/>
            </p:cNvSpPr>
            <p:nvPr/>
          </p:nvSpPr>
          <p:spPr bwMode="auto">
            <a:xfrm>
              <a:off x="523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Text Box 38"/>
            <p:cNvSpPr txBox="1">
              <a:spLocks noChangeArrowheads="1"/>
            </p:cNvSpPr>
            <p:nvPr/>
          </p:nvSpPr>
          <p:spPr bwMode="auto">
            <a:xfrm>
              <a:off x="5133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38" name="Line 39"/>
            <p:cNvSpPr>
              <a:spLocks noChangeShapeType="1"/>
            </p:cNvSpPr>
            <p:nvPr/>
          </p:nvSpPr>
          <p:spPr bwMode="auto">
            <a:xfrm>
              <a:off x="333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Line 40"/>
            <p:cNvSpPr>
              <a:spLocks noChangeShapeType="1"/>
            </p:cNvSpPr>
            <p:nvPr/>
          </p:nvSpPr>
          <p:spPr bwMode="auto">
            <a:xfrm>
              <a:off x="306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Line 41"/>
            <p:cNvSpPr>
              <a:spLocks noChangeShapeType="1"/>
            </p:cNvSpPr>
            <p:nvPr/>
          </p:nvSpPr>
          <p:spPr bwMode="auto">
            <a:xfrm>
              <a:off x="278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Line 42"/>
            <p:cNvSpPr>
              <a:spLocks noChangeShapeType="1"/>
            </p:cNvSpPr>
            <p:nvPr/>
          </p:nvSpPr>
          <p:spPr bwMode="auto">
            <a:xfrm>
              <a:off x="251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Line 43"/>
            <p:cNvSpPr>
              <a:spLocks noChangeShapeType="1"/>
            </p:cNvSpPr>
            <p:nvPr/>
          </p:nvSpPr>
          <p:spPr bwMode="auto">
            <a:xfrm>
              <a:off x="2245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1973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>
              <a:off x="170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Text Box 46"/>
            <p:cNvSpPr txBox="1">
              <a:spLocks noChangeArrowheads="1"/>
            </p:cNvSpPr>
            <p:nvPr/>
          </p:nvSpPr>
          <p:spPr bwMode="auto">
            <a:xfrm>
              <a:off x="156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  <p:sp>
          <p:nvSpPr>
            <p:cNvPr id="46" name="Text Box 47"/>
            <p:cNvSpPr txBox="1">
              <a:spLocks noChangeArrowheads="1"/>
            </p:cNvSpPr>
            <p:nvPr/>
          </p:nvSpPr>
          <p:spPr bwMode="auto">
            <a:xfrm>
              <a:off x="5420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7</a:t>
              </a:r>
              <a:endParaRPr lang="ru-RU"/>
            </a:p>
          </p:txBody>
        </p:sp>
        <p:sp>
          <p:nvSpPr>
            <p:cNvPr id="47" name="Line 48"/>
            <p:cNvSpPr>
              <a:spLocks noChangeShapeType="1"/>
            </p:cNvSpPr>
            <p:nvPr/>
          </p:nvSpPr>
          <p:spPr bwMode="auto">
            <a:xfrm>
              <a:off x="551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Line 49"/>
            <p:cNvSpPr>
              <a:spLocks noChangeShapeType="1"/>
            </p:cNvSpPr>
            <p:nvPr/>
          </p:nvSpPr>
          <p:spPr bwMode="auto">
            <a:xfrm>
              <a:off x="3560" y="1797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Line 50"/>
            <p:cNvSpPr>
              <a:spLocks noChangeShapeType="1"/>
            </p:cNvSpPr>
            <p:nvPr/>
          </p:nvSpPr>
          <p:spPr bwMode="auto">
            <a:xfrm>
              <a:off x="3560" y="1525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" name="Line 51"/>
            <p:cNvSpPr>
              <a:spLocks noChangeShapeType="1"/>
            </p:cNvSpPr>
            <p:nvPr/>
          </p:nvSpPr>
          <p:spPr bwMode="auto">
            <a:xfrm>
              <a:off x="3560" y="1253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" name="Line 52"/>
            <p:cNvSpPr>
              <a:spLocks noChangeShapeType="1"/>
            </p:cNvSpPr>
            <p:nvPr/>
          </p:nvSpPr>
          <p:spPr bwMode="auto">
            <a:xfrm>
              <a:off x="3560" y="98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" name="Line 53"/>
            <p:cNvSpPr>
              <a:spLocks noChangeShapeType="1"/>
            </p:cNvSpPr>
            <p:nvPr/>
          </p:nvSpPr>
          <p:spPr bwMode="auto">
            <a:xfrm>
              <a:off x="3560" y="709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" name="Line 54"/>
            <p:cNvSpPr>
              <a:spLocks noChangeShapeType="1"/>
            </p:cNvSpPr>
            <p:nvPr/>
          </p:nvSpPr>
          <p:spPr bwMode="auto">
            <a:xfrm>
              <a:off x="3560" y="43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" name="Text Box 55"/>
            <p:cNvSpPr txBox="1">
              <a:spLocks noChangeArrowheads="1"/>
            </p:cNvSpPr>
            <p:nvPr/>
          </p:nvSpPr>
          <p:spPr bwMode="auto">
            <a:xfrm>
              <a:off x="3379" y="34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55" name="Line 56"/>
            <p:cNvSpPr>
              <a:spLocks noChangeShapeType="1"/>
            </p:cNvSpPr>
            <p:nvPr/>
          </p:nvSpPr>
          <p:spPr bwMode="auto">
            <a:xfrm>
              <a:off x="3560" y="234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6" name="Line 57"/>
            <p:cNvSpPr>
              <a:spLocks noChangeShapeType="1"/>
            </p:cNvSpPr>
            <p:nvPr/>
          </p:nvSpPr>
          <p:spPr bwMode="auto">
            <a:xfrm>
              <a:off x="3560" y="261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" name="Line 58"/>
            <p:cNvSpPr>
              <a:spLocks noChangeShapeType="1"/>
            </p:cNvSpPr>
            <p:nvPr/>
          </p:nvSpPr>
          <p:spPr bwMode="auto">
            <a:xfrm>
              <a:off x="3560" y="288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" name="Line 59"/>
            <p:cNvSpPr>
              <a:spLocks noChangeShapeType="1"/>
            </p:cNvSpPr>
            <p:nvPr/>
          </p:nvSpPr>
          <p:spPr bwMode="auto">
            <a:xfrm>
              <a:off x="3560" y="3158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" name="Line 60"/>
            <p:cNvSpPr>
              <a:spLocks noChangeShapeType="1"/>
            </p:cNvSpPr>
            <p:nvPr/>
          </p:nvSpPr>
          <p:spPr bwMode="auto">
            <a:xfrm>
              <a:off x="3560" y="3430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" name="Line 61"/>
            <p:cNvSpPr>
              <a:spLocks noChangeShapeType="1"/>
            </p:cNvSpPr>
            <p:nvPr/>
          </p:nvSpPr>
          <p:spPr bwMode="auto">
            <a:xfrm>
              <a:off x="3560" y="3702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" name="Line 62"/>
            <p:cNvSpPr>
              <a:spLocks noChangeShapeType="1"/>
            </p:cNvSpPr>
            <p:nvPr/>
          </p:nvSpPr>
          <p:spPr bwMode="auto">
            <a:xfrm>
              <a:off x="3560" y="397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" name="Text Box 63"/>
            <p:cNvSpPr txBox="1">
              <a:spLocks noChangeArrowheads="1"/>
            </p:cNvSpPr>
            <p:nvPr/>
          </p:nvSpPr>
          <p:spPr bwMode="auto">
            <a:xfrm>
              <a:off x="3334" y="360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63" name="Text Box 64"/>
            <p:cNvSpPr txBox="1">
              <a:spLocks noChangeArrowheads="1"/>
            </p:cNvSpPr>
            <p:nvPr/>
          </p:nvSpPr>
          <p:spPr bwMode="auto">
            <a:xfrm>
              <a:off x="3334" y="387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</p:grpSp>
      <p:sp>
        <p:nvSpPr>
          <p:cNvPr id="64" name="Rectangle 254"/>
          <p:cNvSpPr>
            <a:spLocks noGrp="1" noChangeArrowheads="1"/>
          </p:cNvSpPr>
          <p:nvPr>
            <p:ph idx="1"/>
          </p:nvPr>
        </p:nvSpPr>
        <p:spPr bwMode="auto">
          <a:xfrm>
            <a:off x="428596" y="2071678"/>
            <a:ext cx="40433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342900" indent="-342900">
              <a:spcBef>
                <a:spcPct val="20000"/>
              </a:spcBef>
            </a:pPr>
            <a:r>
              <a:rPr lang="uk-UA" sz="2800" b="1" dirty="0" smtClean="0"/>
              <a:t>А(1; 2),</a:t>
            </a:r>
            <a:endParaRPr lang="uk-UA" sz="2800" b="1" dirty="0"/>
          </a:p>
          <a:p>
            <a:pPr marL="342900" indent="-342900">
              <a:spcBef>
                <a:spcPct val="20000"/>
              </a:spcBef>
            </a:pPr>
            <a:r>
              <a:rPr lang="uk-UA" sz="2800" b="1" dirty="0"/>
              <a:t>В</a:t>
            </a:r>
            <a:r>
              <a:rPr lang="uk-UA" sz="2800" b="1" dirty="0" smtClean="0"/>
              <a:t>(-1; </a:t>
            </a:r>
            <a:r>
              <a:rPr lang="uk-UA" sz="2800" b="1" dirty="0"/>
              <a:t>0),</a:t>
            </a:r>
          </a:p>
          <a:p>
            <a:pPr marL="342900" indent="-342900">
              <a:spcBef>
                <a:spcPct val="20000"/>
              </a:spcBef>
            </a:pPr>
            <a:r>
              <a:rPr lang="uk-UA" sz="2800" b="1" dirty="0"/>
              <a:t>С(0; </a:t>
            </a:r>
            <a:r>
              <a:rPr lang="uk-UA" sz="2800" b="1" dirty="0" smtClean="0"/>
              <a:t>4),</a:t>
            </a:r>
            <a:endParaRPr lang="uk-UA" sz="2800" b="1" dirty="0"/>
          </a:p>
          <a:p>
            <a:pPr marL="342900" indent="-342900">
              <a:spcBef>
                <a:spcPct val="20000"/>
              </a:spcBef>
            </a:pPr>
            <a:r>
              <a:rPr lang="en-US" sz="2800" b="1" dirty="0" smtClean="0"/>
              <a:t>D(</a:t>
            </a:r>
            <a:r>
              <a:rPr lang="uk-UA" sz="2800" b="1" dirty="0" smtClean="0"/>
              <a:t>2</a:t>
            </a:r>
            <a:r>
              <a:rPr lang="en-US" sz="2800" b="1" dirty="0" smtClean="0"/>
              <a:t>;</a:t>
            </a:r>
            <a:r>
              <a:rPr lang="uk-UA" sz="2800" b="1" dirty="0" smtClean="0"/>
              <a:t> </a:t>
            </a:r>
            <a:r>
              <a:rPr lang="en-US" sz="2800" b="1" dirty="0" smtClean="0"/>
              <a:t>-</a:t>
            </a:r>
            <a:r>
              <a:rPr lang="uk-UA" sz="2800" b="1" dirty="0" smtClean="0"/>
              <a:t>5</a:t>
            </a:r>
            <a:r>
              <a:rPr lang="en-US" sz="2800" b="1" dirty="0" smtClean="0"/>
              <a:t>),</a:t>
            </a:r>
            <a:endParaRPr lang="en-US" sz="2800" b="1" dirty="0"/>
          </a:p>
          <a:p>
            <a:pPr marL="342900" indent="-342900">
              <a:spcBef>
                <a:spcPct val="20000"/>
              </a:spcBef>
            </a:pPr>
            <a:r>
              <a:rPr lang="en-US" sz="2800" b="1" dirty="0"/>
              <a:t>F</a:t>
            </a:r>
            <a:r>
              <a:rPr lang="en-US" sz="2800" b="1" dirty="0" smtClean="0"/>
              <a:t>(-</a:t>
            </a:r>
            <a:r>
              <a:rPr lang="uk-UA" sz="2800" b="1" dirty="0" smtClean="0"/>
              <a:t>2</a:t>
            </a:r>
            <a:r>
              <a:rPr lang="en-US" sz="2800" b="1" dirty="0" smtClean="0"/>
              <a:t>;</a:t>
            </a:r>
            <a:r>
              <a:rPr lang="uk-UA" sz="2800" b="1" dirty="0" smtClean="0"/>
              <a:t> </a:t>
            </a:r>
            <a:r>
              <a:rPr lang="en-US" sz="2800" b="1" dirty="0"/>
              <a:t>3),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b="1" dirty="0"/>
              <a:t>K</a:t>
            </a:r>
            <a:r>
              <a:rPr lang="en-US" sz="2800" b="1" dirty="0" smtClean="0"/>
              <a:t>(-</a:t>
            </a:r>
            <a:r>
              <a:rPr lang="uk-UA" sz="2800" b="1" dirty="0" smtClean="0"/>
              <a:t>1</a:t>
            </a:r>
            <a:r>
              <a:rPr lang="en-US" sz="2800" b="1" dirty="0" smtClean="0"/>
              <a:t>;</a:t>
            </a:r>
            <a:r>
              <a:rPr lang="uk-UA" sz="2800" b="1" dirty="0" smtClean="0"/>
              <a:t> </a:t>
            </a:r>
            <a:r>
              <a:rPr lang="en-US" sz="2800" b="1" dirty="0" smtClean="0"/>
              <a:t>-</a:t>
            </a:r>
            <a:r>
              <a:rPr lang="uk-UA" sz="2800" b="1" dirty="0" smtClean="0"/>
              <a:t>1</a:t>
            </a:r>
            <a:r>
              <a:rPr lang="en-US" sz="2800" b="1" dirty="0" smtClean="0"/>
              <a:t>),</a:t>
            </a:r>
            <a:endParaRPr lang="en-US" sz="2800" b="1" dirty="0"/>
          </a:p>
          <a:p>
            <a:pPr marL="342900" indent="-342900">
              <a:spcBef>
                <a:spcPct val="20000"/>
              </a:spcBef>
            </a:pPr>
            <a:r>
              <a:rPr lang="en-US" sz="2800" b="1" dirty="0" smtClean="0"/>
              <a:t>L(</a:t>
            </a:r>
            <a:r>
              <a:rPr lang="uk-UA" sz="2800" b="1" dirty="0" smtClean="0"/>
              <a:t>4</a:t>
            </a:r>
            <a:r>
              <a:rPr lang="en-US" sz="2800" b="1" dirty="0" smtClean="0"/>
              <a:t>;</a:t>
            </a:r>
            <a:r>
              <a:rPr lang="uk-UA" sz="2800" b="1" dirty="0" smtClean="0"/>
              <a:t> </a:t>
            </a:r>
            <a:r>
              <a:rPr lang="en-US" sz="2800" b="1" dirty="0"/>
              <a:t>0),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b="1" dirty="0" smtClean="0"/>
              <a:t>M(0</a:t>
            </a:r>
            <a:r>
              <a:rPr lang="en-US" sz="2800" b="1" dirty="0"/>
              <a:t>;</a:t>
            </a:r>
            <a:r>
              <a:rPr lang="uk-UA" sz="2800" b="1" dirty="0"/>
              <a:t> </a:t>
            </a:r>
            <a:r>
              <a:rPr lang="en-US" sz="2800" b="1" dirty="0" smtClean="0"/>
              <a:t>-</a:t>
            </a:r>
            <a:r>
              <a:rPr lang="uk-UA" sz="2800" b="1" dirty="0" smtClean="0"/>
              <a:t>4</a:t>
            </a:r>
            <a:r>
              <a:rPr lang="en-US" sz="2800" b="1" dirty="0" smtClean="0"/>
              <a:t>),</a:t>
            </a:r>
            <a:endParaRPr lang="en-US" sz="2800" b="1" dirty="0"/>
          </a:p>
          <a:p>
            <a:pPr marL="342900" indent="-342900">
              <a:spcBef>
                <a:spcPct val="20000"/>
              </a:spcBef>
            </a:pPr>
            <a:r>
              <a:rPr lang="en-US" sz="2800" b="1" dirty="0" smtClean="0"/>
              <a:t>P(0</a:t>
            </a:r>
            <a:r>
              <a:rPr lang="en-US" sz="2800" b="1" dirty="0"/>
              <a:t>;</a:t>
            </a:r>
            <a:r>
              <a:rPr lang="uk-UA" sz="2800" b="1" dirty="0"/>
              <a:t> </a:t>
            </a:r>
            <a:r>
              <a:rPr lang="en-US" sz="2800" b="1" dirty="0"/>
              <a:t>0).</a:t>
            </a:r>
            <a:endParaRPr lang="uk-UA" sz="2800" b="1" dirty="0"/>
          </a:p>
          <a:p>
            <a:pPr marL="342900" indent="-342900">
              <a:spcBef>
                <a:spcPct val="20000"/>
              </a:spcBef>
            </a:pPr>
            <a:endParaRPr lang="ru-RU" sz="2800" dirty="0">
              <a:solidFill>
                <a:srgbClr val="000099"/>
              </a:solidFill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5720" y="500042"/>
            <a:ext cx="50109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Побудуйте точки за вказаними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координатами: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6215074" y="2500306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/>
              <a:t>А</a:t>
            </a:r>
            <a:endParaRPr lang="ru-RU" sz="2400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5000628" y="3071810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/>
              <a:t>В</a:t>
            </a:r>
            <a:endParaRPr lang="ru-RU" sz="2400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5786446" y="1714488"/>
            <a:ext cx="348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/>
              <a:t>С</a:t>
            </a:r>
            <a:endParaRPr lang="ru-RU" sz="2400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6572264" y="5643578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D</a:t>
            </a:r>
            <a:endParaRPr lang="ru-RU" sz="2400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4357686" y="2000240"/>
            <a:ext cx="325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F</a:t>
            </a:r>
            <a:endParaRPr lang="ru-RU" sz="2400" dirty="0"/>
          </a:p>
        </p:txBody>
      </p:sp>
      <p:sp>
        <p:nvSpPr>
          <p:cNvPr id="71" name="Прямоугольник 70"/>
          <p:cNvSpPr/>
          <p:nvPr/>
        </p:nvSpPr>
        <p:spPr>
          <a:xfrm flipH="1">
            <a:off x="4786314" y="3857628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K</a:t>
            </a:r>
            <a:endParaRPr lang="ru-RU" sz="2400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7500958" y="3000372"/>
            <a:ext cx="3145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L</a:t>
            </a:r>
            <a:endParaRPr lang="ru-RU" sz="2400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5786446" y="5072074"/>
            <a:ext cx="453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M</a:t>
            </a:r>
            <a:endParaRPr lang="ru-RU" sz="2400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5715008" y="3214686"/>
            <a:ext cx="348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P</a:t>
            </a:r>
            <a:endParaRPr lang="ru-RU" sz="2400" dirty="0"/>
          </a:p>
        </p:txBody>
      </p:sp>
      <p:sp>
        <p:nvSpPr>
          <p:cNvPr id="76" name="Oval 237"/>
          <p:cNvSpPr>
            <a:spLocks noChangeArrowheads="1"/>
          </p:cNvSpPr>
          <p:nvPr/>
        </p:nvSpPr>
        <p:spPr bwMode="auto">
          <a:xfrm>
            <a:off x="4714876" y="2285992"/>
            <a:ext cx="142875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77" name="Oval 237"/>
          <p:cNvSpPr>
            <a:spLocks noChangeArrowheads="1"/>
          </p:cNvSpPr>
          <p:nvPr/>
        </p:nvSpPr>
        <p:spPr bwMode="auto">
          <a:xfrm>
            <a:off x="5643570" y="1857364"/>
            <a:ext cx="142875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0" name="Oval 237"/>
          <p:cNvSpPr>
            <a:spLocks noChangeArrowheads="1"/>
          </p:cNvSpPr>
          <p:nvPr/>
        </p:nvSpPr>
        <p:spPr bwMode="auto">
          <a:xfrm>
            <a:off x="7358082" y="3500438"/>
            <a:ext cx="142875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1" name="Oval 237"/>
          <p:cNvSpPr>
            <a:spLocks noChangeArrowheads="1"/>
          </p:cNvSpPr>
          <p:nvPr/>
        </p:nvSpPr>
        <p:spPr bwMode="auto">
          <a:xfrm>
            <a:off x="6000760" y="2714620"/>
            <a:ext cx="142875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2" name="Oval 237"/>
          <p:cNvSpPr>
            <a:spLocks noChangeArrowheads="1"/>
          </p:cNvSpPr>
          <p:nvPr/>
        </p:nvSpPr>
        <p:spPr bwMode="auto">
          <a:xfrm>
            <a:off x="5643570" y="3500438"/>
            <a:ext cx="142875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4" name="Oval 237"/>
          <p:cNvSpPr>
            <a:spLocks noChangeArrowheads="1"/>
          </p:cNvSpPr>
          <p:nvPr/>
        </p:nvSpPr>
        <p:spPr bwMode="auto">
          <a:xfrm>
            <a:off x="5143504" y="4000504"/>
            <a:ext cx="142875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5" name="Oval 237"/>
          <p:cNvSpPr>
            <a:spLocks noChangeArrowheads="1"/>
          </p:cNvSpPr>
          <p:nvPr/>
        </p:nvSpPr>
        <p:spPr bwMode="auto">
          <a:xfrm>
            <a:off x="5643570" y="5286388"/>
            <a:ext cx="142875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6" name="Oval 237"/>
          <p:cNvSpPr>
            <a:spLocks noChangeArrowheads="1"/>
          </p:cNvSpPr>
          <p:nvPr/>
        </p:nvSpPr>
        <p:spPr bwMode="auto">
          <a:xfrm>
            <a:off x="6429388" y="5715016"/>
            <a:ext cx="142875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7" name="Oval 237"/>
          <p:cNvSpPr>
            <a:spLocks noChangeArrowheads="1"/>
          </p:cNvSpPr>
          <p:nvPr/>
        </p:nvSpPr>
        <p:spPr bwMode="auto">
          <a:xfrm>
            <a:off x="5214942" y="3571876"/>
            <a:ext cx="142875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  <p:bldP spid="18433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6" grpId="0" animBg="1"/>
      <p:bldP spid="77" grpId="0" animBg="1"/>
      <p:bldP spid="80" grpId="0" animBg="1"/>
      <p:bldP spid="81" grpId="0" animBg="1"/>
      <p:bldP spid="82" grpId="0" animBg="1"/>
      <p:bldP spid="84" grpId="0" animBg="1"/>
      <p:bldP spid="85" grpId="0" animBg="1"/>
      <p:bldP spid="86" grpId="0" animBg="1"/>
      <p:bldP spid="8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ВІДСТАНЬ МІЖ ДВОМА ТОЧКАМИ</a:t>
            </a:r>
            <a:endParaRPr lang="ru-RU" dirty="0"/>
          </a:p>
        </p:txBody>
      </p: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2374900" y="714356"/>
            <a:ext cx="6769100" cy="6335712"/>
            <a:chOff x="1519" y="119"/>
            <a:chExt cx="4264" cy="3991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1519" y="2069"/>
              <a:ext cx="4219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5571" y="2069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Х</a:t>
              </a:r>
              <a:endParaRPr lang="ru-RU" b="1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V="1">
              <a:off x="3618" y="255"/>
              <a:ext cx="0" cy="376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3469" y="202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о</a:t>
              </a:r>
              <a:endParaRPr lang="ru-RU"/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3618" y="119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У</a:t>
              </a:r>
              <a:endParaRPr lang="ru-RU" b="1"/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3787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4059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4332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4604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4876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3379" y="170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3379" y="138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dirty="0"/>
                <a:t>2</a:t>
              </a:r>
              <a:endParaRPr lang="ru-RU" dirty="0"/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3379" y="115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dirty="0"/>
                <a:t>3</a:t>
              </a:r>
              <a:endParaRPr lang="ru-RU" dirty="0"/>
            </a:p>
          </p:txBody>
        </p:sp>
        <p:sp>
          <p:nvSpPr>
            <p:cNvPr id="18" name="Text Box 19"/>
            <p:cNvSpPr txBox="1">
              <a:spLocks noChangeArrowheads="1"/>
            </p:cNvSpPr>
            <p:nvPr/>
          </p:nvSpPr>
          <p:spPr bwMode="auto">
            <a:xfrm>
              <a:off x="3379" y="88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>
              <a:off x="3379" y="5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20" name="Text Box 21"/>
            <p:cNvSpPr txBox="1">
              <a:spLocks noChangeArrowheads="1"/>
            </p:cNvSpPr>
            <p:nvPr/>
          </p:nvSpPr>
          <p:spPr bwMode="auto">
            <a:xfrm>
              <a:off x="3334" y="224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3316" y="251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22" name="Text Box 23"/>
            <p:cNvSpPr txBox="1">
              <a:spLocks noChangeArrowheads="1"/>
            </p:cNvSpPr>
            <p:nvPr/>
          </p:nvSpPr>
          <p:spPr bwMode="auto">
            <a:xfrm>
              <a:off x="3316" y="275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23" name="Text Box 24"/>
            <p:cNvSpPr txBox="1">
              <a:spLocks noChangeArrowheads="1"/>
            </p:cNvSpPr>
            <p:nvPr/>
          </p:nvSpPr>
          <p:spPr bwMode="auto">
            <a:xfrm>
              <a:off x="3316" y="3022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24" name="Text Box 25"/>
            <p:cNvSpPr txBox="1">
              <a:spLocks noChangeArrowheads="1"/>
            </p:cNvSpPr>
            <p:nvPr/>
          </p:nvSpPr>
          <p:spPr bwMode="auto">
            <a:xfrm>
              <a:off x="3334" y="333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3198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26" name="Text Box 27"/>
            <p:cNvSpPr txBox="1">
              <a:spLocks noChangeArrowheads="1"/>
            </p:cNvSpPr>
            <p:nvPr/>
          </p:nvSpPr>
          <p:spPr bwMode="auto">
            <a:xfrm>
              <a:off x="292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27" name="Text Box 28"/>
            <p:cNvSpPr txBox="1">
              <a:spLocks noChangeArrowheads="1"/>
            </p:cNvSpPr>
            <p:nvPr/>
          </p:nvSpPr>
          <p:spPr bwMode="auto">
            <a:xfrm>
              <a:off x="2364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2092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1837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2653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31" name="Line 32"/>
            <p:cNvSpPr>
              <a:spLocks noChangeShapeType="1"/>
            </p:cNvSpPr>
            <p:nvPr/>
          </p:nvSpPr>
          <p:spPr bwMode="auto">
            <a:xfrm>
              <a:off x="3878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Line 33"/>
            <p:cNvSpPr>
              <a:spLocks noChangeShapeType="1"/>
            </p:cNvSpPr>
            <p:nvPr/>
          </p:nvSpPr>
          <p:spPr bwMode="auto">
            <a:xfrm>
              <a:off x="4150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>
              <a:off x="4422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Line 35"/>
            <p:cNvSpPr>
              <a:spLocks noChangeShapeType="1"/>
            </p:cNvSpPr>
            <p:nvPr/>
          </p:nvSpPr>
          <p:spPr bwMode="auto">
            <a:xfrm>
              <a:off x="469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Line 36"/>
            <p:cNvSpPr>
              <a:spLocks noChangeShapeType="1"/>
            </p:cNvSpPr>
            <p:nvPr/>
          </p:nvSpPr>
          <p:spPr bwMode="auto">
            <a:xfrm>
              <a:off x="496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Line 37"/>
            <p:cNvSpPr>
              <a:spLocks noChangeShapeType="1"/>
            </p:cNvSpPr>
            <p:nvPr/>
          </p:nvSpPr>
          <p:spPr bwMode="auto">
            <a:xfrm>
              <a:off x="523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Text Box 38"/>
            <p:cNvSpPr txBox="1">
              <a:spLocks noChangeArrowheads="1"/>
            </p:cNvSpPr>
            <p:nvPr/>
          </p:nvSpPr>
          <p:spPr bwMode="auto">
            <a:xfrm>
              <a:off x="5133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38" name="Line 39"/>
            <p:cNvSpPr>
              <a:spLocks noChangeShapeType="1"/>
            </p:cNvSpPr>
            <p:nvPr/>
          </p:nvSpPr>
          <p:spPr bwMode="auto">
            <a:xfrm>
              <a:off x="333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Line 40"/>
            <p:cNvSpPr>
              <a:spLocks noChangeShapeType="1"/>
            </p:cNvSpPr>
            <p:nvPr/>
          </p:nvSpPr>
          <p:spPr bwMode="auto">
            <a:xfrm>
              <a:off x="306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Line 41"/>
            <p:cNvSpPr>
              <a:spLocks noChangeShapeType="1"/>
            </p:cNvSpPr>
            <p:nvPr/>
          </p:nvSpPr>
          <p:spPr bwMode="auto">
            <a:xfrm>
              <a:off x="278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Line 42"/>
            <p:cNvSpPr>
              <a:spLocks noChangeShapeType="1"/>
            </p:cNvSpPr>
            <p:nvPr/>
          </p:nvSpPr>
          <p:spPr bwMode="auto">
            <a:xfrm>
              <a:off x="251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Line 43"/>
            <p:cNvSpPr>
              <a:spLocks noChangeShapeType="1"/>
            </p:cNvSpPr>
            <p:nvPr/>
          </p:nvSpPr>
          <p:spPr bwMode="auto">
            <a:xfrm>
              <a:off x="2245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1973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>
              <a:off x="170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Text Box 46"/>
            <p:cNvSpPr txBox="1">
              <a:spLocks noChangeArrowheads="1"/>
            </p:cNvSpPr>
            <p:nvPr/>
          </p:nvSpPr>
          <p:spPr bwMode="auto">
            <a:xfrm>
              <a:off x="156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  <p:sp>
          <p:nvSpPr>
            <p:cNvPr id="46" name="Text Box 47"/>
            <p:cNvSpPr txBox="1">
              <a:spLocks noChangeArrowheads="1"/>
            </p:cNvSpPr>
            <p:nvPr/>
          </p:nvSpPr>
          <p:spPr bwMode="auto">
            <a:xfrm>
              <a:off x="5420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7</a:t>
              </a:r>
              <a:endParaRPr lang="ru-RU"/>
            </a:p>
          </p:txBody>
        </p:sp>
        <p:sp>
          <p:nvSpPr>
            <p:cNvPr id="47" name="Line 48"/>
            <p:cNvSpPr>
              <a:spLocks noChangeShapeType="1"/>
            </p:cNvSpPr>
            <p:nvPr/>
          </p:nvSpPr>
          <p:spPr bwMode="auto">
            <a:xfrm>
              <a:off x="551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Line 49"/>
            <p:cNvSpPr>
              <a:spLocks noChangeShapeType="1"/>
            </p:cNvSpPr>
            <p:nvPr/>
          </p:nvSpPr>
          <p:spPr bwMode="auto">
            <a:xfrm>
              <a:off x="3560" y="1797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Line 50"/>
            <p:cNvSpPr>
              <a:spLocks noChangeShapeType="1"/>
            </p:cNvSpPr>
            <p:nvPr/>
          </p:nvSpPr>
          <p:spPr bwMode="auto">
            <a:xfrm>
              <a:off x="3560" y="1525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" name="Line 51"/>
            <p:cNvSpPr>
              <a:spLocks noChangeShapeType="1"/>
            </p:cNvSpPr>
            <p:nvPr/>
          </p:nvSpPr>
          <p:spPr bwMode="auto">
            <a:xfrm>
              <a:off x="3560" y="1253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" name="Line 52"/>
            <p:cNvSpPr>
              <a:spLocks noChangeShapeType="1"/>
            </p:cNvSpPr>
            <p:nvPr/>
          </p:nvSpPr>
          <p:spPr bwMode="auto">
            <a:xfrm>
              <a:off x="3560" y="98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" name="Line 53"/>
            <p:cNvSpPr>
              <a:spLocks noChangeShapeType="1"/>
            </p:cNvSpPr>
            <p:nvPr/>
          </p:nvSpPr>
          <p:spPr bwMode="auto">
            <a:xfrm>
              <a:off x="3560" y="709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" name="Line 54"/>
            <p:cNvSpPr>
              <a:spLocks noChangeShapeType="1"/>
            </p:cNvSpPr>
            <p:nvPr/>
          </p:nvSpPr>
          <p:spPr bwMode="auto">
            <a:xfrm>
              <a:off x="3560" y="43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" name="Text Box 55"/>
            <p:cNvSpPr txBox="1">
              <a:spLocks noChangeArrowheads="1"/>
            </p:cNvSpPr>
            <p:nvPr/>
          </p:nvSpPr>
          <p:spPr bwMode="auto">
            <a:xfrm>
              <a:off x="3379" y="34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55" name="Line 56"/>
            <p:cNvSpPr>
              <a:spLocks noChangeShapeType="1"/>
            </p:cNvSpPr>
            <p:nvPr/>
          </p:nvSpPr>
          <p:spPr bwMode="auto">
            <a:xfrm>
              <a:off x="3560" y="234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6" name="Line 57"/>
            <p:cNvSpPr>
              <a:spLocks noChangeShapeType="1"/>
            </p:cNvSpPr>
            <p:nvPr/>
          </p:nvSpPr>
          <p:spPr bwMode="auto">
            <a:xfrm>
              <a:off x="3560" y="261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" name="Line 58"/>
            <p:cNvSpPr>
              <a:spLocks noChangeShapeType="1"/>
            </p:cNvSpPr>
            <p:nvPr/>
          </p:nvSpPr>
          <p:spPr bwMode="auto">
            <a:xfrm>
              <a:off x="3560" y="288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" name="Line 59"/>
            <p:cNvSpPr>
              <a:spLocks noChangeShapeType="1"/>
            </p:cNvSpPr>
            <p:nvPr/>
          </p:nvSpPr>
          <p:spPr bwMode="auto">
            <a:xfrm>
              <a:off x="3560" y="3158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" name="Line 60"/>
            <p:cNvSpPr>
              <a:spLocks noChangeShapeType="1"/>
            </p:cNvSpPr>
            <p:nvPr/>
          </p:nvSpPr>
          <p:spPr bwMode="auto">
            <a:xfrm>
              <a:off x="3560" y="3430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" name="Line 61"/>
            <p:cNvSpPr>
              <a:spLocks noChangeShapeType="1"/>
            </p:cNvSpPr>
            <p:nvPr/>
          </p:nvSpPr>
          <p:spPr bwMode="auto">
            <a:xfrm>
              <a:off x="3560" y="3702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" name="Line 62"/>
            <p:cNvSpPr>
              <a:spLocks noChangeShapeType="1"/>
            </p:cNvSpPr>
            <p:nvPr/>
          </p:nvSpPr>
          <p:spPr bwMode="auto">
            <a:xfrm>
              <a:off x="3560" y="397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" name="Text Box 63"/>
            <p:cNvSpPr txBox="1">
              <a:spLocks noChangeArrowheads="1"/>
            </p:cNvSpPr>
            <p:nvPr/>
          </p:nvSpPr>
          <p:spPr bwMode="auto">
            <a:xfrm>
              <a:off x="3334" y="360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63" name="Text Box 64"/>
            <p:cNvSpPr txBox="1">
              <a:spLocks noChangeArrowheads="1"/>
            </p:cNvSpPr>
            <p:nvPr/>
          </p:nvSpPr>
          <p:spPr bwMode="auto">
            <a:xfrm>
              <a:off x="3334" y="387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</p:grpSp>
      <p:sp>
        <p:nvSpPr>
          <p:cNvPr id="64" name="Oval 237"/>
          <p:cNvSpPr>
            <a:spLocks noChangeArrowheads="1"/>
          </p:cNvSpPr>
          <p:nvPr/>
        </p:nvSpPr>
        <p:spPr bwMode="auto">
          <a:xfrm>
            <a:off x="6429388" y="5429264"/>
            <a:ext cx="142875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65" name="Oval 237"/>
          <p:cNvSpPr>
            <a:spLocks noChangeArrowheads="1"/>
          </p:cNvSpPr>
          <p:nvPr/>
        </p:nvSpPr>
        <p:spPr bwMode="auto">
          <a:xfrm>
            <a:off x="7858148" y="3000372"/>
            <a:ext cx="142875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cxnSp>
        <p:nvCxnSpPr>
          <p:cNvPr id="67" name="Прямая соединительная линия 66"/>
          <p:cNvCxnSpPr>
            <a:stCxn id="65" idx="7"/>
            <a:endCxn id="64" idx="3"/>
          </p:cNvCxnSpPr>
          <p:nvPr/>
        </p:nvCxnSpPr>
        <p:spPr>
          <a:xfrm rot="16200000" flipH="1" flipV="1">
            <a:off x="5949685" y="3522155"/>
            <a:ext cx="2531042" cy="15297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Rectangle 1"/>
          <p:cNvSpPr>
            <a:spLocks noChangeArrowheads="1"/>
          </p:cNvSpPr>
          <p:nvPr/>
        </p:nvSpPr>
        <p:spPr bwMode="auto">
          <a:xfrm>
            <a:off x="7286644" y="2357430"/>
            <a:ext cx="15716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 (х₁;у₁)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  <p:sp>
        <p:nvSpPr>
          <p:cNvPr id="70" name="Rectangle 1"/>
          <p:cNvSpPr>
            <a:spLocks noChangeArrowheads="1"/>
          </p:cNvSpPr>
          <p:nvPr/>
        </p:nvSpPr>
        <p:spPr bwMode="auto">
          <a:xfrm>
            <a:off x="6143636" y="5643578"/>
            <a:ext cx="15716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 (х₂;у₂)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4357694"/>
            <a:ext cx="5263153" cy="1071570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6" name="Rectangle 3"/>
          <p:cNvSpPr txBox="1">
            <a:spLocks noChangeArrowheads="1"/>
          </p:cNvSpPr>
          <p:nvPr/>
        </p:nvSpPr>
        <p:spPr>
          <a:xfrm>
            <a:off x="357158" y="1285860"/>
            <a:ext cx="4038600" cy="28575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Відстань між двома точками дорівнює кореню квадратному із суми квадратів різниць їх відповідних координат.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6" grpI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Знайдіть відстань між точками: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2374900" y="714356"/>
            <a:ext cx="6769100" cy="6335712"/>
            <a:chOff x="1519" y="119"/>
            <a:chExt cx="4264" cy="3991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1519" y="2069"/>
              <a:ext cx="4219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5571" y="2069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Х</a:t>
              </a:r>
              <a:endParaRPr lang="ru-RU" b="1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V="1">
              <a:off x="3618" y="255"/>
              <a:ext cx="0" cy="376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3469" y="202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о</a:t>
              </a:r>
              <a:endParaRPr lang="ru-RU"/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3618" y="119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У</a:t>
              </a:r>
              <a:endParaRPr lang="ru-RU" b="1"/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3787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4059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4332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4604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4876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3379" y="170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3379" y="138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dirty="0"/>
                <a:t>2</a:t>
              </a:r>
              <a:endParaRPr lang="ru-RU" dirty="0"/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3379" y="115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dirty="0"/>
                <a:t>3</a:t>
              </a:r>
              <a:endParaRPr lang="ru-RU" dirty="0"/>
            </a:p>
          </p:txBody>
        </p:sp>
        <p:sp>
          <p:nvSpPr>
            <p:cNvPr id="18" name="Text Box 19"/>
            <p:cNvSpPr txBox="1">
              <a:spLocks noChangeArrowheads="1"/>
            </p:cNvSpPr>
            <p:nvPr/>
          </p:nvSpPr>
          <p:spPr bwMode="auto">
            <a:xfrm>
              <a:off x="3379" y="88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>
              <a:off x="3379" y="5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20" name="Text Box 21"/>
            <p:cNvSpPr txBox="1">
              <a:spLocks noChangeArrowheads="1"/>
            </p:cNvSpPr>
            <p:nvPr/>
          </p:nvSpPr>
          <p:spPr bwMode="auto">
            <a:xfrm>
              <a:off x="3334" y="224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3316" y="251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22" name="Text Box 23"/>
            <p:cNvSpPr txBox="1">
              <a:spLocks noChangeArrowheads="1"/>
            </p:cNvSpPr>
            <p:nvPr/>
          </p:nvSpPr>
          <p:spPr bwMode="auto">
            <a:xfrm>
              <a:off x="3316" y="275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23" name="Text Box 24"/>
            <p:cNvSpPr txBox="1">
              <a:spLocks noChangeArrowheads="1"/>
            </p:cNvSpPr>
            <p:nvPr/>
          </p:nvSpPr>
          <p:spPr bwMode="auto">
            <a:xfrm>
              <a:off x="3316" y="3022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24" name="Text Box 25"/>
            <p:cNvSpPr txBox="1">
              <a:spLocks noChangeArrowheads="1"/>
            </p:cNvSpPr>
            <p:nvPr/>
          </p:nvSpPr>
          <p:spPr bwMode="auto">
            <a:xfrm>
              <a:off x="3334" y="333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3198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26" name="Text Box 27"/>
            <p:cNvSpPr txBox="1">
              <a:spLocks noChangeArrowheads="1"/>
            </p:cNvSpPr>
            <p:nvPr/>
          </p:nvSpPr>
          <p:spPr bwMode="auto">
            <a:xfrm>
              <a:off x="292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27" name="Text Box 28"/>
            <p:cNvSpPr txBox="1">
              <a:spLocks noChangeArrowheads="1"/>
            </p:cNvSpPr>
            <p:nvPr/>
          </p:nvSpPr>
          <p:spPr bwMode="auto">
            <a:xfrm>
              <a:off x="2364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2092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1837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2653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31" name="Line 32"/>
            <p:cNvSpPr>
              <a:spLocks noChangeShapeType="1"/>
            </p:cNvSpPr>
            <p:nvPr/>
          </p:nvSpPr>
          <p:spPr bwMode="auto">
            <a:xfrm>
              <a:off x="3878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Line 33"/>
            <p:cNvSpPr>
              <a:spLocks noChangeShapeType="1"/>
            </p:cNvSpPr>
            <p:nvPr/>
          </p:nvSpPr>
          <p:spPr bwMode="auto">
            <a:xfrm>
              <a:off x="4150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>
              <a:off x="4422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Line 35"/>
            <p:cNvSpPr>
              <a:spLocks noChangeShapeType="1"/>
            </p:cNvSpPr>
            <p:nvPr/>
          </p:nvSpPr>
          <p:spPr bwMode="auto">
            <a:xfrm>
              <a:off x="469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Line 36"/>
            <p:cNvSpPr>
              <a:spLocks noChangeShapeType="1"/>
            </p:cNvSpPr>
            <p:nvPr/>
          </p:nvSpPr>
          <p:spPr bwMode="auto">
            <a:xfrm>
              <a:off x="496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Line 37"/>
            <p:cNvSpPr>
              <a:spLocks noChangeShapeType="1"/>
            </p:cNvSpPr>
            <p:nvPr/>
          </p:nvSpPr>
          <p:spPr bwMode="auto">
            <a:xfrm>
              <a:off x="523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Text Box 38"/>
            <p:cNvSpPr txBox="1">
              <a:spLocks noChangeArrowheads="1"/>
            </p:cNvSpPr>
            <p:nvPr/>
          </p:nvSpPr>
          <p:spPr bwMode="auto">
            <a:xfrm>
              <a:off x="5133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38" name="Line 39"/>
            <p:cNvSpPr>
              <a:spLocks noChangeShapeType="1"/>
            </p:cNvSpPr>
            <p:nvPr/>
          </p:nvSpPr>
          <p:spPr bwMode="auto">
            <a:xfrm>
              <a:off x="333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Line 40"/>
            <p:cNvSpPr>
              <a:spLocks noChangeShapeType="1"/>
            </p:cNvSpPr>
            <p:nvPr/>
          </p:nvSpPr>
          <p:spPr bwMode="auto">
            <a:xfrm>
              <a:off x="306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Line 41"/>
            <p:cNvSpPr>
              <a:spLocks noChangeShapeType="1"/>
            </p:cNvSpPr>
            <p:nvPr/>
          </p:nvSpPr>
          <p:spPr bwMode="auto">
            <a:xfrm>
              <a:off x="278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Line 42"/>
            <p:cNvSpPr>
              <a:spLocks noChangeShapeType="1"/>
            </p:cNvSpPr>
            <p:nvPr/>
          </p:nvSpPr>
          <p:spPr bwMode="auto">
            <a:xfrm>
              <a:off x="251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Line 43"/>
            <p:cNvSpPr>
              <a:spLocks noChangeShapeType="1"/>
            </p:cNvSpPr>
            <p:nvPr/>
          </p:nvSpPr>
          <p:spPr bwMode="auto">
            <a:xfrm>
              <a:off x="2245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1973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>
              <a:off x="170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Text Box 46"/>
            <p:cNvSpPr txBox="1">
              <a:spLocks noChangeArrowheads="1"/>
            </p:cNvSpPr>
            <p:nvPr/>
          </p:nvSpPr>
          <p:spPr bwMode="auto">
            <a:xfrm>
              <a:off x="156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  <p:sp>
          <p:nvSpPr>
            <p:cNvPr id="46" name="Text Box 47"/>
            <p:cNvSpPr txBox="1">
              <a:spLocks noChangeArrowheads="1"/>
            </p:cNvSpPr>
            <p:nvPr/>
          </p:nvSpPr>
          <p:spPr bwMode="auto">
            <a:xfrm>
              <a:off x="5420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7</a:t>
              </a:r>
              <a:endParaRPr lang="ru-RU"/>
            </a:p>
          </p:txBody>
        </p:sp>
        <p:sp>
          <p:nvSpPr>
            <p:cNvPr id="47" name="Line 48"/>
            <p:cNvSpPr>
              <a:spLocks noChangeShapeType="1"/>
            </p:cNvSpPr>
            <p:nvPr/>
          </p:nvSpPr>
          <p:spPr bwMode="auto">
            <a:xfrm>
              <a:off x="551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Line 49"/>
            <p:cNvSpPr>
              <a:spLocks noChangeShapeType="1"/>
            </p:cNvSpPr>
            <p:nvPr/>
          </p:nvSpPr>
          <p:spPr bwMode="auto">
            <a:xfrm>
              <a:off x="3560" y="1797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Line 50"/>
            <p:cNvSpPr>
              <a:spLocks noChangeShapeType="1"/>
            </p:cNvSpPr>
            <p:nvPr/>
          </p:nvSpPr>
          <p:spPr bwMode="auto">
            <a:xfrm>
              <a:off x="3560" y="1525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" name="Line 51"/>
            <p:cNvSpPr>
              <a:spLocks noChangeShapeType="1"/>
            </p:cNvSpPr>
            <p:nvPr/>
          </p:nvSpPr>
          <p:spPr bwMode="auto">
            <a:xfrm>
              <a:off x="3560" y="1253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" name="Line 52"/>
            <p:cNvSpPr>
              <a:spLocks noChangeShapeType="1"/>
            </p:cNvSpPr>
            <p:nvPr/>
          </p:nvSpPr>
          <p:spPr bwMode="auto">
            <a:xfrm>
              <a:off x="3560" y="98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" name="Line 53"/>
            <p:cNvSpPr>
              <a:spLocks noChangeShapeType="1"/>
            </p:cNvSpPr>
            <p:nvPr/>
          </p:nvSpPr>
          <p:spPr bwMode="auto">
            <a:xfrm>
              <a:off x="3560" y="709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" name="Line 54"/>
            <p:cNvSpPr>
              <a:spLocks noChangeShapeType="1"/>
            </p:cNvSpPr>
            <p:nvPr/>
          </p:nvSpPr>
          <p:spPr bwMode="auto">
            <a:xfrm>
              <a:off x="3560" y="43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" name="Text Box 55"/>
            <p:cNvSpPr txBox="1">
              <a:spLocks noChangeArrowheads="1"/>
            </p:cNvSpPr>
            <p:nvPr/>
          </p:nvSpPr>
          <p:spPr bwMode="auto">
            <a:xfrm>
              <a:off x="3379" y="34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dirty="0"/>
                <a:t>6</a:t>
              </a:r>
              <a:endParaRPr lang="ru-RU" dirty="0"/>
            </a:p>
          </p:txBody>
        </p:sp>
        <p:sp>
          <p:nvSpPr>
            <p:cNvPr id="55" name="Line 56"/>
            <p:cNvSpPr>
              <a:spLocks noChangeShapeType="1"/>
            </p:cNvSpPr>
            <p:nvPr/>
          </p:nvSpPr>
          <p:spPr bwMode="auto">
            <a:xfrm>
              <a:off x="3560" y="234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6" name="Line 57"/>
            <p:cNvSpPr>
              <a:spLocks noChangeShapeType="1"/>
            </p:cNvSpPr>
            <p:nvPr/>
          </p:nvSpPr>
          <p:spPr bwMode="auto">
            <a:xfrm>
              <a:off x="3560" y="261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" name="Line 58"/>
            <p:cNvSpPr>
              <a:spLocks noChangeShapeType="1"/>
            </p:cNvSpPr>
            <p:nvPr/>
          </p:nvSpPr>
          <p:spPr bwMode="auto">
            <a:xfrm>
              <a:off x="3560" y="288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" name="Line 59"/>
            <p:cNvSpPr>
              <a:spLocks noChangeShapeType="1"/>
            </p:cNvSpPr>
            <p:nvPr/>
          </p:nvSpPr>
          <p:spPr bwMode="auto">
            <a:xfrm>
              <a:off x="3560" y="3158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" name="Line 60"/>
            <p:cNvSpPr>
              <a:spLocks noChangeShapeType="1"/>
            </p:cNvSpPr>
            <p:nvPr/>
          </p:nvSpPr>
          <p:spPr bwMode="auto">
            <a:xfrm>
              <a:off x="3560" y="3430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" name="Line 61"/>
            <p:cNvSpPr>
              <a:spLocks noChangeShapeType="1"/>
            </p:cNvSpPr>
            <p:nvPr/>
          </p:nvSpPr>
          <p:spPr bwMode="auto">
            <a:xfrm>
              <a:off x="3560" y="3702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" name="Line 62"/>
            <p:cNvSpPr>
              <a:spLocks noChangeShapeType="1"/>
            </p:cNvSpPr>
            <p:nvPr/>
          </p:nvSpPr>
          <p:spPr bwMode="auto">
            <a:xfrm>
              <a:off x="3560" y="397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" name="Text Box 63"/>
            <p:cNvSpPr txBox="1">
              <a:spLocks noChangeArrowheads="1"/>
            </p:cNvSpPr>
            <p:nvPr/>
          </p:nvSpPr>
          <p:spPr bwMode="auto">
            <a:xfrm>
              <a:off x="3334" y="360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63" name="Text Box 64"/>
            <p:cNvSpPr txBox="1">
              <a:spLocks noChangeArrowheads="1"/>
            </p:cNvSpPr>
            <p:nvPr/>
          </p:nvSpPr>
          <p:spPr bwMode="auto">
            <a:xfrm>
              <a:off x="3334" y="387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</p:grpSp>
      <p:sp>
        <p:nvSpPr>
          <p:cNvPr id="64" name="Прямоугольник 63"/>
          <p:cNvSpPr/>
          <p:nvPr/>
        </p:nvSpPr>
        <p:spPr>
          <a:xfrm>
            <a:off x="785786" y="2071678"/>
            <a:ext cx="26741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uk-UA" sz="2800" b="1" dirty="0" smtClean="0"/>
              <a:t>С(-1; 2)  і  В(4;-3)</a:t>
            </a:r>
            <a:endParaRPr lang="uk-UA" sz="2800" b="1" dirty="0"/>
          </a:p>
        </p:txBody>
      </p:sp>
      <p:sp>
        <p:nvSpPr>
          <p:cNvPr id="65" name="Oval 237"/>
          <p:cNvSpPr>
            <a:spLocks noChangeArrowheads="1"/>
          </p:cNvSpPr>
          <p:nvPr/>
        </p:nvSpPr>
        <p:spPr bwMode="auto">
          <a:xfrm>
            <a:off x="7358082" y="5072074"/>
            <a:ext cx="142875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66" name="Oval 237"/>
          <p:cNvSpPr>
            <a:spLocks noChangeArrowheads="1"/>
          </p:cNvSpPr>
          <p:nvPr/>
        </p:nvSpPr>
        <p:spPr bwMode="auto">
          <a:xfrm>
            <a:off x="5143504" y="2857496"/>
            <a:ext cx="142875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67" name="Прямоугольник 66"/>
          <p:cNvSpPr/>
          <p:nvPr/>
        </p:nvSpPr>
        <p:spPr>
          <a:xfrm>
            <a:off x="4714876" y="2714620"/>
            <a:ext cx="348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/>
              <a:t>С</a:t>
            </a:r>
            <a:endParaRPr lang="ru-RU" sz="2400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7572396" y="4786322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/>
              <a:t>В</a:t>
            </a:r>
            <a:endParaRPr lang="ru-RU" sz="2400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0" y="5214926"/>
            <a:ext cx="5429288" cy="164307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10000"/>
          </a:blip>
          <a:srcRect/>
          <a:stretch>
            <a:fillRect/>
          </a:stretch>
        </p:blipFill>
        <p:spPr bwMode="auto">
          <a:xfrm>
            <a:off x="0" y="5357826"/>
            <a:ext cx="5429288" cy="142876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4" grpId="0"/>
      <p:bldP spid="65" grpId="0" animBg="1"/>
      <p:bldP spid="66" grpId="0" animBg="1"/>
      <p:bldP spid="67" grpId="0"/>
      <p:bldP spid="68" grpId="0"/>
      <p:bldP spid="7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25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Вершинами трикутника є точки </a:t>
            </a:r>
            <a:br>
              <a:rPr lang="uk-UA" dirty="0" smtClean="0"/>
            </a:br>
            <a:r>
              <a:rPr lang="uk-UA" dirty="0" smtClean="0"/>
              <a:t>А(-1;3), В(5;9), С(6;2). Доведіть, що трикутник-рівнобедрений.</a:t>
            </a:r>
            <a:endParaRPr lang="ru-RU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071546"/>
            <a:ext cx="8215370" cy="869863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071678"/>
            <a:ext cx="7929618" cy="571636"/>
          </a:xfrm>
          <a:prstGeom prst="rect">
            <a:avLst/>
          </a:prstGeom>
          <a:noFill/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857496"/>
            <a:ext cx="8143932" cy="548555"/>
          </a:xfrm>
          <a:prstGeom prst="rect">
            <a:avLst/>
          </a:prstGeom>
          <a:noFill/>
        </p:spPr>
      </p:pic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4" name="AutoShape 10"/>
          <p:cNvSpPr>
            <a:spLocks noChangeArrowheads="1"/>
          </p:cNvSpPr>
          <p:nvPr/>
        </p:nvSpPr>
        <p:spPr bwMode="auto">
          <a:xfrm>
            <a:off x="1928794" y="6000768"/>
            <a:ext cx="123825" cy="13335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571472" y="5429264"/>
            <a:ext cx="592935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ВС=АС,    АВС- рівнобедрений.</a:t>
            </a:r>
            <a:endParaRPr kumimoji="0" lang="uk-UA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514" grpId="0" animBg="1"/>
      <p:bldP spid="215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Координати середини відрізка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2374900" y="714356"/>
            <a:ext cx="6769100" cy="6335712"/>
            <a:chOff x="1519" y="119"/>
            <a:chExt cx="4264" cy="3991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1519" y="2069"/>
              <a:ext cx="4219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5571" y="2069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Х</a:t>
              </a:r>
              <a:endParaRPr lang="ru-RU" b="1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V="1">
              <a:off x="3618" y="255"/>
              <a:ext cx="0" cy="376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3469" y="202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о</a:t>
              </a:r>
              <a:endParaRPr lang="ru-RU"/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3618" y="119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b="1"/>
                <a:t>У</a:t>
              </a:r>
              <a:endParaRPr lang="ru-RU" b="1"/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3787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4059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4332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4604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4876" y="211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3379" y="170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3379" y="138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dirty="0"/>
                <a:t>2</a:t>
              </a:r>
              <a:endParaRPr lang="ru-RU" dirty="0"/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3379" y="115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dirty="0"/>
                <a:t>3</a:t>
              </a:r>
              <a:endParaRPr lang="ru-RU" dirty="0"/>
            </a:p>
          </p:txBody>
        </p:sp>
        <p:sp>
          <p:nvSpPr>
            <p:cNvPr id="18" name="Text Box 19"/>
            <p:cNvSpPr txBox="1">
              <a:spLocks noChangeArrowheads="1"/>
            </p:cNvSpPr>
            <p:nvPr/>
          </p:nvSpPr>
          <p:spPr bwMode="auto">
            <a:xfrm>
              <a:off x="3379" y="88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>
              <a:off x="3379" y="5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5</a:t>
              </a:r>
              <a:endParaRPr lang="ru-RU"/>
            </a:p>
          </p:txBody>
        </p:sp>
        <p:sp>
          <p:nvSpPr>
            <p:cNvPr id="20" name="Text Box 21"/>
            <p:cNvSpPr txBox="1">
              <a:spLocks noChangeArrowheads="1"/>
            </p:cNvSpPr>
            <p:nvPr/>
          </p:nvSpPr>
          <p:spPr bwMode="auto">
            <a:xfrm>
              <a:off x="3334" y="224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3316" y="251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22" name="Text Box 23"/>
            <p:cNvSpPr txBox="1">
              <a:spLocks noChangeArrowheads="1"/>
            </p:cNvSpPr>
            <p:nvPr/>
          </p:nvSpPr>
          <p:spPr bwMode="auto">
            <a:xfrm>
              <a:off x="3316" y="275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23" name="Text Box 24"/>
            <p:cNvSpPr txBox="1">
              <a:spLocks noChangeArrowheads="1"/>
            </p:cNvSpPr>
            <p:nvPr/>
          </p:nvSpPr>
          <p:spPr bwMode="auto">
            <a:xfrm>
              <a:off x="3316" y="3022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24" name="Text Box 25"/>
            <p:cNvSpPr txBox="1">
              <a:spLocks noChangeArrowheads="1"/>
            </p:cNvSpPr>
            <p:nvPr/>
          </p:nvSpPr>
          <p:spPr bwMode="auto">
            <a:xfrm>
              <a:off x="3334" y="333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3198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26" name="Text Box 27"/>
            <p:cNvSpPr txBox="1">
              <a:spLocks noChangeArrowheads="1"/>
            </p:cNvSpPr>
            <p:nvPr/>
          </p:nvSpPr>
          <p:spPr bwMode="auto">
            <a:xfrm>
              <a:off x="292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-2</a:t>
              </a:r>
              <a:endParaRPr lang="ru-RU"/>
            </a:p>
          </p:txBody>
        </p:sp>
        <p:sp>
          <p:nvSpPr>
            <p:cNvPr id="27" name="Text Box 28"/>
            <p:cNvSpPr txBox="1">
              <a:spLocks noChangeArrowheads="1"/>
            </p:cNvSpPr>
            <p:nvPr/>
          </p:nvSpPr>
          <p:spPr bwMode="auto">
            <a:xfrm>
              <a:off x="2364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-4</a:t>
              </a:r>
              <a:endParaRPr lang="ru-RU"/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2092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-5</a:t>
              </a:r>
              <a:endParaRPr lang="ru-RU"/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1837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2653" y="211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-3</a:t>
              </a:r>
              <a:endParaRPr lang="ru-RU"/>
            </a:p>
          </p:txBody>
        </p:sp>
        <p:sp>
          <p:nvSpPr>
            <p:cNvPr id="31" name="Line 32"/>
            <p:cNvSpPr>
              <a:spLocks noChangeShapeType="1"/>
            </p:cNvSpPr>
            <p:nvPr/>
          </p:nvSpPr>
          <p:spPr bwMode="auto">
            <a:xfrm>
              <a:off x="3878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Line 33"/>
            <p:cNvSpPr>
              <a:spLocks noChangeShapeType="1"/>
            </p:cNvSpPr>
            <p:nvPr/>
          </p:nvSpPr>
          <p:spPr bwMode="auto">
            <a:xfrm>
              <a:off x="4150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>
              <a:off x="4422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Line 35"/>
            <p:cNvSpPr>
              <a:spLocks noChangeShapeType="1"/>
            </p:cNvSpPr>
            <p:nvPr/>
          </p:nvSpPr>
          <p:spPr bwMode="auto">
            <a:xfrm>
              <a:off x="469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Line 36"/>
            <p:cNvSpPr>
              <a:spLocks noChangeShapeType="1"/>
            </p:cNvSpPr>
            <p:nvPr/>
          </p:nvSpPr>
          <p:spPr bwMode="auto">
            <a:xfrm>
              <a:off x="496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Line 37"/>
            <p:cNvSpPr>
              <a:spLocks noChangeShapeType="1"/>
            </p:cNvSpPr>
            <p:nvPr/>
          </p:nvSpPr>
          <p:spPr bwMode="auto">
            <a:xfrm>
              <a:off x="523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Text Box 38"/>
            <p:cNvSpPr txBox="1">
              <a:spLocks noChangeArrowheads="1"/>
            </p:cNvSpPr>
            <p:nvPr/>
          </p:nvSpPr>
          <p:spPr bwMode="auto">
            <a:xfrm>
              <a:off x="5133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38" name="Line 39"/>
            <p:cNvSpPr>
              <a:spLocks noChangeShapeType="1"/>
            </p:cNvSpPr>
            <p:nvPr/>
          </p:nvSpPr>
          <p:spPr bwMode="auto">
            <a:xfrm>
              <a:off x="3334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Line 40"/>
            <p:cNvSpPr>
              <a:spLocks noChangeShapeType="1"/>
            </p:cNvSpPr>
            <p:nvPr/>
          </p:nvSpPr>
          <p:spPr bwMode="auto">
            <a:xfrm>
              <a:off x="306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Line 41"/>
            <p:cNvSpPr>
              <a:spLocks noChangeShapeType="1"/>
            </p:cNvSpPr>
            <p:nvPr/>
          </p:nvSpPr>
          <p:spPr bwMode="auto">
            <a:xfrm>
              <a:off x="2789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Line 42"/>
            <p:cNvSpPr>
              <a:spLocks noChangeShapeType="1"/>
            </p:cNvSpPr>
            <p:nvPr/>
          </p:nvSpPr>
          <p:spPr bwMode="auto">
            <a:xfrm>
              <a:off x="2517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Line 43"/>
            <p:cNvSpPr>
              <a:spLocks noChangeShapeType="1"/>
            </p:cNvSpPr>
            <p:nvPr/>
          </p:nvSpPr>
          <p:spPr bwMode="auto">
            <a:xfrm>
              <a:off x="2245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1973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>
              <a:off x="170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Text Box 46"/>
            <p:cNvSpPr txBox="1">
              <a:spLocks noChangeArrowheads="1"/>
            </p:cNvSpPr>
            <p:nvPr/>
          </p:nvSpPr>
          <p:spPr bwMode="auto">
            <a:xfrm>
              <a:off x="1565" y="211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  <p:sp>
          <p:nvSpPr>
            <p:cNvPr id="46" name="Text Box 47"/>
            <p:cNvSpPr txBox="1">
              <a:spLocks noChangeArrowheads="1"/>
            </p:cNvSpPr>
            <p:nvPr/>
          </p:nvSpPr>
          <p:spPr bwMode="auto">
            <a:xfrm>
              <a:off x="5420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7</a:t>
              </a:r>
              <a:endParaRPr lang="ru-RU"/>
            </a:p>
          </p:txBody>
        </p:sp>
        <p:sp>
          <p:nvSpPr>
            <p:cNvPr id="47" name="Line 48"/>
            <p:cNvSpPr>
              <a:spLocks noChangeShapeType="1"/>
            </p:cNvSpPr>
            <p:nvPr/>
          </p:nvSpPr>
          <p:spPr bwMode="auto">
            <a:xfrm>
              <a:off x="5511" y="2024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Line 49"/>
            <p:cNvSpPr>
              <a:spLocks noChangeShapeType="1"/>
            </p:cNvSpPr>
            <p:nvPr/>
          </p:nvSpPr>
          <p:spPr bwMode="auto">
            <a:xfrm>
              <a:off x="3560" y="1797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Line 50"/>
            <p:cNvSpPr>
              <a:spLocks noChangeShapeType="1"/>
            </p:cNvSpPr>
            <p:nvPr/>
          </p:nvSpPr>
          <p:spPr bwMode="auto">
            <a:xfrm>
              <a:off x="3560" y="1525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" name="Line 51"/>
            <p:cNvSpPr>
              <a:spLocks noChangeShapeType="1"/>
            </p:cNvSpPr>
            <p:nvPr/>
          </p:nvSpPr>
          <p:spPr bwMode="auto">
            <a:xfrm>
              <a:off x="3560" y="1253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" name="Line 52"/>
            <p:cNvSpPr>
              <a:spLocks noChangeShapeType="1"/>
            </p:cNvSpPr>
            <p:nvPr/>
          </p:nvSpPr>
          <p:spPr bwMode="auto">
            <a:xfrm>
              <a:off x="3560" y="98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" name="Line 53"/>
            <p:cNvSpPr>
              <a:spLocks noChangeShapeType="1"/>
            </p:cNvSpPr>
            <p:nvPr/>
          </p:nvSpPr>
          <p:spPr bwMode="auto">
            <a:xfrm>
              <a:off x="3560" y="709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" name="Line 54"/>
            <p:cNvSpPr>
              <a:spLocks noChangeShapeType="1"/>
            </p:cNvSpPr>
            <p:nvPr/>
          </p:nvSpPr>
          <p:spPr bwMode="auto">
            <a:xfrm>
              <a:off x="3560" y="43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" name="Text Box 55"/>
            <p:cNvSpPr txBox="1">
              <a:spLocks noChangeArrowheads="1"/>
            </p:cNvSpPr>
            <p:nvPr/>
          </p:nvSpPr>
          <p:spPr bwMode="auto">
            <a:xfrm>
              <a:off x="3379" y="34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6</a:t>
              </a:r>
              <a:endParaRPr lang="ru-RU"/>
            </a:p>
          </p:txBody>
        </p:sp>
        <p:sp>
          <p:nvSpPr>
            <p:cNvPr id="55" name="Line 56"/>
            <p:cNvSpPr>
              <a:spLocks noChangeShapeType="1"/>
            </p:cNvSpPr>
            <p:nvPr/>
          </p:nvSpPr>
          <p:spPr bwMode="auto">
            <a:xfrm>
              <a:off x="3560" y="234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6" name="Line 57"/>
            <p:cNvSpPr>
              <a:spLocks noChangeShapeType="1"/>
            </p:cNvSpPr>
            <p:nvPr/>
          </p:nvSpPr>
          <p:spPr bwMode="auto">
            <a:xfrm>
              <a:off x="3560" y="261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" name="Line 58"/>
            <p:cNvSpPr>
              <a:spLocks noChangeShapeType="1"/>
            </p:cNvSpPr>
            <p:nvPr/>
          </p:nvSpPr>
          <p:spPr bwMode="auto">
            <a:xfrm>
              <a:off x="3560" y="2886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" name="Line 59"/>
            <p:cNvSpPr>
              <a:spLocks noChangeShapeType="1"/>
            </p:cNvSpPr>
            <p:nvPr/>
          </p:nvSpPr>
          <p:spPr bwMode="auto">
            <a:xfrm>
              <a:off x="3560" y="3158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" name="Line 60"/>
            <p:cNvSpPr>
              <a:spLocks noChangeShapeType="1"/>
            </p:cNvSpPr>
            <p:nvPr/>
          </p:nvSpPr>
          <p:spPr bwMode="auto">
            <a:xfrm>
              <a:off x="3560" y="3430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" name="Line 61"/>
            <p:cNvSpPr>
              <a:spLocks noChangeShapeType="1"/>
            </p:cNvSpPr>
            <p:nvPr/>
          </p:nvSpPr>
          <p:spPr bwMode="auto">
            <a:xfrm>
              <a:off x="3560" y="3702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" name="Line 62"/>
            <p:cNvSpPr>
              <a:spLocks noChangeShapeType="1"/>
            </p:cNvSpPr>
            <p:nvPr/>
          </p:nvSpPr>
          <p:spPr bwMode="auto">
            <a:xfrm>
              <a:off x="3560" y="3974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" name="Text Box 63"/>
            <p:cNvSpPr txBox="1">
              <a:spLocks noChangeArrowheads="1"/>
            </p:cNvSpPr>
            <p:nvPr/>
          </p:nvSpPr>
          <p:spPr bwMode="auto">
            <a:xfrm>
              <a:off x="3334" y="360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-6</a:t>
              </a:r>
              <a:endParaRPr lang="ru-RU"/>
            </a:p>
          </p:txBody>
        </p:sp>
        <p:sp>
          <p:nvSpPr>
            <p:cNvPr id="63" name="Text Box 64"/>
            <p:cNvSpPr txBox="1">
              <a:spLocks noChangeArrowheads="1"/>
            </p:cNvSpPr>
            <p:nvPr/>
          </p:nvSpPr>
          <p:spPr bwMode="auto">
            <a:xfrm>
              <a:off x="3334" y="387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/>
                <a:t>-7</a:t>
              </a:r>
              <a:endParaRPr lang="ru-RU"/>
            </a:p>
          </p:txBody>
        </p:sp>
      </p:grpSp>
      <p:sp>
        <p:nvSpPr>
          <p:cNvPr id="64" name="Rectangle 1"/>
          <p:cNvSpPr>
            <a:spLocks noChangeArrowheads="1"/>
          </p:cNvSpPr>
          <p:nvPr/>
        </p:nvSpPr>
        <p:spPr bwMode="auto">
          <a:xfrm>
            <a:off x="7143768" y="2500306"/>
            <a:ext cx="15716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 (х₁;у₁)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  <p:sp>
        <p:nvSpPr>
          <p:cNvPr id="65" name="Rectangle 1"/>
          <p:cNvSpPr>
            <a:spLocks noChangeArrowheads="1"/>
          </p:cNvSpPr>
          <p:nvPr/>
        </p:nvSpPr>
        <p:spPr bwMode="auto">
          <a:xfrm>
            <a:off x="2643174" y="5000636"/>
            <a:ext cx="15716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 (х₂;у₂)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  <p:sp>
        <p:nvSpPr>
          <p:cNvPr id="67" name="Oval 237"/>
          <p:cNvSpPr>
            <a:spLocks noChangeArrowheads="1"/>
          </p:cNvSpPr>
          <p:nvPr/>
        </p:nvSpPr>
        <p:spPr bwMode="auto">
          <a:xfrm>
            <a:off x="6929454" y="2857496"/>
            <a:ext cx="142875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68" name="Oval 237"/>
          <p:cNvSpPr>
            <a:spLocks noChangeArrowheads="1"/>
          </p:cNvSpPr>
          <p:nvPr/>
        </p:nvSpPr>
        <p:spPr bwMode="auto">
          <a:xfrm>
            <a:off x="4286248" y="5286388"/>
            <a:ext cx="142875" cy="1444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cxnSp>
        <p:nvCxnSpPr>
          <p:cNvPr id="70" name="Прямая соединительная линия 69"/>
          <p:cNvCxnSpPr>
            <a:endCxn id="67" idx="4"/>
          </p:cNvCxnSpPr>
          <p:nvPr/>
        </p:nvCxnSpPr>
        <p:spPr>
          <a:xfrm flipV="1">
            <a:off x="4286250" y="3001958"/>
            <a:ext cx="2714642" cy="2427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929066"/>
            <a:ext cx="2071670" cy="813870"/>
          </a:xfrm>
          <a:prstGeom prst="rect">
            <a:avLst/>
          </a:prstGeom>
          <a:noFill/>
        </p:spPr>
      </p:pic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4714884"/>
            <a:ext cx="2071670" cy="806668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2143116"/>
            <a:ext cx="600076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Якщо А(х₁;у₁) і В(х₂;у₂) </a:t>
            </a:r>
            <a:r>
              <a:rPr kumimoji="0" lang="uk-UA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–кінці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відрізка АВ,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 С(х;у)</a:t>
            </a:r>
            <a:r>
              <a:rPr kumimoji="0" lang="uk-UA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-його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середина, то 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а 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7" name="Rectangle 29"/>
          <p:cNvSpPr txBox="1">
            <a:spLocks noChangeArrowheads="1"/>
          </p:cNvSpPr>
          <p:nvPr/>
        </p:nvSpPr>
        <p:spPr>
          <a:xfrm>
            <a:off x="0" y="5600700"/>
            <a:ext cx="9144000" cy="12573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Кожна координата середини відрізка дорівнює </a:t>
            </a:r>
            <a:r>
              <a:rPr kumimoji="0" lang="uk-UA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півсумі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відповідних координат його кінців.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531" grpId="0"/>
      <p:bldP spid="7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642918"/>
            <a:ext cx="8229600" cy="4525963"/>
          </a:xfrm>
        </p:spPr>
        <p:txBody>
          <a:bodyPr/>
          <a:lstStyle/>
          <a:p>
            <a:r>
              <a:rPr lang="uk-UA" dirty="0" smtClean="0"/>
              <a:t>Знайдіть координати середини відрізка ВС, якщо В(5;4), С(3;2)</a:t>
            </a:r>
            <a:endParaRPr lang="ru-RU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2143116"/>
            <a:ext cx="3786214" cy="1194581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3643313"/>
            <a:ext cx="3786214" cy="1168087"/>
          </a:xfrm>
          <a:prstGeom prst="rect">
            <a:avLst/>
          </a:prstGeom>
          <a:noFill/>
        </p:spPr>
      </p:pic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785786" y="5214950"/>
            <a:ext cx="5357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О(4;3)</a:t>
            </a:r>
            <a:r>
              <a:rPr kumimoji="0" lang="uk-UA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-середина</a:t>
            </a: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ВС</a:t>
            </a:r>
            <a:endParaRPr kumimoji="0" lang="uk-UA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355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125</TotalTime>
  <Words>571</Words>
  <Application>Microsoft Office PowerPoint</Application>
  <PresentationFormat>Экран (4:3)</PresentationFormat>
  <Paragraphs>243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 Координати на площині  Відстань середини відрізків</vt:lpstr>
      <vt:lpstr>Слайд 2</vt:lpstr>
      <vt:lpstr>Слайд 3</vt:lpstr>
      <vt:lpstr>Слайд 4</vt:lpstr>
      <vt:lpstr>ВІДСТАНЬ МІЖ ДВОМА ТОЧКАМИ</vt:lpstr>
      <vt:lpstr>Знайдіть відстань між точками:</vt:lpstr>
      <vt:lpstr>Вершинами трикутника є точки  А(-1;3), В(5;9), С(6;2). Доведіть, що трикутник-рівнобедрений.</vt:lpstr>
      <vt:lpstr>Координати середини відрізка</vt:lpstr>
      <vt:lpstr>Слайд 9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ВІДСТАНЬ МІЖ ДВОМА ТОЧКАМИ. КООРДИНАТИ СЕРЕДИНИ ВІДРІЗКА.</dc:title>
  <dc:creator>Люда</dc:creator>
  <cp:lastModifiedBy>USER</cp:lastModifiedBy>
  <cp:revision>14</cp:revision>
  <dcterms:created xsi:type="dcterms:W3CDTF">2012-02-24T12:50:16Z</dcterms:created>
  <dcterms:modified xsi:type="dcterms:W3CDTF">2013-01-20T15:17:35Z</dcterms:modified>
</cp:coreProperties>
</file>