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52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2AEAA-3254-433D-9449-023ED1F533AB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FE528-52EA-4C02-ADD6-363344CF1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7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FE528-52EA-4C02-ADD6-363344CF1F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2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272808" cy="1080120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Геометрична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прогрес</a:t>
            </a:r>
            <a:r>
              <a:rPr lang="uk-UA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ія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25144"/>
            <a:ext cx="6400800" cy="175260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5698757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07696" y="577013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Виконала учениця 9-А класу,</a:t>
            </a:r>
            <a:r>
              <a:rPr lang="uk-UA" dirty="0" err="1" smtClean="0"/>
              <a:t>Велітченко</a:t>
            </a:r>
            <a:r>
              <a:rPr lang="uk-UA" dirty="0" smtClean="0"/>
              <a:t> Юлія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1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rgbClr val="FF0000"/>
            </a:gs>
            <a:gs pos="100000">
              <a:schemeClr val="accent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143000"/>
          </a:xfrm>
        </p:spPr>
        <p:txBody>
          <a:bodyPr/>
          <a:lstStyle/>
          <a:p>
            <a:r>
              <a:rPr lang="ru-RU" dirty="0" err="1"/>
              <a:t>Розв’язання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a1=5. d=1</a:t>
            </a:r>
          </a:p>
          <a:p>
            <a:pPr marL="0" indent="0">
              <a:buNone/>
            </a:pPr>
            <a:r>
              <a:rPr lang="en-US" dirty="0" smtClean="0"/>
              <a:t>n=4800:600=8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a8=a1+7d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a8=5+7=12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err="1" smtClean="0"/>
              <a:t>Відповідь</a:t>
            </a:r>
            <a:r>
              <a:rPr lang="ru-RU" dirty="0" smtClean="0"/>
              <a:t>: 12 </a:t>
            </a:r>
            <a:r>
              <a:rPr lang="ru-RU" dirty="0"/>
              <a:t>млн. </a:t>
            </a:r>
            <a:r>
              <a:rPr lang="ru-RU" dirty="0" err="1"/>
              <a:t>еритроцитів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розрідженим</a:t>
            </a:r>
            <a:r>
              <a:rPr lang="ru-RU" dirty="0"/>
              <a:t> </a:t>
            </a:r>
            <a:r>
              <a:rPr lang="ru-RU" dirty="0" err="1"/>
              <a:t>повітрям</a:t>
            </a:r>
            <a:r>
              <a:rPr lang="ru-RU" dirty="0"/>
              <a:t> в </a:t>
            </a:r>
            <a:r>
              <a:rPr lang="ru-RU" dirty="0" err="1"/>
              <a:t>легені</a:t>
            </a:r>
            <a:r>
              <a:rPr lang="ru-RU" dirty="0"/>
              <a:t> повинно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потрапити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еритроцитів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76407"/>
            <a:ext cx="508058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1090464" cy="5089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564522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uk-UA" sz="64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  <a:ea typeface="+mj-ea"/>
                <a:cs typeface="+mj-cs"/>
              </a:rPr>
              <a:t>Прогресу без прогресій не буває!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49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1828800" cy="1084982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93" b="98049" l="10569" r="95528">
                        <a14:foregroundMark x1="42276" y1="17073" x2="33333" y2="17073"/>
                        <a14:foregroundMark x1="33740" y1="17073" x2="29268" y2="11707"/>
                        <a14:foregroundMark x1="30081" y1="12683" x2="28049" y2="8293"/>
                        <a14:foregroundMark x1="27642" y1="8293" x2="26423" y2="12195"/>
                        <a14:foregroundMark x1="26423" y1="12195" x2="25610" y2="20976"/>
                        <a14:foregroundMark x1="25610" y1="20976" x2="28049" y2="28780"/>
                        <a14:foregroundMark x1="28049" y1="27317" x2="25203" y2="40488"/>
                        <a14:foregroundMark x1="24797" y1="40976" x2="25203" y2="43902"/>
                        <a14:foregroundMark x1="25203" y1="43415" x2="17480" y2="44390"/>
                        <a14:foregroundMark x1="23577" y1="42927" x2="20732" y2="44390"/>
                        <a14:foregroundMark x1="18699" y1="44390" x2="16667" y2="45854"/>
                        <a14:foregroundMark x1="16667" y1="45854" x2="18293" y2="48293"/>
                        <a14:foregroundMark x1="18293" y1="48293" x2="9756" y2="52195"/>
                        <a14:foregroundMark x1="10569" y1="52195" x2="3252" y2="55610"/>
                        <a14:foregroundMark x1="5285" y1="55610" x2="813" y2="61463"/>
                        <a14:foregroundMark x1="2439" y1="59024" x2="1626" y2="62927"/>
                        <a14:foregroundMark x1="1626" y1="62927" x2="5285" y2="65854"/>
                        <a14:foregroundMark x1="5285" y1="65854" x2="10976" y2="71707"/>
                        <a14:foregroundMark x1="10976" y1="71707" x2="18293" y2="75122"/>
                        <a14:foregroundMark x1="18293" y1="75122" x2="21138" y2="75122"/>
                        <a14:foregroundMark x1="21545" y1="75122" x2="25610" y2="79512"/>
                        <a14:foregroundMark x1="25610" y1="79512" x2="28862" y2="80000"/>
                        <a14:foregroundMark x1="25610" y1="81951" x2="24797" y2="79512"/>
                        <a14:foregroundMark x1="25203" y1="81463" x2="17480" y2="81951"/>
                        <a14:foregroundMark x1="17480" y1="82439" x2="15041" y2="85854"/>
                        <a14:foregroundMark x1="15041" y1="85854" x2="14228" y2="89268"/>
                        <a14:foregroundMark x1="14228" y1="89268" x2="17480" y2="86829"/>
                        <a14:foregroundMark x1="17480" y1="86829" x2="19919" y2="86829"/>
                        <a14:foregroundMark x1="19919" y1="86829" x2="19106" y2="88780"/>
                        <a14:foregroundMark x1="19106" y1="88780" x2="23171" y2="86829"/>
                        <a14:foregroundMark x1="23171" y1="86829" x2="30488" y2="84878"/>
                        <a14:foregroundMark x1="25203" y1="88780" x2="23577" y2="97561"/>
                        <a14:foregroundMark x1="41463" y1="16585" x2="45935" y2="17561"/>
                        <a14:foregroundMark x1="46341" y1="17561" x2="51626" y2="17073"/>
                        <a14:foregroundMark x1="51626" y1="17073" x2="55285" y2="13171"/>
                        <a14:foregroundMark x1="55285" y1="13171" x2="61789" y2="8780"/>
                        <a14:foregroundMark x1="62602" y1="9268" x2="67886" y2="10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627368"/>
            <a:ext cx="4234071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3707904" y="1052736"/>
            <a:ext cx="57593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Геометричною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прогресією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 err="1"/>
              <a:t>називається</a:t>
            </a:r>
            <a:r>
              <a:rPr lang="ru-RU" sz="2800" dirty="0"/>
              <a:t> </a:t>
            </a:r>
            <a:r>
              <a:rPr lang="ru-RU" sz="2800" dirty="0" err="1"/>
              <a:t>послідовність</a:t>
            </a:r>
            <a:r>
              <a:rPr lang="ru-RU" sz="2800" dirty="0"/>
              <a:t>, </a:t>
            </a:r>
            <a:r>
              <a:rPr lang="ru-RU" sz="2800" dirty="0" err="1"/>
              <a:t>кожний</a:t>
            </a:r>
            <a:r>
              <a:rPr lang="ru-RU" sz="2800" dirty="0"/>
              <a:t> член </a:t>
            </a:r>
            <a:r>
              <a:rPr lang="ru-RU" sz="2800" dirty="0" err="1"/>
              <a:t>якої</a:t>
            </a:r>
            <a:r>
              <a:rPr lang="ru-RU" sz="2800" dirty="0"/>
              <a:t>, </a:t>
            </a:r>
            <a:r>
              <a:rPr lang="ru-RU" sz="2800" dirty="0" err="1"/>
              <a:t>починаючи</a:t>
            </a:r>
            <a:r>
              <a:rPr lang="ru-RU" sz="2800" dirty="0"/>
              <a:t> з другого, </a:t>
            </a:r>
            <a:r>
              <a:rPr lang="ru-RU" sz="2800" dirty="0" err="1"/>
              <a:t>дорівнює</a:t>
            </a:r>
            <a:r>
              <a:rPr lang="ru-RU" sz="2800" dirty="0"/>
              <a:t> </a:t>
            </a:r>
            <a:r>
              <a:rPr lang="ru-RU" sz="2800" dirty="0" err="1"/>
              <a:t>попередньому</a:t>
            </a:r>
            <a:r>
              <a:rPr lang="ru-RU" sz="2800" dirty="0"/>
              <a:t> члену, </a:t>
            </a:r>
            <a:r>
              <a:rPr lang="ru-RU" sz="2800" dirty="0" err="1"/>
              <a:t>помноженому</a:t>
            </a:r>
            <a:r>
              <a:rPr lang="ru-RU" sz="2800" dirty="0"/>
              <a:t> на </a:t>
            </a:r>
            <a:r>
              <a:rPr lang="ru-RU" sz="2800" dirty="0" err="1"/>
              <a:t>одне</a:t>
            </a:r>
            <a:r>
              <a:rPr lang="ru-RU" sz="2800" dirty="0"/>
              <a:t> й те </a:t>
            </a:r>
            <a:r>
              <a:rPr lang="ru-RU" sz="2800" dirty="0" err="1"/>
              <a:t>саме</a:t>
            </a:r>
            <a:r>
              <a:rPr lang="ru-RU" sz="2800" dirty="0"/>
              <a:t> число.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725144"/>
            <a:ext cx="5598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Прогресії</a:t>
            </a:r>
            <a:r>
              <a:rPr lang="ru-RU" sz="2400" dirty="0"/>
              <a:t> як </a:t>
            </a:r>
            <a:r>
              <a:rPr lang="ru-RU" sz="2400" dirty="0" err="1"/>
              <a:t>часткові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 smtClean="0"/>
              <a:t>числових</a:t>
            </a:r>
            <a:r>
              <a:rPr lang="ru-RU" sz="2400" dirty="0" smtClean="0"/>
              <a:t> </a:t>
            </a:r>
            <a:r>
              <a:rPr lang="ru-RU" sz="2400" dirty="0" err="1"/>
              <a:t>послідовностей</a:t>
            </a:r>
            <a:r>
              <a:rPr lang="ru-RU" sz="2400" dirty="0"/>
              <a:t>, </a:t>
            </a:r>
          </a:p>
          <a:p>
            <a:r>
              <a:rPr lang="ru-RU" sz="2400" dirty="0" err="1"/>
              <a:t>трапляються</a:t>
            </a:r>
            <a:r>
              <a:rPr lang="ru-RU" sz="2400" dirty="0"/>
              <a:t> в </a:t>
            </a:r>
            <a:r>
              <a:rPr lang="ru-RU" sz="2400" dirty="0" err="1"/>
              <a:t>папірусах</a:t>
            </a:r>
            <a:r>
              <a:rPr lang="ru-RU" sz="2400" dirty="0"/>
              <a:t> </a:t>
            </a:r>
            <a:r>
              <a:rPr lang="ru-RU" sz="2400" dirty="0" smtClean="0"/>
              <a:t>ІІ </a:t>
            </a:r>
            <a:r>
              <a:rPr lang="ru-RU" sz="2400" dirty="0" err="1"/>
              <a:t>тисячоліття</a:t>
            </a:r>
            <a:r>
              <a:rPr lang="ru-RU" sz="2400" dirty="0"/>
              <a:t> до н. 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2182813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838" y="3466032"/>
            <a:ext cx="2090787" cy="231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3136"/>
            <a:ext cx="2157413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5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225064" cy="270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76672"/>
            <a:ext cx="7055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>
                <a:ln/>
                <a:solidFill>
                  <a:srgbClr val="92D050"/>
                </a:solidFill>
                <a:effectLst/>
              </a:rPr>
              <a:t>Застосування</a:t>
            </a:r>
            <a:r>
              <a:rPr lang="ru-RU" sz="5400" b="1" cap="none" spc="0" dirty="0">
                <a:ln/>
                <a:solidFill>
                  <a:srgbClr val="92D050"/>
                </a:solidFill>
                <a:effectLst/>
              </a:rPr>
              <a:t> </a:t>
            </a:r>
            <a:r>
              <a:rPr lang="ru-RU" sz="5400" b="1" cap="none" spc="0" dirty="0" err="1">
                <a:ln/>
                <a:solidFill>
                  <a:srgbClr val="92D050"/>
                </a:solidFill>
                <a:effectLst/>
              </a:rPr>
              <a:t>прогресії</a:t>
            </a:r>
            <a:endParaRPr lang="ru-RU" sz="5400" b="1" cap="none" spc="0" dirty="0">
              <a:ln/>
              <a:solidFill>
                <a:srgbClr val="92D05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6288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1. </a:t>
            </a:r>
            <a:r>
              <a:rPr lang="ru-RU" sz="2800" dirty="0" err="1"/>
              <a:t>Геометрична</a:t>
            </a:r>
            <a:r>
              <a:rPr lang="ru-RU" sz="2800" dirty="0"/>
              <a:t> </a:t>
            </a:r>
            <a:r>
              <a:rPr lang="ru-RU" sz="2800" dirty="0" err="1"/>
              <a:t>прогресія</a:t>
            </a:r>
            <a:r>
              <a:rPr lang="ru-RU" sz="2800" dirty="0"/>
              <a:t> в токарному цеху.</a:t>
            </a:r>
          </a:p>
          <a:p>
            <a:r>
              <a:rPr lang="ru-RU" sz="2800" dirty="0"/>
              <a:t>У 1876 р. </a:t>
            </a:r>
            <a:r>
              <a:rPr lang="ru-RU" sz="2800" dirty="0" err="1"/>
              <a:t>академік</a:t>
            </a:r>
            <a:r>
              <a:rPr lang="ru-RU" sz="2800" dirty="0"/>
              <a:t> </a:t>
            </a:r>
            <a:r>
              <a:rPr lang="ru-RU" sz="2800" dirty="0" err="1"/>
              <a:t>А.В.Гадолін</a:t>
            </a:r>
            <a:r>
              <a:rPr lang="ru-RU" sz="2800" dirty="0"/>
              <a:t> на </a:t>
            </a:r>
            <a:r>
              <a:rPr lang="ru-RU" sz="2800" dirty="0" err="1"/>
              <a:t>підставі</a:t>
            </a:r>
            <a:r>
              <a:rPr lang="ru-RU" sz="2800" dirty="0"/>
              <a:t> </a:t>
            </a:r>
            <a:r>
              <a:rPr lang="ru-RU" sz="2800" dirty="0" err="1"/>
              <a:t>точних</a:t>
            </a:r>
            <a:r>
              <a:rPr lang="ru-RU" sz="2800" dirty="0"/>
              <a:t> </a:t>
            </a:r>
            <a:r>
              <a:rPr lang="ru-RU" sz="2800" dirty="0" err="1"/>
              <a:t>математичних</a:t>
            </a:r>
            <a:r>
              <a:rPr lang="ru-RU" sz="2800" dirty="0"/>
              <a:t> </a:t>
            </a:r>
            <a:r>
              <a:rPr lang="ru-RU" sz="2800" dirty="0" err="1"/>
              <a:t>розрахунків</a:t>
            </a:r>
            <a:r>
              <a:rPr lang="ru-RU" sz="2800" dirty="0"/>
              <a:t> </a:t>
            </a:r>
            <a:r>
              <a:rPr lang="ru-RU" sz="2800" dirty="0" err="1"/>
              <a:t>довів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верстати</a:t>
            </a:r>
            <a:r>
              <a:rPr lang="ru-RU" sz="2800" dirty="0"/>
              <a:t>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/>
              <a:t>будувати</a:t>
            </a:r>
            <a:r>
              <a:rPr lang="ru-RU" sz="2800" dirty="0"/>
              <a:t> </a:t>
            </a:r>
            <a:r>
              <a:rPr lang="ru-RU" sz="2800" dirty="0" err="1"/>
              <a:t>зі</a:t>
            </a:r>
            <a:r>
              <a:rPr lang="ru-RU" sz="2800" dirty="0"/>
              <a:t> ступенями </a:t>
            </a:r>
            <a:r>
              <a:rPr lang="ru-RU" sz="2800" dirty="0" err="1"/>
              <a:t>швидкостей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утворюють</a:t>
            </a:r>
            <a:r>
              <a:rPr lang="ru-RU" sz="2800" dirty="0"/>
              <a:t> </a:t>
            </a:r>
            <a:r>
              <a:rPr lang="ru-RU" sz="2800" dirty="0" err="1"/>
              <a:t>геометричну</a:t>
            </a:r>
            <a:r>
              <a:rPr lang="ru-RU" sz="2800" dirty="0"/>
              <a:t> </a:t>
            </a:r>
            <a:r>
              <a:rPr lang="ru-RU" sz="2800" dirty="0" err="1"/>
              <a:t>прогресію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8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23528" y="1052736"/>
            <a:ext cx="133672" cy="36490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453650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725142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2"/>
                </a:solidFill>
              </a:rPr>
              <a:t>Застосування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геометричної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прогресії</a:t>
            </a:r>
            <a:endParaRPr lang="ru-RU" dirty="0">
              <a:solidFill>
                <a:schemeClr val="accent2"/>
              </a:solidFill>
            </a:endParaRPr>
          </a:p>
          <a:p>
            <a:pPr algn="ctr"/>
            <a:r>
              <a:rPr lang="ru-RU" dirty="0">
                <a:solidFill>
                  <a:schemeClr val="accent2"/>
                </a:solidFill>
              </a:rPr>
              <a:t> в </a:t>
            </a:r>
            <a:r>
              <a:rPr lang="ru-RU" dirty="0" err="1">
                <a:solidFill>
                  <a:schemeClr val="accent2"/>
                </a:solidFill>
              </a:rPr>
              <a:t>машинобудуванні</a:t>
            </a:r>
            <a:r>
              <a:rPr lang="ru-RU" dirty="0">
                <a:solidFill>
                  <a:schemeClr val="accent2"/>
                </a:solidFill>
              </a:rPr>
              <a:t>.</a:t>
            </a:r>
          </a:p>
          <a:p>
            <a:r>
              <a:rPr lang="ru-RU" dirty="0" err="1"/>
              <a:t>Виявляється</a:t>
            </a:r>
            <a:r>
              <a:rPr lang="ru-RU" dirty="0"/>
              <a:t>, </a:t>
            </a:r>
            <a:r>
              <a:rPr lang="ru-RU" dirty="0" err="1"/>
              <a:t>геометрична</a:t>
            </a:r>
            <a:r>
              <a:rPr lang="ru-RU" dirty="0"/>
              <a:t> </a:t>
            </a:r>
            <a:r>
              <a:rPr lang="ru-RU" dirty="0" err="1"/>
              <a:t>прогресія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роль у </a:t>
            </a:r>
            <a:r>
              <a:rPr lang="ru-RU" dirty="0" err="1"/>
              <a:t>машинобудуванні</a:t>
            </a:r>
            <a:r>
              <a:rPr lang="ru-RU" dirty="0"/>
              <a:t>. За законом </a:t>
            </a:r>
            <a:r>
              <a:rPr lang="ru-RU" dirty="0" err="1"/>
              <a:t>геометричної</a:t>
            </a:r>
            <a:r>
              <a:rPr lang="ru-RU" dirty="0"/>
              <a:t> </a:t>
            </a:r>
            <a:r>
              <a:rPr lang="ru-RU" dirty="0" err="1"/>
              <a:t>прогресії</a:t>
            </a:r>
            <a:r>
              <a:rPr lang="ru-RU" dirty="0"/>
              <a:t> </a:t>
            </a:r>
            <a:r>
              <a:rPr lang="ru-RU" dirty="0" err="1"/>
              <a:t>побудовано</a:t>
            </a:r>
            <a:r>
              <a:rPr lang="ru-RU" dirty="0"/>
              <a:t> </a:t>
            </a:r>
            <a:r>
              <a:rPr lang="ru-RU" dirty="0" err="1"/>
              <a:t>розмірність</a:t>
            </a:r>
            <a:r>
              <a:rPr lang="ru-RU" dirty="0"/>
              <a:t> </a:t>
            </a:r>
            <a:r>
              <a:rPr lang="ru-RU" dirty="0" err="1"/>
              <a:t>металорізальних</a:t>
            </a:r>
            <a:r>
              <a:rPr lang="ru-RU" dirty="0"/>
              <a:t> </a:t>
            </a:r>
            <a:r>
              <a:rPr lang="ru-RU" dirty="0" err="1"/>
              <a:t>верстатів</a:t>
            </a:r>
            <a:r>
              <a:rPr lang="ru-RU" dirty="0"/>
              <a:t> та </a:t>
            </a:r>
            <a:r>
              <a:rPr lang="ru-RU" dirty="0" err="1"/>
              <a:t>інструментів</a:t>
            </a:r>
            <a:r>
              <a:rPr lang="ru-RU" dirty="0"/>
              <a:t>, </a:t>
            </a:r>
            <a:r>
              <a:rPr lang="ru-RU" dirty="0" err="1"/>
              <a:t>встановлено</a:t>
            </a:r>
            <a:r>
              <a:rPr lang="ru-RU" dirty="0"/>
              <a:t> </a:t>
            </a:r>
            <a:r>
              <a:rPr lang="ru-RU" dirty="0" err="1"/>
              <a:t>нормальні</a:t>
            </a:r>
            <a:r>
              <a:rPr lang="ru-RU" dirty="0"/>
              <a:t> </a:t>
            </a:r>
            <a:r>
              <a:rPr lang="ru-RU" dirty="0" err="1"/>
              <a:t>діаметри</a:t>
            </a:r>
            <a:r>
              <a:rPr lang="ru-RU" dirty="0"/>
              <a:t> і </a:t>
            </a:r>
            <a:r>
              <a:rPr lang="ru-RU" dirty="0" err="1"/>
              <a:t>довжини</a:t>
            </a:r>
            <a:r>
              <a:rPr lang="ru-RU" dirty="0"/>
              <a:t> в </a:t>
            </a:r>
            <a:r>
              <a:rPr lang="ru-RU" dirty="0" err="1"/>
              <a:t>машинобудуванні</a:t>
            </a:r>
            <a:r>
              <a:rPr lang="ru-RU" dirty="0"/>
              <a:t>. Тому </a:t>
            </a:r>
            <a:r>
              <a:rPr lang="ru-RU" dirty="0" err="1"/>
              <a:t>геометрична</a:t>
            </a:r>
            <a:r>
              <a:rPr lang="ru-RU" dirty="0"/>
              <a:t> </a:t>
            </a:r>
            <a:r>
              <a:rPr lang="ru-RU" dirty="0" err="1"/>
              <a:t>прогресія</a:t>
            </a:r>
            <a:r>
              <a:rPr lang="ru-RU" dirty="0"/>
              <a:t> становить </a:t>
            </a:r>
            <a:r>
              <a:rPr lang="ru-RU" dirty="0" err="1"/>
              <a:t>математичну</a:t>
            </a:r>
            <a:r>
              <a:rPr lang="ru-RU" dirty="0"/>
              <a:t> основу </a:t>
            </a:r>
            <a:r>
              <a:rPr lang="ru-RU" dirty="0" err="1"/>
              <a:t>стандартизації</a:t>
            </a:r>
            <a:r>
              <a:rPr lang="ru-RU" dirty="0"/>
              <a:t> </a:t>
            </a:r>
            <a:r>
              <a:rPr lang="ru-RU" dirty="0" err="1"/>
              <a:t>різноманітної</a:t>
            </a:r>
            <a:r>
              <a:rPr lang="ru-RU" dirty="0"/>
              <a:t>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1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494" y="260648"/>
            <a:ext cx="8229600" cy="114300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484784"/>
            <a:ext cx="5853336" cy="5904656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архітектурі</a:t>
            </a:r>
            <a:r>
              <a:rPr lang="ru-RU" dirty="0"/>
              <a:t>, </a:t>
            </a:r>
            <a:r>
              <a:rPr lang="ru-RU" dirty="0" err="1"/>
              <a:t>будівельній</a:t>
            </a:r>
            <a:r>
              <a:rPr lang="ru-RU" dirty="0"/>
              <a:t> </a:t>
            </a:r>
            <a:r>
              <a:rPr lang="ru-RU" dirty="0" err="1"/>
              <a:t>справі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колони. Вони </a:t>
            </a:r>
            <a:r>
              <a:rPr lang="ru-RU" dirty="0" err="1"/>
              <a:t>мають</a:t>
            </a:r>
            <a:r>
              <a:rPr lang="ru-RU" dirty="0"/>
              <a:t> форму не </a:t>
            </a:r>
            <a:r>
              <a:rPr lang="ru-RU" dirty="0" err="1"/>
              <a:t>циліндра</a:t>
            </a:r>
            <a:r>
              <a:rPr lang="ru-RU" dirty="0"/>
              <a:t>, а </a:t>
            </a:r>
            <a:r>
              <a:rPr lang="ru-RU" dirty="0" err="1"/>
              <a:t>зрізаного</a:t>
            </a:r>
            <a:r>
              <a:rPr lang="ru-RU" dirty="0"/>
              <a:t> конуса. Сила </a:t>
            </a:r>
            <a:r>
              <a:rPr lang="ru-RU" dirty="0" err="1"/>
              <a:t>тиску</a:t>
            </a:r>
            <a:r>
              <a:rPr lang="ru-RU" dirty="0"/>
              <a:t> в </a:t>
            </a:r>
            <a:r>
              <a:rPr lang="ru-RU" dirty="0" err="1"/>
              <a:t>горизонтальних</a:t>
            </a:r>
            <a:r>
              <a:rPr lang="ru-RU" dirty="0"/>
              <a:t> шарах колони </a:t>
            </a:r>
            <a:r>
              <a:rPr lang="ru-RU" dirty="0" err="1"/>
              <a:t>зростає</a:t>
            </a:r>
            <a:r>
              <a:rPr lang="ru-RU" dirty="0"/>
              <a:t> у </a:t>
            </a:r>
            <a:r>
              <a:rPr lang="ru-RU" dirty="0" err="1"/>
              <a:t>напрямку</a:t>
            </a:r>
            <a:r>
              <a:rPr lang="ru-RU" dirty="0"/>
              <a:t> до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. Для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рівномірності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колони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збільшувати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поперечних</a:t>
            </a:r>
            <a:r>
              <a:rPr lang="ru-RU" dirty="0"/>
              <a:t> </a:t>
            </a:r>
            <a:r>
              <a:rPr lang="ru-RU" dirty="0" err="1"/>
              <a:t>перерізів</a:t>
            </a:r>
            <a:r>
              <a:rPr lang="ru-RU" dirty="0"/>
              <a:t>.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поперечних</a:t>
            </a:r>
            <a:r>
              <a:rPr lang="ru-RU" dirty="0"/>
              <a:t> </a:t>
            </a:r>
            <a:r>
              <a:rPr lang="ru-RU" dirty="0" err="1"/>
              <a:t>перерізів</a:t>
            </a:r>
            <a:r>
              <a:rPr lang="ru-RU" dirty="0"/>
              <a:t>, </a:t>
            </a:r>
            <a:r>
              <a:rPr lang="ru-RU" dirty="0" err="1"/>
              <a:t>рівновіддалених</a:t>
            </a:r>
            <a:r>
              <a:rPr lang="ru-RU" dirty="0"/>
              <a:t> один </a:t>
            </a:r>
            <a:r>
              <a:rPr lang="ru-RU" dirty="0" err="1"/>
              <a:t>від</a:t>
            </a:r>
            <a:r>
              <a:rPr lang="ru-RU" dirty="0"/>
              <a:t> одного,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геометричну</a:t>
            </a:r>
            <a:r>
              <a:rPr lang="ru-RU" dirty="0"/>
              <a:t> </a:t>
            </a:r>
            <a:r>
              <a:rPr lang="ru-RU" dirty="0" err="1"/>
              <a:t>прогресію</a:t>
            </a:r>
            <a:r>
              <a:rPr lang="ru-RU" dirty="0"/>
              <a:t>. 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18617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Геометрична</a:t>
            </a:r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прогресія</a:t>
            </a:r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4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будівельній</a:t>
            </a:r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справі</a:t>
            </a:r>
            <a:r>
              <a:rPr lang="ru-RU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03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586408" cy="65293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628800"/>
            <a:ext cx="2160240" cy="341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 Кролики </a:t>
            </a:r>
            <a:r>
              <a:rPr lang="uk-UA" dirty="0" err="1" smtClean="0">
                <a:solidFill>
                  <a:schemeClr val="bg1"/>
                </a:solidFill>
              </a:rPr>
              <a:t>розмножу-ються</a:t>
            </a:r>
            <a:r>
              <a:rPr lang="uk-UA" dirty="0" smtClean="0">
                <a:solidFill>
                  <a:schemeClr val="bg1"/>
                </a:solidFill>
              </a:rPr>
              <a:t> в </a:t>
            </a:r>
            <a:r>
              <a:rPr lang="uk-UA" dirty="0" err="1" smtClean="0">
                <a:solidFill>
                  <a:schemeClr val="bg1"/>
                </a:solidFill>
              </a:rPr>
              <a:t>геометрич-ній</a:t>
            </a:r>
            <a:r>
              <a:rPr lang="uk-UA" dirty="0" smtClean="0">
                <a:solidFill>
                  <a:schemeClr val="bg1"/>
                </a:solidFill>
              </a:rPr>
              <a:t> прогресії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/>
                </a:solidFill>
              </a:rPr>
              <a:t>Задача №1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113" y="1916832"/>
            <a:ext cx="6048672" cy="4525963"/>
          </a:xfrm>
        </p:spPr>
        <p:txBody>
          <a:bodyPr>
            <a:normAutofit/>
          </a:bodyPr>
          <a:lstStyle/>
          <a:p>
            <a:r>
              <a:rPr lang="ru-RU" i="1" dirty="0" err="1">
                <a:solidFill>
                  <a:schemeClr val="bg1"/>
                </a:solidFill>
              </a:rPr>
              <a:t>Бактерія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потрапивши</a:t>
            </a:r>
            <a:r>
              <a:rPr lang="ru-RU" i="1" dirty="0">
                <a:solidFill>
                  <a:schemeClr val="bg1"/>
                </a:solidFill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</a:rPr>
              <a:t>організм,до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кінця</a:t>
            </a:r>
            <a:r>
              <a:rPr lang="ru-RU" i="1" dirty="0">
                <a:solidFill>
                  <a:schemeClr val="bg1"/>
                </a:solidFill>
              </a:rPr>
              <a:t> 20-ї </a:t>
            </a:r>
            <a:r>
              <a:rPr lang="ru-RU" i="1" dirty="0" err="1">
                <a:solidFill>
                  <a:schemeClr val="bg1"/>
                </a:solidFill>
              </a:rPr>
              <a:t>хвилини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ділиться</a:t>
            </a:r>
            <a:r>
              <a:rPr lang="ru-RU" i="1" dirty="0">
                <a:solidFill>
                  <a:schemeClr val="bg1"/>
                </a:solidFill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</a:rPr>
              <a:t>дві,кожна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з них до </a:t>
            </a:r>
            <a:r>
              <a:rPr lang="ru-RU" i="1" dirty="0" err="1">
                <a:solidFill>
                  <a:schemeClr val="bg1"/>
                </a:solidFill>
              </a:rPr>
              <a:t>кінця</a:t>
            </a:r>
            <a:r>
              <a:rPr lang="ru-RU" i="1" dirty="0">
                <a:solidFill>
                  <a:schemeClr val="bg1"/>
                </a:solidFill>
              </a:rPr>
              <a:t> 20-ї </a:t>
            </a:r>
            <a:r>
              <a:rPr lang="ru-RU" i="1" dirty="0" err="1">
                <a:solidFill>
                  <a:schemeClr val="bg1"/>
                </a:solidFill>
              </a:rPr>
              <a:t>хвилини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знов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ділиться</a:t>
            </a:r>
            <a:r>
              <a:rPr lang="ru-RU" i="1" dirty="0">
                <a:solidFill>
                  <a:schemeClr val="bg1"/>
                </a:solidFill>
              </a:rPr>
              <a:t> на </a:t>
            </a:r>
            <a:r>
              <a:rPr lang="ru-RU" i="1" dirty="0" err="1">
                <a:solidFill>
                  <a:schemeClr val="bg1"/>
                </a:solidFill>
              </a:rPr>
              <a:t>дві</a:t>
            </a:r>
            <a:r>
              <a:rPr lang="ru-RU" i="1" dirty="0">
                <a:solidFill>
                  <a:schemeClr val="bg1"/>
                </a:solidFill>
              </a:rPr>
              <a:t> і </a:t>
            </a:r>
            <a:r>
              <a:rPr lang="ru-RU" i="1" dirty="0" err="1" smtClean="0">
                <a:solidFill>
                  <a:schemeClr val="bg1"/>
                </a:solidFill>
              </a:rPr>
              <a:t>т.д.Скільки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бактерій</a:t>
            </a:r>
            <a:r>
              <a:rPr lang="ru-RU" i="1" dirty="0">
                <a:solidFill>
                  <a:schemeClr val="bg1"/>
                </a:solidFill>
              </a:rPr>
              <a:t> стане в </a:t>
            </a:r>
            <a:r>
              <a:rPr lang="ru-RU" i="1" dirty="0" err="1" smtClean="0">
                <a:solidFill>
                  <a:schemeClr val="bg1"/>
                </a:solidFill>
              </a:rPr>
              <a:t>організмі</a:t>
            </a:r>
            <a:r>
              <a:rPr lang="ru-RU" i="1" dirty="0" smtClean="0">
                <a:solidFill>
                  <a:schemeClr val="bg1"/>
                </a:solidFill>
              </a:rPr>
              <a:t> через </a:t>
            </a:r>
            <a:r>
              <a:rPr lang="ru-RU" i="1" dirty="0" err="1">
                <a:solidFill>
                  <a:schemeClr val="bg1"/>
                </a:solidFill>
              </a:rPr>
              <a:t>добу</a:t>
            </a:r>
            <a:r>
              <a:rPr lang="ru-RU" i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20888"/>
            <a:ext cx="2448272" cy="26809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606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Розв’язання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доба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=24год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.; 24год.=1440хв.; 1440:20=72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умовою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задачі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отримаємо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геометричну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прогресію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1;2;4;8;…;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b1=1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q=2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=((b1(qn-1)):q-1)=((1*(272 -1)):1)= 272 -1= 272(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бактерії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Відповідь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організмі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добу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буде 272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бактерій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89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Задача №2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Кількість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еритроцитів</a:t>
            </a:r>
            <a:r>
              <a:rPr lang="ru-RU" dirty="0">
                <a:solidFill>
                  <a:schemeClr val="bg1"/>
                </a:solidFill>
              </a:rPr>
              <a:t> (з </a:t>
            </a:r>
            <a:r>
              <a:rPr lang="ru-RU" dirty="0" err="1">
                <a:solidFill>
                  <a:schemeClr val="bg1"/>
                </a:solidFill>
              </a:rPr>
              <a:t>розрахунку</a:t>
            </a:r>
            <a:r>
              <a:rPr lang="ru-RU" dirty="0">
                <a:solidFill>
                  <a:schemeClr val="bg1"/>
                </a:solidFill>
              </a:rPr>
              <a:t> на 1 мм3) в </a:t>
            </a:r>
            <a:r>
              <a:rPr lang="ru-RU" dirty="0" err="1">
                <a:solidFill>
                  <a:schemeClr val="bg1"/>
                </a:solidFill>
              </a:rPr>
              <a:t>крові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 становить на </a:t>
            </a:r>
            <a:r>
              <a:rPr lang="ru-RU" dirty="0" err="1">
                <a:solidFill>
                  <a:schemeClr val="bg1"/>
                </a:solidFill>
              </a:rPr>
              <a:t>рівні</a:t>
            </a:r>
            <a:r>
              <a:rPr lang="ru-RU" dirty="0">
                <a:solidFill>
                  <a:schemeClr val="bg1"/>
                </a:solidFill>
              </a:rPr>
              <a:t> моря – 5млн. Через </a:t>
            </a:r>
            <a:r>
              <a:rPr lang="ru-RU" dirty="0" err="1">
                <a:solidFill>
                  <a:schemeClr val="bg1"/>
                </a:solidFill>
              </a:rPr>
              <a:t>кожні</a:t>
            </a:r>
            <a:r>
              <a:rPr lang="ru-RU" dirty="0">
                <a:solidFill>
                  <a:schemeClr val="bg1"/>
                </a:solidFill>
              </a:rPr>
              <a:t> 600м </a:t>
            </a:r>
            <a:r>
              <a:rPr lang="ru-RU" dirty="0" err="1">
                <a:solidFill>
                  <a:schemeClr val="bg1"/>
                </a:solidFill>
              </a:rPr>
              <a:t>підняття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вгору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збільшується</a:t>
            </a:r>
            <a:r>
              <a:rPr lang="ru-RU" dirty="0">
                <a:solidFill>
                  <a:schemeClr val="bg1"/>
                </a:solidFill>
              </a:rPr>
              <a:t> на 1 млн.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Скільки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еритроцитів</a:t>
            </a:r>
            <a:r>
              <a:rPr lang="ru-RU" dirty="0">
                <a:solidFill>
                  <a:schemeClr val="bg1"/>
                </a:solidFill>
              </a:rPr>
              <a:t> буде в </a:t>
            </a:r>
            <a:r>
              <a:rPr lang="ru-RU" dirty="0" err="1">
                <a:solidFill>
                  <a:schemeClr val="bg1"/>
                </a:solidFill>
              </a:rPr>
              <a:t>крові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якщо</a:t>
            </a:r>
            <a:r>
              <a:rPr lang="ru-RU" dirty="0">
                <a:solidFill>
                  <a:schemeClr val="bg1"/>
                </a:solidFill>
              </a:rPr>
              <a:t> вона </a:t>
            </a:r>
            <a:r>
              <a:rPr lang="ru-RU" dirty="0" err="1">
                <a:solidFill>
                  <a:schemeClr val="bg1"/>
                </a:solidFill>
              </a:rPr>
              <a:t>підніметься</a:t>
            </a:r>
            <a:r>
              <a:rPr lang="ru-RU" dirty="0">
                <a:solidFill>
                  <a:schemeClr val="bg1"/>
                </a:solidFill>
              </a:rPr>
              <a:t> на вершину гори </a:t>
            </a:r>
            <a:r>
              <a:rPr lang="ru-RU" dirty="0" err="1">
                <a:solidFill>
                  <a:schemeClr val="bg1"/>
                </a:solidFill>
              </a:rPr>
              <a:t>Еверест</a:t>
            </a:r>
            <a:r>
              <a:rPr lang="ru-RU" dirty="0">
                <a:solidFill>
                  <a:schemeClr val="bg1"/>
                </a:solidFill>
              </a:rPr>
              <a:t> (4800м)? </a:t>
            </a:r>
            <a:r>
              <a:rPr lang="ru-RU" dirty="0" err="1">
                <a:solidFill>
                  <a:schemeClr val="bg1"/>
                </a:solidFill>
              </a:rPr>
              <a:t>Чому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відбувається</a:t>
            </a:r>
            <a:r>
              <a:rPr lang="ru-RU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73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390</Words>
  <Application>Microsoft Office PowerPoint</Application>
  <PresentationFormat>Экран (4:3)</PresentationFormat>
  <Paragraphs>52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Геометрична прогресія</vt:lpstr>
      <vt:lpstr> </vt:lpstr>
      <vt:lpstr> </vt:lpstr>
      <vt:lpstr> </vt:lpstr>
      <vt:lpstr> </vt:lpstr>
      <vt:lpstr> </vt:lpstr>
      <vt:lpstr>Задача №1</vt:lpstr>
      <vt:lpstr>Розв’язання </vt:lpstr>
      <vt:lpstr>Задача №2</vt:lpstr>
      <vt:lpstr>Розв’язання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Геометрична прогресія</dc:title>
  <dc:creator>User</dc:creator>
  <cp:lastModifiedBy>User</cp:lastModifiedBy>
  <cp:revision>8</cp:revision>
  <dcterms:created xsi:type="dcterms:W3CDTF">2013-04-21T16:48:11Z</dcterms:created>
  <dcterms:modified xsi:type="dcterms:W3CDTF">2013-04-21T18:46:26Z</dcterms:modified>
</cp:coreProperties>
</file>