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Lst>
  <p:sldSz cx="1080135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5" d="100"/>
          <a:sy n="75" d="100"/>
        </p:scale>
        <p:origin x="-846" y="192"/>
      </p:cViewPr>
      <p:guideLst>
        <p:guide orient="horz" pos="2160"/>
        <p:guide pos="3402"/>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60046" y="329185"/>
            <a:ext cx="10078490"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94467" y="434162"/>
            <a:ext cx="9812418"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853306" y="1820206"/>
            <a:ext cx="9181148"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853306" y="3685032"/>
            <a:ext cx="9181148"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5B106E36-FD25-4E2D-B0AA-010F637433A0}" type="datetimeFigureOut">
              <a:rPr lang="ru-RU" smtClean="0"/>
              <a:pPr/>
              <a:t>01.02.2015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74" y="4983480"/>
            <a:ext cx="9667208"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94074" y="530352"/>
            <a:ext cx="9667208"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01.02.2015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830979" y="533405"/>
            <a:ext cx="2340293"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30079" y="533403"/>
            <a:ext cx="7020878"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01.02.2015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74" y="4983480"/>
            <a:ext cx="9667208"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94074" y="530352"/>
            <a:ext cx="9667208"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01.02.2015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60046" y="329185"/>
            <a:ext cx="10078490"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94467" y="434163"/>
            <a:ext cx="9812418"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53231" y="4928616"/>
            <a:ext cx="9667208"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553231" y="5624484"/>
            <a:ext cx="9667208"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01.02.2015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607578" y="530352"/>
            <a:ext cx="4644581"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617269" y="530352"/>
            <a:ext cx="4644581"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01.02.2015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74" y="4983480"/>
            <a:ext cx="9667208"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17283" y="579438"/>
            <a:ext cx="4644581"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5495374" y="579438"/>
            <a:ext cx="4644581"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717283" y="1447800"/>
            <a:ext cx="4644581"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5495374" y="1447800"/>
            <a:ext cx="4644581"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01.02.2015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01.02.2015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60046" y="329185"/>
            <a:ext cx="10078490"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01.02.2015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42688" y="533400"/>
            <a:ext cx="3510439"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542763" y="1447802"/>
            <a:ext cx="3510439"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899371" y="930144"/>
            <a:ext cx="5464650"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01.02.2015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60046" y="329185"/>
            <a:ext cx="10078490"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7560945" y="434162"/>
            <a:ext cx="274594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40068" y="5012056"/>
            <a:ext cx="9721215"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7634078" y="533400"/>
            <a:ext cx="2646331"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01.02.2015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 name="Рисунок 2"/>
          <p:cNvSpPr>
            <a:spLocks noGrp="1"/>
          </p:cNvSpPr>
          <p:nvPr>
            <p:ph type="pic" idx="1"/>
          </p:nvPr>
        </p:nvSpPr>
        <p:spPr>
          <a:xfrm>
            <a:off x="497873" y="435768"/>
            <a:ext cx="6999275"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60046" y="329185"/>
            <a:ext cx="10078490"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94467" y="434162"/>
            <a:ext cx="9812418"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94074" y="4985590"/>
            <a:ext cx="9667208"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94074" y="530352"/>
            <a:ext cx="9667208"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4460787" y="6111876"/>
            <a:ext cx="2700338"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B106E36-FD25-4E2D-B0AA-010F637433A0}" type="datetimeFigureOut">
              <a:rPr lang="ru-RU" smtClean="0"/>
              <a:pPr/>
              <a:t>01.02.2015</a:t>
            </a:fld>
            <a:endParaRPr lang="ru-RU"/>
          </a:p>
        </p:txBody>
      </p:sp>
      <p:sp>
        <p:nvSpPr>
          <p:cNvPr id="18" name="Нижний колонтитул 17"/>
          <p:cNvSpPr>
            <a:spLocks noGrp="1"/>
          </p:cNvSpPr>
          <p:nvPr>
            <p:ph type="ftr" sz="quarter" idx="3"/>
          </p:nvPr>
        </p:nvSpPr>
        <p:spPr>
          <a:xfrm>
            <a:off x="7161125" y="6111876"/>
            <a:ext cx="2700338"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9861462" y="6111876"/>
            <a:ext cx="540068"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900609" y="1357298"/>
            <a:ext cx="4690245" cy="1823108"/>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66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Jane Austen</a:t>
            </a:r>
            <a:br>
              <a:rPr lang="en-US" sz="66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(1775-1817)</a:t>
            </a:r>
            <a:endParaRPr lang="ru-RU"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Подзаголовок 2"/>
          <p:cNvSpPr>
            <a:spLocks noGrp="1"/>
          </p:cNvSpPr>
          <p:nvPr>
            <p:ph type="subTitle" idx="1"/>
          </p:nvPr>
        </p:nvSpPr>
        <p:spPr>
          <a:xfrm>
            <a:off x="5543551" y="3857628"/>
            <a:ext cx="4786346" cy="2319350"/>
          </a:xfrm>
        </p:spPr>
        <p:txBody>
          <a:bodyPr>
            <a:normAutofit fontScale="92500" lnSpcReduction="10000"/>
          </a:bodyPr>
          <a:lstStyle/>
          <a:p>
            <a:pPr algn="l"/>
            <a:r>
              <a:rPr lang="en-US" dirty="0" smtClean="0"/>
              <a:t>Creator of ‘woman novel’ in English literature</a:t>
            </a:r>
          </a:p>
          <a:p>
            <a:pPr algn="l"/>
            <a:endParaRPr lang="en-US" dirty="0" smtClean="0"/>
          </a:p>
          <a:p>
            <a:pPr algn="l"/>
            <a:r>
              <a:rPr lang="en-US" dirty="0" smtClean="0"/>
              <a:t>The </a:t>
            </a:r>
            <a:r>
              <a:rPr lang="en-US" dirty="0" smtClean="0"/>
              <a:t>creativity of the </a:t>
            </a:r>
            <a:r>
              <a:rPr lang="en-US" dirty="0" smtClean="0"/>
              <a:t>author as the </a:t>
            </a:r>
            <a:r>
              <a:rPr lang="en-US" dirty="0" smtClean="0"/>
              <a:t>standard of high art, </a:t>
            </a:r>
            <a:r>
              <a:rPr lang="en-US" dirty="0" smtClean="0"/>
              <a:t>which is </a:t>
            </a:r>
            <a:r>
              <a:rPr lang="en-US" dirty="0" smtClean="0"/>
              <a:t>opposed to mass violence </a:t>
            </a:r>
            <a:r>
              <a:rPr lang="en-US" dirty="0" smtClean="0"/>
              <a:t>literature</a:t>
            </a:r>
          </a:p>
          <a:p>
            <a:pPr algn="l"/>
            <a:endParaRPr lang="en-US" dirty="0" smtClean="0"/>
          </a:p>
          <a:p>
            <a:pPr algn="l"/>
            <a:r>
              <a:rPr lang="en-US" dirty="0" smtClean="0"/>
              <a:t>A novel </a:t>
            </a:r>
            <a:r>
              <a:rPr lang="en-US" i="1" dirty="0" smtClean="0"/>
              <a:t>Pride and Prejudice</a:t>
            </a:r>
            <a:endParaRPr lang="ru-RU" i="1" dirty="0"/>
          </a:p>
        </p:txBody>
      </p:sp>
      <p:pic>
        <p:nvPicPr>
          <p:cNvPr id="13314" name="Picture 2" descr="File:Jane Austen coloured version.jpg"/>
          <p:cNvPicPr>
            <a:picLocks noChangeAspect="1" noChangeArrowheads="1"/>
          </p:cNvPicPr>
          <p:nvPr/>
        </p:nvPicPr>
        <p:blipFill>
          <a:blip r:embed="rId2">
            <a:lum contrast="30000"/>
          </a:blip>
          <a:srcRect/>
          <a:stretch>
            <a:fillRect/>
          </a:stretch>
        </p:blipFill>
        <p:spPr bwMode="auto">
          <a:xfrm>
            <a:off x="471453" y="428604"/>
            <a:ext cx="4857784" cy="601194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53" y="5500702"/>
            <a:ext cx="9667208" cy="1051560"/>
          </a:xfrm>
        </p:spPr>
        <p:txBody>
          <a:bodyPr/>
          <a:lstStyle/>
          <a:p>
            <a:r>
              <a:rPr lang="en-US" dirty="0" smtClean="0"/>
              <a:t>Biography</a:t>
            </a:r>
            <a:endParaRPr lang="ru-RU" dirty="0"/>
          </a:p>
        </p:txBody>
      </p:sp>
      <p:sp>
        <p:nvSpPr>
          <p:cNvPr id="3" name="Содержимое 2"/>
          <p:cNvSpPr>
            <a:spLocks noGrp="1"/>
          </p:cNvSpPr>
          <p:nvPr>
            <p:ph idx="1"/>
          </p:nvPr>
        </p:nvSpPr>
        <p:spPr>
          <a:xfrm>
            <a:off x="542891" y="714356"/>
            <a:ext cx="9667208" cy="5970482"/>
          </a:xfrm>
        </p:spPr>
        <p:txBody>
          <a:bodyPr>
            <a:normAutofit fontScale="62500" lnSpcReduction="20000"/>
          </a:bodyPr>
          <a:lstStyle/>
          <a:p>
            <a:r>
              <a:rPr lang="en-US" dirty="0" smtClean="0">
                <a:solidFill>
                  <a:schemeClr val="tx1">
                    <a:lumMod val="95000"/>
                    <a:lumOff val="5000"/>
                  </a:schemeClr>
                </a:solidFill>
              </a:rPr>
              <a:t>Jane Austen was born December </a:t>
            </a:r>
            <a:r>
              <a:rPr lang="en-US" dirty="0" smtClean="0">
                <a:solidFill>
                  <a:schemeClr val="tx1">
                    <a:lumMod val="95000"/>
                    <a:lumOff val="5000"/>
                  </a:schemeClr>
                </a:solidFill>
              </a:rPr>
              <a:t>16, </a:t>
            </a:r>
            <a:r>
              <a:rPr lang="en-US" dirty="0" smtClean="0">
                <a:solidFill>
                  <a:schemeClr val="tx1">
                    <a:lumMod val="95000"/>
                    <a:lumOff val="5000"/>
                  </a:schemeClr>
                </a:solidFill>
              </a:rPr>
              <a:t>1775 at </a:t>
            </a:r>
            <a:r>
              <a:rPr lang="en-US" dirty="0" smtClean="0">
                <a:solidFill>
                  <a:schemeClr val="tx1">
                    <a:lumMod val="95000"/>
                    <a:lumOff val="5000"/>
                  </a:schemeClr>
                </a:solidFill>
              </a:rPr>
              <a:t>Hampshire</a:t>
            </a:r>
            <a:r>
              <a:rPr lang="en-US" dirty="0" smtClean="0">
                <a:solidFill>
                  <a:schemeClr val="tx1">
                    <a:lumMod val="95000"/>
                    <a:lumOff val="5000"/>
                  </a:schemeClr>
                </a:solidFill>
              </a:rPr>
              <a:t>, </a:t>
            </a:r>
            <a:r>
              <a:rPr lang="en-US" dirty="0" smtClean="0">
                <a:solidFill>
                  <a:schemeClr val="tx1">
                    <a:lumMod val="95000"/>
                    <a:lumOff val="5000"/>
                  </a:schemeClr>
                </a:solidFill>
              </a:rPr>
              <a:t>England. She </a:t>
            </a:r>
            <a:r>
              <a:rPr lang="en-US" altLang="zh-CN" dirty="0" smtClean="0">
                <a:solidFill>
                  <a:schemeClr val="tx1">
                    <a:lumMod val="95000"/>
                    <a:lumOff val="5000"/>
                  </a:schemeClr>
                </a:solidFill>
              </a:rPr>
              <a:t>was brought up in an intelligent but restricted environment.</a:t>
            </a:r>
            <a:endParaRPr lang="en-US" dirty="0" smtClean="0">
              <a:solidFill>
                <a:schemeClr val="tx1">
                  <a:lumMod val="95000"/>
                  <a:lumOff val="5000"/>
                </a:schemeClr>
              </a:solidFill>
            </a:endParaRPr>
          </a:p>
          <a:p>
            <a:r>
              <a:rPr lang="en-US" dirty="0" smtClean="0"/>
              <a:t>In 1783 Jane </a:t>
            </a:r>
            <a:r>
              <a:rPr lang="en-US" dirty="0" smtClean="0"/>
              <a:t>and her older sister </a:t>
            </a:r>
            <a:r>
              <a:rPr lang="en-US" dirty="0" smtClean="0"/>
              <a:t>attended </a:t>
            </a:r>
            <a:r>
              <a:rPr lang="en-US" dirty="0" smtClean="0"/>
              <a:t>Abbey Boarding </a:t>
            </a:r>
            <a:r>
              <a:rPr lang="en-US" dirty="0" smtClean="0"/>
              <a:t>School. While </a:t>
            </a:r>
            <a:r>
              <a:rPr lang="en-US" dirty="0" smtClean="0"/>
              <a:t>at school they both caught a </a:t>
            </a:r>
            <a:r>
              <a:rPr lang="en-US" dirty="0" smtClean="0"/>
              <a:t>fever and </a:t>
            </a:r>
            <a:r>
              <a:rPr lang="en-US" dirty="0" smtClean="0"/>
              <a:t>Jane nearly died</a:t>
            </a:r>
            <a:r>
              <a:rPr lang="en-US" dirty="0" smtClean="0"/>
              <a:t>.</a:t>
            </a:r>
          </a:p>
          <a:p>
            <a:r>
              <a:rPr lang="en-US" dirty="0" smtClean="0"/>
              <a:t>Even as a child Jane Austen loved writing and she wrote a lot of short stories called the </a:t>
            </a:r>
            <a:r>
              <a:rPr lang="en-US" dirty="0" err="1" smtClean="0"/>
              <a:t>Juvenillia</a:t>
            </a:r>
            <a:r>
              <a:rPr lang="en-US" dirty="0" smtClean="0"/>
              <a:t>. About 1795 she wrote a novel she called </a:t>
            </a:r>
            <a:r>
              <a:rPr lang="en-US" dirty="0" err="1" smtClean="0"/>
              <a:t>Elinor</a:t>
            </a:r>
            <a:r>
              <a:rPr lang="en-US" dirty="0" smtClean="0"/>
              <a:t> and Marianne. In the years 1796-97 Jane Austen wrote another novel she called First Impressions. It was later published as Pride and Prejudice. Then in 1798-99 Jane wrote a novel named Susan. It was published posthumously as Northanger Abbey in 1817.</a:t>
            </a:r>
          </a:p>
          <a:p>
            <a:r>
              <a:rPr lang="en-US" dirty="0" smtClean="0"/>
              <a:t>In 1801 Jane Austen moved with her sister and parents to Bath. Jane Austen was a tall, slim woman. In 1802 she received a proposal of marriage from a man named Harris </a:t>
            </a:r>
            <a:r>
              <a:rPr lang="en-US" dirty="0" err="1" smtClean="0"/>
              <a:t>Bigg</a:t>
            </a:r>
            <a:r>
              <a:rPr lang="en-US" dirty="0" smtClean="0"/>
              <a:t>-Wither. At first Jane accepted but she quickly changed her mind. Jane Austen never married. Her father George Austen died in 1805.</a:t>
            </a:r>
          </a:p>
          <a:p>
            <a:r>
              <a:rPr lang="en-US" dirty="0" smtClean="0"/>
              <a:t>In 1807 Jane Austen moved to </a:t>
            </a:r>
            <a:r>
              <a:rPr lang="en-US" dirty="0" smtClean="0"/>
              <a:t>Southampton.</a:t>
            </a:r>
            <a:endParaRPr lang="en-US" dirty="0" smtClean="0"/>
          </a:p>
          <a:p>
            <a:r>
              <a:rPr lang="en-US" dirty="0" smtClean="0"/>
              <a:t>Then in 1811 Sense and Sensibility was published. Pride and Prejudice was published in 1813. Mansfield Park was published in 1814. Another book called Emma followed in 1816. Meanwhile Jane Austen wrote Persuasion but she died before it could be published. It was published posthumously in 1817.</a:t>
            </a:r>
          </a:p>
          <a:p>
            <a:r>
              <a:rPr lang="en-US" dirty="0" smtClean="0"/>
              <a:t>Jane Austen died on 18 July 1817. Jane was only 41 years old. She was buried in Winchester Cathedral.</a:t>
            </a:r>
          </a:p>
          <a:p>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2891" y="5429264"/>
            <a:ext cx="9667208" cy="1051560"/>
          </a:xfrm>
        </p:spPr>
        <p:txBody>
          <a:bodyPr/>
          <a:lstStyle/>
          <a:p>
            <a:r>
              <a:rPr lang="en-US" dirty="0" smtClean="0"/>
              <a:t>Austen’s Literary Works</a:t>
            </a:r>
            <a:endParaRPr lang="ru-RU" dirty="0"/>
          </a:p>
        </p:txBody>
      </p:sp>
      <p:sp>
        <p:nvSpPr>
          <p:cNvPr id="3" name="Содержимое 2"/>
          <p:cNvSpPr>
            <a:spLocks noGrp="1"/>
          </p:cNvSpPr>
          <p:nvPr>
            <p:ph idx="1"/>
          </p:nvPr>
        </p:nvSpPr>
        <p:spPr>
          <a:xfrm>
            <a:off x="614329" y="3429000"/>
            <a:ext cx="5092353" cy="2541458"/>
          </a:xfrm>
        </p:spPr>
        <p:txBody>
          <a:bodyPr>
            <a:normAutofit/>
          </a:bodyPr>
          <a:lstStyle/>
          <a:p>
            <a:pPr>
              <a:lnSpc>
                <a:spcPct val="90000"/>
              </a:lnSpc>
            </a:pPr>
            <a:r>
              <a:rPr lang="en-US" altLang="zh-CN" sz="2400" i="1" dirty="0" smtClean="0"/>
              <a:t>Sense and </a:t>
            </a:r>
            <a:r>
              <a:rPr lang="en-US" altLang="zh-CN" sz="2400" dirty="0" smtClean="0"/>
              <a:t>Sensibility</a:t>
            </a:r>
            <a:r>
              <a:rPr lang="zh-CN" altLang="en-US" sz="2400" dirty="0" smtClean="0"/>
              <a:t> </a:t>
            </a:r>
            <a:r>
              <a:rPr lang="en-US" altLang="zh-CN" sz="2400" dirty="0" smtClean="0"/>
              <a:t>(1811</a:t>
            </a:r>
            <a:r>
              <a:rPr lang="en-US" altLang="zh-CN" sz="2400" dirty="0" smtClean="0"/>
              <a:t>)</a:t>
            </a:r>
            <a:endParaRPr lang="zh-CN" altLang="en-US" sz="2400" dirty="0" smtClean="0"/>
          </a:p>
          <a:p>
            <a:pPr>
              <a:lnSpc>
                <a:spcPct val="90000"/>
              </a:lnSpc>
            </a:pPr>
            <a:r>
              <a:rPr lang="en-US" altLang="zh-CN" sz="2400" i="1" dirty="0" smtClean="0"/>
              <a:t>Pride </a:t>
            </a:r>
            <a:r>
              <a:rPr lang="en-US" altLang="zh-CN" sz="2400" i="1" dirty="0" smtClean="0"/>
              <a:t>and Prejudice</a:t>
            </a:r>
            <a:r>
              <a:rPr lang="en-US" altLang="zh-CN" sz="2400" dirty="0" smtClean="0"/>
              <a:t> (1813)</a:t>
            </a:r>
            <a:r>
              <a:rPr lang="en-US" altLang="zh-CN" sz="2400" i="1" dirty="0" smtClean="0"/>
              <a:t> </a:t>
            </a:r>
            <a:endParaRPr lang="zh-CN" altLang="en-US" sz="2400" dirty="0" smtClean="0"/>
          </a:p>
          <a:p>
            <a:pPr>
              <a:lnSpc>
                <a:spcPct val="90000"/>
              </a:lnSpc>
            </a:pPr>
            <a:r>
              <a:rPr lang="en-US" altLang="zh-CN" sz="2400" i="1" dirty="0" smtClean="0"/>
              <a:t>Northanger </a:t>
            </a:r>
            <a:r>
              <a:rPr lang="en-US" altLang="zh-CN" sz="2400" i="1" dirty="0" smtClean="0"/>
              <a:t>Abbey</a:t>
            </a:r>
            <a:r>
              <a:rPr lang="en-US" altLang="zh-CN" sz="2400" dirty="0" smtClean="0"/>
              <a:t> (1818</a:t>
            </a:r>
            <a:r>
              <a:rPr lang="en-US" altLang="zh-CN" sz="2400" dirty="0" smtClean="0"/>
              <a:t>)</a:t>
            </a:r>
          </a:p>
          <a:p>
            <a:r>
              <a:rPr lang="en-US" altLang="zh-CN" sz="2400" i="1" dirty="0" smtClean="0"/>
              <a:t>Mansfield Park</a:t>
            </a:r>
            <a:r>
              <a:rPr lang="en-US" altLang="zh-CN" sz="2400" dirty="0" smtClean="0"/>
              <a:t> (1813)</a:t>
            </a:r>
          </a:p>
          <a:p>
            <a:r>
              <a:rPr lang="en-US" altLang="zh-CN" sz="2400" i="1" dirty="0" smtClean="0"/>
              <a:t>Emma</a:t>
            </a:r>
            <a:r>
              <a:rPr lang="en-US" altLang="zh-CN" sz="2400" dirty="0" smtClean="0"/>
              <a:t> </a:t>
            </a:r>
            <a:r>
              <a:rPr lang="en-US" altLang="zh-CN" sz="2400" dirty="0" smtClean="0"/>
              <a:t>(1815)</a:t>
            </a:r>
          </a:p>
          <a:p>
            <a:r>
              <a:rPr lang="en-US" altLang="zh-CN" sz="2400" i="1" dirty="0" smtClean="0"/>
              <a:t>Persuasion</a:t>
            </a:r>
            <a:r>
              <a:rPr lang="en-US" altLang="zh-CN" sz="2400" dirty="0" smtClean="0"/>
              <a:t> </a:t>
            </a:r>
            <a:r>
              <a:rPr lang="en-US" altLang="zh-CN" sz="2400" dirty="0" smtClean="0"/>
              <a:t>(1818)</a:t>
            </a:r>
          </a:p>
          <a:p>
            <a:pPr>
              <a:lnSpc>
                <a:spcPct val="90000"/>
              </a:lnSpc>
            </a:pPr>
            <a:endParaRPr lang="en-US" altLang="zh-CN" sz="3200" dirty="0" smtClean="0"/>
          </a:p>
        </p:txBody>
      </p:sp>
      <p:pic>
        <p:nvPicPr>
          <p:cNvPr id="14340" name="Picture 4" descr="http://www.northjersey.com/polopoly_fs/1.386091!/fileImage/httpImage/0129l-editausten-65p.jpg"/>
          <p:cNvPicPr>
            <a:picLocks noChangeAspect="1" noChangeArrowheads="1"/>
          </p:cNvPicPr>
          <p:nvPr/>
        </p:nvPicPr>
        <p:blipFill>
          <a:blip r:embed="rId2">
            <a:lum contrast="20000"/>
          </a:blip>
          <a:srcRect/>
          <a:stretch>
            <a:fillRect/>
          </a:stretch>
        </p:blipFill>
        <p:spPr bwMode="auto">
          <a:xfrm>
            <a:off x="5614989" y="3143248"/>
            <a:ext cx="4500594" cy="2782956"/>
          </a:xfrm>
          <a:prstGeom prst="rect">
            <a:avLst/>
          </a:prstGeom>
          <a:ln>
            <a:noFill/>
          </a:ln>
          <a:effectLst>
            <a:softEdge rad="127000"/>
          </a:effectLst>
        </p:spPr>
      </p:pic>
      <p:pic>
        <p:nvPicPr>
          <p:cNvPr id="14342" name="Picture 6" descr="http://s2.hubimg.com/u/7647791_f260.jpg"/>
          <p:cNvPicPr>
            <a:picLocks noChangeAspect="1" noChangeArrowheads="1"/>
          </p:cNvPicPr>
          <p:nvPr/>
        </p:nvPicPr>
        <p:blipFill>
          <a:blip r:embed="rId3"/>
          <a:srcRect/>
          <a:stretch>
            <a:fillRect/>
          </a:stretch>
        </p:blipFill>
        <p:spPr bwMode="auto">
          <a:xfrm>
            <a:off x="900081" y="571480"/>
            <a:ext cx="2168766" cy="2786082"/>
          </a:xfrm>
          <a:prstGeom prst="rect">
            <a:avLst/>
          </a:prstGeom>
          <a:ln>
            <a:noFill/>
          </a:ln>
          <a:effectLst>
            <a:outerShdw blurRad="292100" dist="139700" dir="2700000" algn="tl" rotWithShape="0">
              <a:srgbClr val="333333">
                <a:alpha val="65000"/>
              </a:srgbClr>
            </a:outerShdw>
          </a:effectLst>
        </p:spPr>
      </p:pic>
      <p:pic>
        <p:nvPicPr>
          <p:cNvPr id="14344" name="Picture 8" descr="http://images.bookcrossing.com/images/journalpics/114/98/cover/300_11499098.jpg"/>
          <p:cNvPicPr>
            <a:picLocks noChangeAspect="1" noChangeArrowheads="1"/>
          </p:cNvPicPr>
          <p:nvPr/>
        </p:nvPicPr>
        <p:blipFill>
          <a:blip r:embed="rId4"/>
          <a:srcRect/>
          <a:stretch>
            <a:fillRect/>
          </a:stretch>
        </p:blipFill>
        <p:spPr bwMode="auto">
          <a:xfrm>
            <a:off x="3543287" y="571480"/>
            <a:ext cx="1827728" cy="2857519"/>
          </a:xfrm>
          <a:prstGeom prst="rect">
            <a:avLst/>
          </a:prstGeom>
          <a:ln>
            <a:noFill/>
          </a:ln>
          <a:effectLst>
            <a:outerShdw blurRad="292100" dist="139700" dir="2700000" algn="tl" rotWithShape="0">
              <a:srgbClr val="333333">
                <a:alpha val="65000"/>
              </a:srgbClr>
            </a:outerShdw>
          </a:effectLst>
        </p:spPr>
      </p:pic>
      <p:pic>
        <p:nvPicPr>
          <p:cNvPr id="14346" name="Picture 10" descr="https://covers.openlibrary.org/b/id/902017-M.jpg"/>
          <p:cNvPicPr>
            <a:picLocks noChangeAspect="1" noChangeArrowheads="1"/>
          </p:cNvPicPr>
          <p:nvPr/>
        </p:nvPicPr>
        <p:blipFill>
          <a:blip r:embed="rId5"/>
          <a:srcRect/>
          <a:stretch>
            <a:fillRect/>
          </a:stretch>
        </p:blipFill>
        <p:spPr bwMode="auto">
          <a:xfrm>
            <a:off x="8186757" y="571480"/>
            <a:ext cx="1571636" cy="2602417"/>
          </a:xfrm>
          <a:prstGeom prst="rect">
            <a:avLst/>
          </a:prstGeom>
          <a:ln>
            <a:noFill/>
          </a:ln>
          <a:effectLst>
            <a:outerShdw blurRad="292100" dist="139700" dir="2700000" algn="tl" rotWithShape="0">
              <a:srgbClr val="333333">
                <a:alpha val="65000"/>
              </a:srgbClr>
            </a:outerShdw>
          </a:effectLst>
        </p:spPr>
      </p:pic>
      <p:pic>
        <p:nvPicPr>
          <p:cNvPr id="14348" name="Picture 12" descr="http://i2.listal.com/image/3680398/600full-sense-and-sensibility-cover.jpg"/>
          <p:cNvPicPr>
            <a:picLocks noChangeAspect="1" noChangeArrowheads="1"/>
          </p:cNvPicPr>
          <p:nvPr/>
        </p:nvPicPr>
        <p:blipFill>
          <a:blip r:embed="rId6"/>
          <a:srcRect/>
          <a:stretch>
            <a:fillRect/>
          </a:stretch>
        </p:blipFill>
        <p:spPr bwMode="auto">
          <a:xfrm>
            <a:off x="6043617" y="571480"/>
            <a:ext cx="1643074" cy="257176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53" y="5429264"/>
            <a:ext cx="9667208" cy="1051560"/>
          </a:xfrm>
        </p:spPr>
        <p:txBody>
          <a:bodyPr/>
          <a:lstStyle/>
          <a:p>
            <a:r>
              <a:rPr lang="en-US" altLang="zh-CN" dirty="0" smtClean="0"/>
              <a:t>Austen’s Main Ideas</a:t>
            </a:r>
            <a:endParaRPr lang="ru-RU" dirty="0"/>
          </a:p>
        </p:txBody>
      </p:sp>
      <p:sp>
        <p:nvSpPr>
          <p:cNvPr id="3" name="Содержимое 2"/>
          <p:cNvSpPr>
            <a:spLocks noGrp="1"/>
          </p:cNvSpPr>
          <p:nvPr>
            <p:ph idx="1"/>
          </p:nvPr>
        </p:nvSpPr>
        <p:spPr>
          <a:xfrm>
            <a:off x="400015" y="428604"/>
            <a:ext cx="5000659" cy="5429288"/>
          </a:xfrm>
        </p:spPr>
        <p:txBody>
          <a:bodyPr>
            <a:normAutofit fontScale="70000" lnSpcReduction="20000"/>
          </a:bodyPr>
          <a:lstStyle/>
          <a:p>
            <a:r>
              <a:rPr lang="en-US" altLang="zh-CN" dirty="0" smtClean="0">
                <a:solidFill>
                  <a:schemeClr val="tx1">
                    <a:lumMod val="95000"/>
                    <a:lumOff val="5000"/>
                  </a:schemeClr>
                </a:solidFill>
              </a:rPr>
              <a:t>Austen’s main literary concern is about human beings in their personal relationships</a:t>
            </a:r>
            <a:r>
              <a:rPr lang="en-US" altLang="zh-CN" dirty="0" smtClean="0">
                <a:solidFill>
                  <a:schemeClr val="tx1">
                    <a:lumMod val="95000"/>
                    <a:lumOff val="5000"/>
                  </a:schemeClr>
                </a:solidFill>
              </a:rPr>
              <a:t>. Austen </a:t>
            </a:r>
            <a:r>
              <a:rPr lang="en-US" altLang="zh-CN" dirty="0" smtClean="0">
                <a:solidFill>
                  <a:schemeClr val="tx1">
                    <a:lumMod val="95000"/>
                    <a:lumOff val="5000"/>
                  </a:schemeClr>
                </a:solidFill>
              </a:rPr>
              <a:t>shows a human being not at moments of crisis, but in the most trivial incidents of everyday life.</a:t>
            </a:r>
          </a:p>
          <a:p>
            <a:r>
              <a:rPr lang="en-US" altLang="zh-CN" dirty="0" smtClean="0">
                <a:solidFill>
                  <a:schemeClr val="tx1">
                    <a:lumMod val="95000"/>
                    <a:lumOff val="5000"/>
                  </a:schemeClr>
                </a:solidFill>
              </a:rPr>
              <a:t>Austen is particularly preoccupied with the relationship between men and women in love. Stories of love and marriage provide the major themes in all her </a:t>
            </a:r>
            <a:r>
              <a:rPr lang="en-US" altLang="zh-CN" dirty="0" smtClean="0">
                <a:solidFill>
                  <a:schemeClr val="tx1">
                    <a:lumMod val="95000"/>
                    <a:lumOff val="5000"/>
                  </a:schemeClr>
                </a:solidFill>
              </a:rPr>
              <a:t>novels.</a:t>
            </a:r>
          </a:p>
          <a:p>
            <a:r>
              <a:rPr lang="en-US" altLang="zh-CN" dirty="0" smtClean="0">
                <a:solidFill>
                  <a:schemeClr val="tx1">
                    <a:lumMod val="95000"/>
                    <a:lumOff val="5000"/>
                  </a:schemeClr>
                </a:solidFill>
              </a:rPr>
              <a:t>As in many of Austen’s other novels, irony is employed in Pride and Prejudice as the lens through which society and human nature are viewed. Through the novel, Austen studies social relationships in the limited society of a country </a:t>
            </a:r>
            <a:r>
              <a:rPr lang="en-US" altLang="zh-CN" dirty="0" err="1" smtClean="0">
                <a:solidFill>
                  <a:schemeClr val="tx1">
                    <a:lumMod val="95000"/>
                    <a:lumOff val="5000"/>
                  </a:schemeClr>
                </a:solidFill>
              </a:rPr>
              <a:t>neighbourhood</a:t>
            </a:r>
            <a:r>
              <a:rPr lang="en-US" altLang="zh-CN" dirty="0" smtClean="0">
                <a:solidFill>
                  <a:schemeClr val="tx1">
                    <a:lumMod val="95000"/>
                    <a:lumOff val="5000"/>
                  </a:schemeClr>
                </a:solidFill>
              </a:rPr>
              <a:t> and investigates them in detail with an often ironic and humorous eye.</a:t>
            </a:r>
          </a:p>
          <a:p>
            <a:endParaRPr lang="ru-RU" dirty="0"/>
          </a:p>
        </p:txBody>
      </p:sp>
      <p:pic>
        <p:nvPicPr>
          <p:cNvPr id="16386" name="Picture 2" descr="http://www.quirkbooks.com/sites/default/files/editor_uploads/original/pride%20and%20prej.jpg"/>
          <p:cNvPicPr>
            <a:picLocks noChangeAspect="1" noChangeArrowheads="1"/>
          </p:cNvPicPr>
          <p:nvPr/>
        </p:nvPicPr>
        <p:blipFill>
          <a:blip r:embed="rId2"/>
          <a:srcRect l="5405" t="8036" r="4054" b="6250"/>
          <a:stretch>
            <a:fillRect/>
          </a:stretch>
        </p:blipFill>
        <p:spPr bwMode="auto">
          <a:xfrm>
            <a:off x="5472113" y="3571876"/>
            <a:ext cx="4786346" cy="2286016"/>
          </a:xfrm>
          <a:prstGeom prst="rect">
            <a:avLst/>
          </a:prstGeom>
          <a:ln>
            <a:noFill/>
          </a:ln>
          <a:effectLst>
            <a:softEdge rad="127000"/>
          </a:effectLst>
        </p:spPr>
      </p:pic>
      <p:pic>
        <p:nvPicPr>
          <p:cNvPr id="16388" name="Picture 4" descr="http://www.creative.su/sites/creative.su/data/XmUserFiles/userfiles/user5849/gip_artrejjdzh01.jpg"/>
          <p:cNvPicPr>
            <a:picLocks noChangeAspect="1" noChangeArrowheads="1"/>
          </p:cNvPicPr>
          <p:nvPr/>
        </p:nvPicPr>
        <p:blipFill>
          <a:blip r:embed="rId3" cstate="print">
            <a:lum contrast="20000"/>
          </a:blip>
          <a:srcRect/>
          <a:stretch>
            <a:fillRect/>
          </a:stretch>
        </p:blipFill>
        <p:spPr bwMode="auto">
          <a:xfrm>
            <a:off x="5614989" y="428604"/>
            <a:ext cx="4429156" cy="309990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53" y="5500702"/>
            <a:ext cx="9667208" cy="1051560"/>
          </a:xfrm>
        </p:spPr>
        <p:txBody>
          <a:bodyPr>
            <a:normAutofit/>
          </a:bodyPr>
          <a:lstStyle/>
          <a:p>
            <a:r>
              <a:rPr lang="en-US" dirty="0" smtClean="0"/>
              <a:t>Plot</a:t>
            </a:r>
            <a:endParaRPr lang="ru-RU" dirty="0"/>
          </a:p>
        </p:txBody>
      </p:sp>
      <p:sp>
        <p:nvSpPr>
          <p:cNvPr id="3" name="Содержимое 2"/>
          <p:cNvSpPr>
            <a:spLocks noGrp="1"/>
          </p:cNvSpPr>
          <p:nvPr>
            <p:ph idx="1"/>
          </p:nvPr>
        </p:nvSpPr>
        <p:spPr>
          <a:xfrm>
            <a:off x="3900477" y="500042"/>
            <a:ext cx="6572296" cy="5572164"/>
          </a:xfrm>
        </p:spPr>
        <p:txBody>
          <a:bodyPr>
            <a:normAutofit fontScale="62500" lnSpcReduction="20000"/>
          </a:bodyPr>
          <a:lstStyle/>
          <a:p>
            <a:pPr>
              <a:lnSpc>
                <a:spcPct val="90000"/>
              </a:lnSpc>
            </a:pPr>
            <a:r>
              <a:rPr lang="en-US" altLang="zh-CN" dirty="0" smtClean="0"/>
              <a:t>Pride and Prejudice is a humorous story of love and life among English gentility during the Georgian era. </a:t>
            </a:r>
          </a:p>
          <a:p>
            <a:pPr>
              <a:lnSpc>
                <a:spcPct val="90000"/>
              </a:lnSpc>
            </a:pPr>
            <a:r>
              <a:rPr lang="en-US" altLang="zh-CN" dirty="0" err="1" smtClean="0"/>
              <a:t>Mr</a:t>
            </a:r>
            <a:r>
              <a:rPr lang="en-US" altLang="zh-CN" dirty="0" smtClean="0"/>
              <a:t> </a:t>
            </a:r>
            <a:r>
              <a:rPr lang="en-US" altLang="zh-CN" dirty="0" err="1" smtClean="0"/>
              <a:t>Bennet</a:t>
            </a:r>
            <a:r>
              <a:rPr lang="en-US" altLang="zh-CN" dirty="0" smtClean="0"/>
              <a:t> is an English gentleman living in </a:t>
            </a:r>
            <a:r>
              <a:rPr lang="en-US" altLang="zh-CN" dirty="0" err="1" smtClean="0"/>
              <a:t>Hartfordshire</a:t>
            </a:r>
            <a:r>
              <a:rPr lang="en-US" altLang="zh-CN" dirty="0" smtClean="0"/>
              <a:t> with his overbearing wife. The </a:t>
            </a:r>
            <a:r>
              <a:rPr lang="en-US" altLang="zh-CN" dirty="0" err="1" smtClean="0"/>
              <a:t>Bennets</a:t>
            </a:r>
            <a:r>
              <a:rPr lang="en-US" altLang="zh-CN" dirty="0" smtClean="0"/>
              <a:t> 5 daughters; the beautiful </a:t>
            </a:r>
            <a:r>
              <a:rPr lang="en-US" altLang="zh-CN" dirty="0" smtClean="0"/>
              <a:t>Jane, </a:t>
            </a:r>
            <a:r>
              <a:rPr lang="en-US" altLang="zh-CN" dirty="0" smtClean="0"/>
              <a:t>the clever </a:t>
            </a:r>
            <a:r>
              <a:rPr lang="en-US" altLang="zh-CN" dirty="0" smtClean="0"/>
              <a:t>Elizabeth, </a:t>
            </a:r>
            <a:r>
              <a:rPr lang="en-US" altLang="zh-CN" dirty="0" smtClean="0"/>
              <a:t>the bookish </a:t>
            </a:r>
            <a:r>
              <a:rPr lang="en-US" altLang="zh-CN" dirty="0" smtClean="0"/>
              <a:t>Mary, </a:t>
            </a:r>
            <a:r>
              <a:rPr lang="en-US" altLang="zh-CN" dirty="0" smtClean="0"/>
              <a:t>the immature </a:t>
            </a:r>
            <a:r>
              <a:rPr lang="en-US" altLang="zh-CN" dirty="0" smtClean="0"/>
              <a:t>Kitty </a:t>
            </a:r>
            <a:r>
              <a:rPr lang="en-US" altLang="zh-CN" dirty="0" smtClean="0"/>
              <a:t>and the wild </a:t>
            </a:r>
            <a:r>
              <a:rPr lang="en-US" altLang="zh-CN" dirty="0" smtClean="0"/>
              <a:t>Lydia. </a:t>
            </a:r>
            <a:endParaRPr lang="en-US" altLang="zh-CN" dirty="0" smtClean="0"/>
          </a:p>
          <a:p>
            <a:pPr>
              <a:lnSpc>
                <a:spcPct val="90000"/>
              </a:lnSpc>
            </a:pPr>
            <a:r>
              <a:rPr lang="en-US" altLang="zh-CN" dirty="0" smtClean="0"/>
              <a:t>Unfortunately for the </a:t>
            </a:r>
            <a:r>
              <a:rPr lang="en-US" altLang="zh-CN" dirty="0" err="1" smtClean="0"/>
              <a:t>Bennets</a:t>
            </a:r>
            <a:r>
              <a:rPr lang="en-US" altLang="zh-CN" dirty="0" smtClean="0"/>
              <a:t>, if </a:t>
            </a:r>
            <a:r>
              <a:rPr lang="en-US" altLang="zh-CN" dirty="0" err="1" smtClean="0"/>
              <a:t>Mr</a:t>
            </a:r>
            <a:r>
              <a:rPr lang="en-US" altLang="zh-CN" dirty="0" smtClean="0"/>
              <a:t> </a:t>
            </a:r>
            <a:r>
              <a:rPr lang="en-US" altLang="zh-CN" dirty="0" err="1" smtClean="0"/>
              <a:t>Bennet</a:t>
            </a:r>
            <a:r>
              <a:rPr lang="en-US" altLang="zh-CN" dirty="0" smtClean="0"/>
              <a:t> dies their house will be inherited by a distant cousin whom they have never met, so the family's future happiness and security is dependent on the daughters making good marriages</a:t>
            </a:r>
            <a:r>
              <a:rPr lang="en-US" altLang="zh-CN" dirty="0" smtClean="0"/>
              <a:t>.</a:t>
            </a:r>
          </a:p>
          <a:p>
            <a:r>
              <a:rPr lang="en-US" altLang="zh-CN" dirty="0" smtClean="0"/>
              <a:t>Life is uneventful until the arrival in the </a:t>
            </a:r>
            <a:r>
              <a:rPr lang="en-US" altLang="zh-CN" dirty="0" err="1" smtClean="0"/>
              <a:t>neighbourhood</a:t>
            </a:r>
            <a:r>
              <a:rPr lang="en-US" altLang="zh-CN" dirty="0" smtClean="0"/>
              <a:t> of the rich gentleman </a:t>
            </a:r>
            <a:r>
              <a:rPr lang="en-US" altLang="zh-CN" dirty="0" err="1" smtClean="0"/>
              <a:t>Mr</a:t>
            </a:r>
            <a:r>
              <a:rPr lang="en-US" altLang="zh-CN" dirty="0" smtClean="0"/>
              <a:t> Bingley, who rents a large house so he can spend the summer in the country. </a:t>
            </a:r>
            <a:r>
              <a:rPr lang="en-US" altLang="zh-CN" dirty="0" err="1" smtClean="0"/>
              <a:t>Mr</a:t>
            </a:r>
            <a:r>
              <a:rPr lang="en-US" altLang="zh-CN" dirty="0" smtClean="0"/>
              <a:t> Bingley brings with him his sister and the dashing (and richer) but proud </a:t>
            </a:r>
            <a:r>
              <a:rPr lang="en-US" altLang="zh-CN" dirty="0" err="1" smtClean="0"/>
              <a:t>Mr</a:t>
            </a:r>
            <a:r>
              <a:rPr lang="en-US" altLang="zh-CN" dirty="0" smtClean="0"/>
              <a:t> Darcy. Love is soon in the air for one of the </a:t>
            </a:r>
            <a:r>
              <a:rPr lang="en-US" altLang="zh-CN" dirty="0" err="1" smtClean="0"/>
              <a:t>Bennet</a:t>
            </a:r>
            <a:r>
              <a:rPr lang="en-US" altLang="zh-CN" dirty="0" smtClean="0"/>
              <a:t> sisters, while another may have jumped to a hasty prejudgment. </a:t>
            </a:r>
          </a:p>
          <a:p>
            <a:r>
              <a:rPr lang="en-US" altLang="zh-CN" dirty="0" smtClean="0"/>
              <a:t>For the </a:t>
            </a:r>
            <a:r>
              <a:rPr lang="en-US" altLang="zh-CN" dirty="0" err="1" smtClean="0"/>
              <a:t>Bennet</a:t>
            </a:r>
            <a:r>
              <a:rPr lang="en-US" altLang="zh-CN" dirty="0" smtClean="0"/>
              <a:t> sisters many trials and tribulations stand between them and their happiness, including class, gossip and scandal. </a:t>
            </a:r>
          </a:p>
          <a:p>
            <a:endParaRPr lang="en-US" altLang="zh-CN" dirty="0" smtClean="0"/>
          </a:p>
          <a:p>
            <a:pPr>
              <a:lnSpc>
                <a:spcPct val="90000"/>
              </a:lnSpc>
            </a:pPr>
            <a:endParaRPr lang="en-US" altLang="zh-CN" dirty="0" smtClean="0"/>
          </a:p>
          <a:p>
            <a:endParaRPr lang="ru-RU" dirty="0"/>
          </a:p>
        </p:txBody>
      </p:sp>
      <p:pic>
        <p:nvPicPr>
          <p:cNvPr id="17410" name="Picture 2" descr="http://media.kg-portal.ru/images/prideandprejudice/prideandprejudice_97.jpg"/>
          <p:cNvPicPr>
            <a:picLocks noChangeAspect="1" noChangeArrowheads="1"/>
          </p:cNvPicPr>
          <p:nvPr/>
        </p:nvPicPr>
        <p:blipFill>
          <a:blip r:embed="rId2">
            <a:lum contrast="10000"/>
          </a:blip>
          <a:srcRect t="-3232" r="38677"/>
          <a:stretch>
            <a:fillRect/>
          </a:stretch>
        </p:blipFill>
        <p:spPr bwMode="auto">
          <a:xfrm>
            <a:off x="614329" y="1142984"/>
            <a:ext cx="3368889" cy="371059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2891" y="5429264"/>
            <a:ext cx="9667208" cy="1051560"/>
          </a:xfrm>
        </p:spPr>
        <p:txBody>
          <a:bodyPr/>
          <a:lstStyle/>
          <a:p>
            <a:r>
              <a:rPr lang="en-US" dirty="0" smtClean="0">
                <a:effectLst/>
              </a:rPr>
              <a:t>Themes</a:t>
            </a:r>
            <a:r>
              <a:rPr lang="en-US" dirty="0" smtClean="0">
                <a:effectLst/>
              </a:rPr>
              <a:t> </a:t>
            </a:r>
            <a:r>
              <a:rPr lang="en-US" dirty="0" smtClean="0">
                <a:effectLst/>
              </a:rPr>
              <a:t>of the novel</a:t>
            </a:r>
            <a:endParaRPr lang="ru-RU" dirty="0">
              <a:effectLst/>
            </a:endParaRPr>
          </a:p>
        </p:txBody>
      </p:sp>
      <p:sp>
        <p:nvSpPr>
          <p:cNvPr id="3" name="Содержимое 2"/>
          <p:cNvSpPr>
            <a:spLocks noGrp="1"/>
          </p:cNvSpPr>
          <p:nvPr>
            <p:ph idx="1"/>
          </p:nvPr>
        </p:nvSpPr>
        <p:spPr>
          <a:xfrm>
            <a:off x="757205" y="785794"/>
            <a:ext cx="5378105" cy="5256102"/>
          </a:xfrm>
        </p:spPr>
        <p:txBody>
          <a:bodyPr>
            <a:normAutofit fontScale="92500"/>
          </a:bodyPr>
          <a:lstStyle/>
          <a:p>
            <a:pPr>
              <a:lnSpc>
                <a:spcPct val="90000"/>
              </a:lnSpc>
            </a:pPr>
            <a:r>
              <a:rPr lang="en-US" sz="2200" dirty="0" smtClean="0">
                <a:solidFill>
                  <a:schemeClr val="tx1">
                    <a:lumMod val="95000"/>
                    <a:lumOff val="5000"/>
                  </a:schemeClr>
                </a:solidFill>
              </a:rPr>
              <a:t>Marriage </a:t>
            </a:r>
            <a:r>
              <a:rPr lang="en-US" sz="2200" dirty="0" smtClean="0">
                <a:solidFill>
                  <a:schemeClr val="tx1">
                    <a:lumMod val="95000"/>
                    <a:lumOff val="5000"/>
                  </a:schemeClr>
                </a:solidFill>
              </a:rPr>
              <a:t>serves many purposes and </a:t>
            </a:r>
            <a:r>
              <a:rPr lang="en-US" sz="2200" dirty="0" smtClean="0">
                <a:solidFill>
                  <a:schemeClr val="tx1">
                    <a:lumMod val="95000"/>
                    <a:lumOff val="5000"/>
                  </a:schemeClr>
                </a:solidFill>
              </a:rPr>
              <a:t>needs.</a:t>
            </a:r>
          </a:p>
          <a:p>
            <a:pPr>
              <a:lnSpc>
                <a:spcPct val="90000"/>
              </a:lnSpc>
            </a:pPr>
            <a:r>
              <a:rPr lang="en-US" sz="2200" dirty="0" smtClean="0">
                <a:solidFill>
                  <a:schemeClr val="tx1">
                    <a:lumMod val="95000"/>
                    <a:lumOff val="5000"/>
                  </a:schemeClr>
                </a:solidFill>
              </a:rPr>
              <a:t>Appearances </a:t>
            </a:r>
            <a:r>
              <a:rPr lang="en-US" sz="2200" dirty="0" smtClean="0">
                <a:solidFill>
                  <a:schemeClr val="tx1">
                    <a:lumMod val="95000"/>
                    <a:lumOff val="5000"/>
                  </a:schemeClr>
                </a:solidFill>
              </a:rPr>
              <a:t>can be deceiving and first impressions are often </a:t>
            </a:r>
            <a:r>
              <a:rPr lang="en-US" sz="2200" dirty="0" smtClean="0">
                <a:solidFill>
                  <a:schemeClr val="tx1">
                    <a:lumMod val="95000"/>
                    <a:lumOff val="5000"/>
                  </a:schemeClr>
                </a:solidFill>
              </a:rPr>
              <a:t>wrong.</a:t>
            </a:r>
          </a:p>
          <a:p>
            <a:pPr>
              <a:lnSpc>
                <a:spcPct val="90000"/>
              </a:lnSpc>
            </a:pPr>
            <a:r>
              <a:rPr lang="en-US" sz="2200" dirty="0" smtClean="0">
                <a:solidFill>
                  <a:schemeClr val="tx1">
                    <a:lumMod val="95000"/>
                    <a:lumOff val="5000"/>
                  </a:schemeClr>
                </a:solidFill>
              </a:rPr>
              <a:t>Pride </a:t>
            </a:r>
            <a:r>
              <a:rPr lang="en-US" sz="2200" dirty="0" smtClean="0">
                <a:solidFill>
                  <a:schemeClr val="tx1">
                    <a:lumMod val="95000"/>
                    <a:lumOff val="5000"/>
                  </a:schemeClr>
                </a:solidFill>
              </a:rPr>
              <a:t>makes one arrogant and </a:t>
            </a:r>
            <a:r>
              <a:rPr lang="en-US" sz="2200" dirty="0" smtClean="0">
                <a:solidFill>
                  <a:schemeClr val="tx1">
                    <a:lumMod val="95000"/>
                    <a:lumOff val="5000"/>
                  </a:schemeClr>
                </a:solidFill>
              </a:rPr>
              <a:t>insensitive.</a:t>
            </a:r>
          </a:p>
          <a:p>
            <a:pPr>
              <a:lnSpc>
                <a:spcPct val="90000"/>
              </a:lnSpc>
            </a:pPr>
            <a:r>
              <a:rPr lang="en-GB" sz="2200" dirty="0" smtClean="0">
                <a:solidFill>
                  <a:schemeClr val="tx1">
                    <a:lumMod val="95000"/>
                    <a:lumOff val="5000"/>
                  </a:schemeClr>
                </a:solidFill>
                <a:ea typeface="ＭＳ Ｐゴシック" pitchFamily="34" charset="-128"/>
              </a:rPr>
              <a:t>The </a:t>
            </a:r>
            <a:r>
              <a:rPr lang="en-GB" sz="2200" dirty="0" smtClean="0">
                <a:solidFill>
                  <a:schemeClr val="tx1">
                    <a:lumMod val="95000"/>
                    <a:lumOff val="5000"/>
                  </a:schemeClr>
                </a:solidFill>
                <a:ea typeface="ＭＳ Ｐゴシック" pitchFamily="34" charset="-128"/>
              </a:rPr>
              <a:t>relationship between the individual and </a:t>
            </a:r>
            <a:r>
              <a:rPr lang="en-GB" sz="2200" dirty="0" smtClean="0">
                <a:solidFill>
                  <a:schemeClr val="tx1">
                    <a:lumMod val="95000"/>
                    <a:lumOff val="5000"/>
                  </a:schemeClr>
                </a:solidFill>
                <a:ea typeface="ＭＳ Ｐゴシック" pitchFamily="34" charset="-128"/>
              </a:rPr>
              <a:t>society.</a:t>
            </a:r>
          </a:p>
          <a:p>
            <a:pPr>
              <a:lnSpc>
                <a:spcPct val="90000"/>
              </a:lnSpc>
            </a:pPr>
            <a:r>
              <a:rPr lang="en-GB" sz="2200" dirty="0" smtClean="0">
                <a:solidFill>
                  <a:schemeClr val="tx1">
                    <a:lumMod val="95000"/>
                    <a:lumOff val="5000"/>
                  </a:schemeClr>
                </a:solidFill>
                <a:ea typeface="ＭＳ Ｐゴシック" pitchFamily="34" charset="-128"/>
              </a:rPr>
              <a:t>The </a:t>
            </a:r>
            <a:r>
              <a:rPr lang="en-GB" sz="2200" dirty="0" smtClean="0">
                <a:solidFill>
                  <a:schemeClr val="tx1">
                    <a:lumMod val="95000"/>
                    <a:lumOff val="5000"/>
                  </a:schemeClr>
                </a:solidFill>
                <a:ea typeface="ＭＳ Ｐゴシック" pitchFamily="34" charset="-128"/>
              </a:rPr>
              <a:t>conflict between the individual</a:t>
            </a:r>
            <a:r>
              <a:rPr lang="en-GB" altLang="it-IT" sz="2200" dirty="0" smtClean="0">
                <a:solidFill>
                  <a:schemeClr val="tx1">
                    <a:lumMod val="95000"/>
                    <a:lumOff val="5000"/>
                  </a:schemeClr>
                </a:solidFill>
                <a:ea typeface="ＭＳ Ｐゴシック" pitchFamily="34" charset="-128"/>
              </a:rPr>
              <a:t>’</a:t>
            </a:r>
            <a:r>
              <a:rPr lang="en-GB" sz="2200" dirty="0" smtClean="0">
                <a:solidFill>
                  <a:schemeClr val="tx1">
                    <a:lumMod val="95000"/>
                    <a:lumOff val="5000"/>
                  </a:schemeClr>
                </a:solidFill>
                <a:ea typeface="ＭＳ Ｐゴシック" pitchFamily="34" charset="-128"/>
              </a:rPr>
              <a:t>s desires and the individual</a:t>
            </a:r>
            <a:r>
              <a:rPr lang="en-GB" altLang="it-IT" sz="2200" dirty="0" smtClean="0">
                <a:solidFill>
                  <a:schemeClr val="tx1">
                    <a:lumMod val="95000"/>
                    <a:lumOff val="5000"/>
                  </a:schemeClr>
                </a:solidFill>
                <a:ea typeface="ＭＳ Ｐゴシック" pitchFamily="34" charset="-128"/>
              </a:rPr>
              <a:t>’</a:t>
            </a:r>
            <a:r>
              <a:rPr lang="en-GB" sz="2200" dirty="0" smtClean="0">
                <a:solidFill>
                  <a:schemeClr val="tx1">
                    <a:lumMod val="95000"/>
                    <a:lumOff val="5000"/>
                  </a:schemeClr>
                </a:solidFill>
                <a:ea typeface="ＭＳ Ｐゴシック" pitchFamily="34" charset="-128"/>
              </a:rPr>
              <a:t>s responsibility to </a:t>
            </a:r>
            <a:r>
              <a:rPr lang="en-GB" sz="2200" dirty="0" smtClean="0">
                <a:solidFill>
                  <a:schemeClr val="tx1">
                    <a:lumMod val="95000"/>
                    <a:lumOff val="5000"/>
                  </a:schemeClr>
                </a:solidFill>
                <a:ea typeface="ＭＳ Ｐゴシック" pitchFamily="34" charset="-128"/>
              </a:rPr>
              <a:t>society.</a:t>
            </a:r>
          </a:p>
          <a:p>
            <a:pPr>
              <a:lnSpc>
                <a:spcPct val="90000"/>
              </a:lnSpc>
            </a:pPr>
            <a:r>
              <a:rPr lang="en-GB" sz="2200" dirty="0" smtClean="0">
                <a:solidFill>
                  <a:schemeClr val="tx1">
                    <a:lumMod val="95000"/>
                    <a:lumOff val="5000"/>
                  </a:schemeClr>
                </a:solidFill>
                <a:ea typeface="ＭＳ Ｐゴシック" pitchFamily="34" charset="-128"/>
              </a:rPr>
              <a:t>The use </a:t>
            </a:r>
            <a:r>
              <a:rPr lang="en-GB" sz="2200" dirty="0" smtClean="0">
                <a:solidFill>
                  <a:schemeClr val="tx1">
                    <a:lumMod val="95000"/>
                    <a:lumOff val="5000"/>
                  </a:schemeClr>
                </a:solidFill>
                <a:ea typeface="ＭＳ Ｐゴシック" pitchFamily="34" charset="-128"/>
              </a:rPr>
              <a:t>that the individual </a:t>
            </a:r>
            <a:r>
              <a:rPr lang="en-GB" sz="2200" dirty="0" smtClean="0">
                <a:solidFill>
                  <a:schemeClr val="tx1">
                    <a:lumMod val="95000"/>
                    <a:lumOff val="5000"/>
                  </a:schemeClr>
                </a:solidFill>
                <a:ea typeface="ＭＳ Ｐゴシック" pitchFamily="34" charset="-128"/>
              </a:rPr>
              <a:t>makes </a:t>
            </a:r>
            <a:r>
              <a:rPr lang="en-GB" sz="2200" dirty="0" smtClean="0">
                <a:solidFill>
                  <a:schemeClr val="tx1">
                    <a:lumMod val="95000"/>
                    <a:lumOff val="5000"/>
                  </a:schemeClr>
                </a:solidFill>
                <a:ea typeface="ＭＳ Ｐゴシック" pitchFamily="34" charset="-128"/>
              </a:rPr>
              <a:t>of freedom and its </a:t>
            </a:r>
            <a:br>
              <a:rPr lang="en-GB" sz="2200" dirty="0" smtClean="0">
                <a:solidFill>
                  <a:schemeClr val="tx1">
                    <a:lumMod val="95000"/>
                    <a:lumOff val="5000"/>
                  </a:schemeClr>
                </a:solidFill>
                <a:ea typeface="ＭＳ Ｐゴシック" pitchFamily="34" charset="-128"/>
              </a:rPr>
            </a:br>
            <a:r>
              <a:rPr lang="en-GB" sz="2200" dirty="0" smtClean="0">
                <a:solidFill>
                  <a:schemeClr val="tx1">
                    <a:lumMod val="95000"/>
                    <a:lumOff val="5000"/>
                  </a:schemeClr>
                </a:solidFill>
                <a:ea typeface="ＭＳ Ｐゴシック" pitchFamily="34" charset="-128"/>
              </a:rPr>
              <a:t>consequences.</a:t>
            </a:r>
          </a:p>
          <a:p>
            <a:pPr>
              <a:lnSpc>
                <a:spcPct val="90000"/>
              </a:lnSpc>
            </a:pPr>
            <a:r>
              <a:rPr lang="en-GB" sz="2200" dirty="0" smtClean="0">
                <a:solidFill>
                  <a:schemeClr val="tx1">
                    <a:lumMod val="95000"/>
                    <a:lumOff val="5000"/>
                  </a:schemeClr>
                </a:solidFill>
                <a:ea typeface="ＭＳ Ｐゴシック" pitchFamily="34" charset="-128"/>
              </a:rPr>
              <a:t>The </a:t>
            </a:r>
            <a:r>
              <a:rPr lang="en-GB" sz="2200" dirty="0" smtClean="0">
                <a:solidFill>
                  <a:schemeClr val="tx1">
                    <a:lumMod val="95000"/>
                    <a:lumOff val="5000"/>
                  </a:schemeClr>
                </a:solidFill>
                <a:ea typeface="ＭＳ Ｐゴシック" pitchFamily="34" charset="-128"/>
              </a:rPr>
              <a:t>contrast between </a:t>
            </a:r>
            <a:r>
              <a:rPr lang="en-GB" sz="2200" dirty="0" smtClean="0">
                <a:solidFill>
                  <a:schemeClr val="tx1">
                    <a:lumMod val="95000"/>
                    <a:lumOff val="5000"/>
                  </a:schemeClr>
                </a:solidFill>
                <a:ea typeface="ＭＳ Ｐゴシック" pitchFamily="34" charset="-128"/>
              </a:rPr>
              <a:t>imagination </a:t>
            </a:r>
            <a:r>
              <a:rPr lang="en-GB" sz="2200" dirty="0" smtClean="0">
                <a:solidFill>
                  <a:schemeClr val="tx1">
                    <a:lumMod val="95000"/>
                    <a:lumOff val="5000"/>
                  </a:schemeClr>
                </a:solidFill>
                <a:ea typeface="ＭＳ Ｐゴシック" pitchFamily="34" charset="-128"/>
              </a:rPr>
              <a:t>and </a:t>
            </a:r>
            <a:r>
              <a:rPr lang="en-GB" sz="2200" dirty="0" smtClean="0">
                <a:solidFill>
                  <a:schemeClr val="tx1">
                    <a:lumMod val="95000"/>
                    <a:lumOff val="5000"/>
                  </a:schemeClr>
                </a:solidFill>
                <a:ea typeface="ＭＳ Ｐゴシック" pitchFamily="34" charset="-128"/>
              </a:rPr>
              <a:t>reason.</a:t>
            </a:r>
          </a:p>
          <a:p>
            <a:pPr>
              <a:lnSpc>
                <a:spcPct val="90000"/>
              </a:lnSpc>
            </a:pPr>
            <a:r>
              <a:rPr lang="en-GB" sz="2200" dirty="0" smtClean="0">
                <a:solidFill>
                  <a:schemeClr val="tx1">
                    <a:lumMod val="95000"/>
                    <a:lumOff val="5000"/>
                  </a:schemeClr>
                </a:solidFill>
                <a:ea typeface="ＭＳ Ｐゴシック" pitchFamily="34" charset="-128"/>
              </a:rPr>
              <a:t>Love</a:t>
            </a:r>
            <a:r>
              <a:rPr lang="en-GB" sz="2200" dirty="0" smtClean="0">
                <a:solidFill>
                  <a:schemeClr val="tx1">
                    <a:lumMod val="95000"/>
                    <a:lumOff val="5000"/>
                  </a:schemeClr>
                </a:solidFill>
                <a:ea typeface="ＭＳ Ｐゴシック" pitchFamily="34" charset="-128"/>
              </a:rPr>
              <a:t>, courtship, and </a:t>
            </a:r>
            <a:r>
              <a:rPr lang="en-GB" sz="2200" dirty="0" smtClean="0">
                <a:solidFill>
                  <a:schemeClr val="tx1">
                    <a:lumMod val="95000"/>
                    <a:lumOff val="5000"/>
                  </a:schemeClr>
                </a:solidFill>
                <a:ea typeface="ＭＳ Ｐゴシック" pitchFamily="34" charset="-128"/>
              </a:rPr>
              <a:t>marriage</a:t>
            </a:r>
            <a:r>
              <a:rPr lang="en-GB" sz="2200" dirty="0" smtClean="0">
                <a:solidFill>
                  <a:schemeClr val="tx1">
                    <a:lumMod val="95000"/>
                    <a:lumOff val="5000"/>
                  </a:schemeClr>
                </a:solidFill>
                <a:ea typeface="ＭＳ Ｐゴシック" pitchFamily="34" charset="-128"/>
              </a:rPr>
              <a:t>.</a:t>
            </a:r>
          </a:p>
          <a:p>
            <a:endParaRPr lang="ru-RU" dirty="0"/>
          </a:p>
        </p:txBody>
      </p:sp>
      <p:pic>
        <p:nvPicPr>
          <p:cNvPr id="4" name="Immagine 1"/>
          <p:cNvPicPr>
            <a:picLocks noChangeAspect="1"/>
          </p:cNvPicPr>
          <p:nvPr/>
        </p:nvPicPr>
        <p:blipFill>
          <a:blip r:embed="rId2"/>
          <a:srcRect l="3501" t="2083" r="1984" b="2095"/>
          <a:stretch>
            <a:fillRect/>
          </a:stretch>
        </p:blipFill>
        <p:spPr bwMode="auto">
          <a:xfrm>
            <a:off x="6043617" y="785794"/>
            <a:ext cx="3857652" cy="3127141"/>
          </a:xfrm>
          <a:prstGeom prst="rect">
            <a:avLst/>
          </a:prstGeom>
          <a:ln>
            <a:noFill/>
          </a:ln>
          <a:effectLst>
            <a:outerShdw blurRad="292100" dist="139700" dir="2700000" algn="tl" rotWithShape="0">
              <a:srgbClr val="333333">
                <a:alpha val="65000"/>
              </a:srgbClr>
            </a:outerShdw>
          </a:effectLst>
        </p:spPr>
      </p:pic>
      <p:pic>
        <p:nvPicPr>
          <p:cNvPr id="18434" name="Picture 2" descr="http://images4.fanpop.com/image/photos/19200000/Pride-and-Prejudice-2005-pride-and-prejudice-19269588-1706-960.jpg"/>
          <p:cNvPicPr>
            <a:picLocks noChangeAspect="1" noChangeArrowheads="1"/>
          </p:cNvPicPr>
          <p:nvPr/>
        </p:nvPicPr>
        <p:blipFill>
          <a:blip r:embed="rId3"/>
          <a:srcRect t="12162" r="761" b="14864"/>
          <a:stretch>
            <a:fillRect/>
          </a:stretch>
        </p:blipFill>
        <p:spPr bwMode="auto">
          <a:xfrm>
            <a:off x="5972179" y="4071942"/>
            <a:ext cx="4143404" cy="171451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144</TotalTime>
  <Words>712</Words>
  <PresentationFormat>Произвольный</PresentationFormat>
  <Paragraphs>41</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Аспект</vt:lpstr>
      <vt:lpstr>Jane Austen (1775-1817)</vt:lpstr>
      <vt:lpstr>Biography</vt:lpstr>
      <vt:lpstr>Austen’s Literary Works</vt:lpstr>
      <vt:lpstr>Austen’s Main Ideas</vt:lpstr>
      <vt:lpstr>Plot</vt:lpstr>
      <vt:lpstr>Themes of the novel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Jane Austen (1775-1817)</dc:title>
  <dc:creator>BATMAN</dc:creator>
  <cp:lastModifiedBy>user</cp:lastModifiedBy>
  <cp:revision>16</cp:revision>
  <dcterms:created xsi:type="dcterms:W3CDTF">2015-01-31T22:39:45Z</dcterms:created>
  <dcterms:modified xsi:type="dcterms:W3CDTF">2015-02-01T01:59:11Z</dcterms:modified>
</cp:coreProperties>
</file>