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FCE4AF90-7E55-44F9-83B6-87C9A24CC424}" type="datetimeFigureOut">
              <a:rPr lang="ru-RU" smtClean="0"/>
              <a:pPr/>
              <a:t>21.03.2014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375E3594-E1D3-4B9B-8924-DC734D22165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E4AF90-7E55-44F9-83B6-87C9A24CC424}" type="datetimeFigureOut">
              <a:rPr lang="ru-RU" smtClean="0"/>
              <a:pPr/>
              <a:t>21.03.2014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5E3594-E1D3-4B9B-8924-DC734D22165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E4AF90-7E55-44F9-83B6-87C9A24CC424}" type="datetimeFigureOut">
              <a:rPr lang="ru-RU" smtClean="0"/>
              <a:pPr/>
              <a:t>21.03.2014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5E3594-E1D3-4B9B-8924-DC734D22165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FCE4AF90-7E55-44F9-83B6-87C9A24CC424}" type="datetimeFigureOut">
              <a:rPr lang="ru-RU" smtClean="0"/>
              <a:pPr/>
              <a:t>21.03.2014</a:t>
            </a:fld>
            <a:endParaRPr lang="ru-RU"/>
          </a:p>
        </p:txBody>
      </p:sp>
      <p:sp>
        <p:nvSpPr>
          <p:cNvPr id="9" name="Номер слайда 8"/>
          <p:cNvSpPr>
            <a:spLocks noGrp="1"/>
          </p:cNvSpPr>
          <p:nvPr>
            <p:ph type="sldNum" sz="quarter" idx="15"/>
          </p:nvPr>
        </p:nvSpPr>
        <p:spPr/>
        <p:txBody>
          <a:bodyPr rtlCol="0"/>
          <a:lstStyle/>
          <a:p>
            <a:fld id="{375E3594-E1D3-4B9B-8924-DC734D22165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FCE4AF90-7E55-44F9-83B6-87C9A24CC424}" type="datetimeFigureOut">
              <a:rPr lang="ru-RU" smtClean="0"/>
              <a:pPr/>
              <a:t>21.03.2014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375E3594-E1D3-4B9B-8924-DC734D22165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FCE4AF90-7E55-44F9-83B6-87C9A24CC424}" type="datetimeFigureOut">
              <a:rPr lang="ru-RU" smtClean="0"/>
              <a:pPr/>
              <a:t>21.03.2014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5E3594-E1D3-4B9B-8924-DC734D221656}"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FCE4AF90-7E55-44F9-83B6-87C9A24CC424}" type="datetimeFigureOut">
              <a:rPr lang="ru-RU" smtClean="0"/>
              <a:pPr/>
              <a:t>21.03.2014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5E3594-E1D3-4B9B-8924-DC734D221656}"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FCE4AF90-7E55-44F9-83B6-87C9A24CC424}" type="datetimeFigureOut">
              <a:rPr lang="ru-RU" smtClean="0"/>
              <a:pPr/>
              <a:t>21.03.2014</a:t>
            </a:fld>
            <a:endParaRPr lang="ru-RU"/>
          </a:p>
        </p:txBody>
      </p:sp>
      <p:sp>
        <p:nvSpPr>
          <p:cNvPr id="7" name="Номер слайда 6"/>
          <p:cNvSpPr>
            <a:spLocks noGrp="1"/>
          </p:cNvSpPr>
          <p:nvPr>
            <p:ph type="sldNum" sz="quarter" idx="11"/>
          </p:nvPr>
        </p:nvSpPr>
        <p:spPr/>
        <p:txBody>
          <a:bodyPr rtlCol="0"/>
          <a:lstStyle/>
          <a:p>
            <a:fld id="{375E3594-E1D3-4B9B-8924-DC734D22165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E4AF90-7E55-44F9-83B6-87C9A24CC424}" type="datetimeFigureOut">
              <a:rPr lang="ru-RU" smtClean="0"/>
              <a:pPr/>
              <a:t>21.03.2014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5E3594-E1D3-4B9B-8924-DC734D22165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FCE4AF90-7E55-44F9-83B6-87C9A24CC424}" type="datetimeFigureOut">
              <a:rPr lang="ru-RU" smtClean="0"/>
              <a:pPr/>
              <a:t>21.03.2014</a:t>
            </a:fld>
            <a:endParaRPr lang="ru-RU"/>
          </a:p>
        </p:txBody>
      </p:sp>
      <p:sp>
        <p:nvSpPr>
          <p:cNvPr id="22" name="Номер слайда 21"/>
          <p:cNvSpPr>
            <a:spLocks noGrp="1"/>
          </p:cNvSpPr>
          <p:nvPr>
            <p:ph type="sldNum" sz="quarter" idx="15"/>
          </p:nvPr>
        </p:nvSpPr>
        <p:spPr/>
        <p:txBody>
          <a:bodyPr rtlCol="0"/>
          <a:lstStyle/>
          <a:p>
            <a:fld id="{375E3594-E1D3-4B9B-8924-DC734D22165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FCE4AF90-7E55-44F9-83B6-87C9A24CC424}" type="datetimeFigureOut">
              <a:rPr lang="ru-RU" smtClean="0"/>
              <a:pPr/>
              <a:t>21.03.2014</a:t>
            </a:fld>
            <a:endParaRPr lang="ru-RU"/>
          </a:p>
        </p:txBody>
      </p:sp>
      <p:sp>
        <p:nvSpPr>
          <p:cNvPr id="18" name="Номер слайда 17"/>
          <p:cNvSpPr>
            <a:spLocks noGrp="1"/>
          </p:cNvSpPr>
          <p:nvPr>
            <p:ph type="sldNum" sz="quarter" idx="11"/>
          </p:nvPr>
        </p:nvSpPr>
        <p:spPr/>
        <p:txBody>
          <a:bodyPr rtlCol="0"/>
          <a:lstStyle/>
          <a:p>
            <a:fld id="{375E3594-E1D3-4B9B-8924-DC734D22165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CE4AF90-7E55-44F9-83B6-87C9A24CC424}" type="datetimeFigureOut">
              <a:rPr lang="ru-RU" smtClean="0"/>
              <a:pPr/>
              <a:t>21.03.2014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75E3594-E1D3-4B9B-8924-DC734D22165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3728" y="1052736"/>
            <a:ext cx="6172200" cy="1894362"/>
          </a:xfrm>
        </p:spPr>
        <p:txBody>
          <a:bodyPr/>
          <a:lstStyle/>
          <a:p>
            <a:pPr algn="ctr"/>
            <a:r>
              <a:rPr lang="ru-RU" dirty="0" smtClean="0">
                <a:solidFill>
                  <a:schemeClr val="tx1"/>
                </a:solidFill>
              </a:rPr>
              <a:t>Презентация </a:t>
            </a:r>
            <a:br>
              <a:rPr lang="ru-RU" dirty="0" smtClean="0">
                <a:solidFill>
                  <a:schemeClr val="tx1"/>
                </a:solidFill>
              </a:rPr>
            </a:br>
            <a:r>
              <a:rPr lang="ru-RU" dirty="0" smtClean="0">
                <a:solidFill>
                  <a:schemeClr val="tx1"/>
                </a:solidFill>
              </a:rPr>
              <a:t>на тему: «Комбинаторика»</a:t>
            </a:r>
            <a:endParaRPr lang="ru-RU" dirty="0">
              <a:solidFill>
                <a:schemeClr val="tx1"/>
              </a:solidFill>
            </a:endParaRPr>
          </a:p>
        </p:txBody>
      </p:sp>
      <p:sp>
        <p:nvSpPr>
          <p:cNvPr id="3" name="Подзаголовок 2"/>
          <p:cNvSpPr>
            <a:spLocks noGrp="1"/>
          </p:cNvSpPr>
          <p:nvPr>
            <p:ph type="subTitle" idx="1"/>
          </p:nvPr>
        </p:nvSpPr>
        <p:spPr>
          <a:xfrm>
            <a:off x="4139952" y="4509120"/>
            <a:ext cx="4860032" cy="1371600"/>
          </a:xfrm>
        </p:spPr>
        <p:txBody>
          <a:bodyPr>
            <a:normAutofit/>
          </a:bodyPr>
          <a:lstStyle/>
          <a:p>
            <a:pPr algn="r"/>
            <a:r>
              <a:rPr lang="ru-RU" sz="1600" dirty="0" smtClean="0">
                <a:solidFill>
                  <a:schemeClr val="tx1"/>
                </a:solidFill>
              </a:rPr>
              <a:t>Выполнила: ученица 11 Б класса</a:t>
            </a:r>
          </a:p>
          <a:p>
            <a:pPr algn="r"/>
            <a:r>
              <a:rPr lang="ru-RU" sz="1600" dirty="0" smtClean="0">
                <a:solidFill>
                  <a:schemeClr val="tx1"/>
                </a:solidFill>
              </a:rPr>
              <a:t>                        ЗМЛ№99</a:t>
            </a:r>
          </a:p>
          <a:p>
            <a:pPr algn="r"/>
            <a:r>
              <a:rPr lang="ru-RU" sz="1600" dirty="0" smtClean="0">
                <a:solidFill>
                  <a:schemeClr val="tx1"/>
                </a:solidFill>
              </a:rPr>
              <a:t>                        Шевченко Анжела</a:t>
            </a:r>
          </a:p>
          <a:p>
            <a:pPr algn="r"/>
            <a:r>
              <a:rPr lang="ru-RU" sz="1600" dirty="0" smtClean="0">
                <a:solidFill>
                  <a:schemeClr val="tx1"/>
                </a:solidFill>
              </a:rPr>
              <a:t> Учитель:  </a:t>
            </a:r>
            <a:r>
              <a:rPr lang="ru-RU" sz="1600" dirty="0" err="1" smtClean="0">
                <a:solidFill>
                  <a:schemeClr val="tx1"/>
                </a:solidFill>
              </a:rPr>
              <a:t>Летунова</a:t>
            </a:r>
            <a:r>
              <a:rPr lang="ru-RU" sz="1600" dirty="0" smtClean="0">
                <a:solidFill>
                  <a:schemeClr val="tx1"/>
                </a:solidFill>
              </a:rPr>
              <a:t> Валентина Петровна</a:t>
            </a:r>
          </a:p>
          <a:p>
            <a:endParaRPr lang="ru-RU" sz="1600" dirty="0" smtClean="0">
              <a:solidFill>
                <a:schemeClr val="tx1"/>
              </a:solidFill>
            </a:endParaRPr>
          </a:p>
          <a:p>
            <a:endParaRPr lang="ru-RU" sz="1600" dirty="0" smtClean="0">
              <a:solidFill>
                <a:schemeClr val="tx1"/>
              </a:solidFill>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692696"/>
            <a:ext cx="7715200" cy="5781256"/>
          </a:xfrm>
        </p:spPr>
        <p:txBody>
          <a:bodyPr>
            <a:normAutofit lnSpcReduction="10000"/>
          </a:bodyPr>
          <a:lstStyle/>
          <a:p>
            <a:pPr>
              <a:buNone/>
            </a:pPr>
            <a:r>
              <a:rPr lang="ru-RU" dirty="0" smtClean="0"/>
              <a:t>     Теперь все множество группы разбито на три непересекающихся множества:</a:t>
            </a:r>
          </a:p>
          <a:p>
            <a:r>
              <a:rPr lang="ru-RU" dirty="0" smtClean="0"/>
              <a:t>А – множество тех, кто изучает только немецкий язык (красная область),</a:t>
            </a:r>
          </a:p>
          <a:p>
            <a:r>
              <a:rPr lang="ru-RU" dirty="0" smtClean="0"/>
              <a:t>B – множество тех, кто изучает только английский язык (зеленая область),</a:t>
            </a:r>
          </a:p>
          <a:p>
            <a:r>
              <a:rPr lang="ru-RU" dirty="0" smtClean="0"/>
              <a:t>C – множество тех, кто изучает и немецкий и английский языки (белая область).</a:t>
            </a:r>
          </a:p>
          <a:p>
            <a:pPr>
              <a:buNone/>
            </a:pPr>
            <a:r>
              <a:rPr lang="ru-RU" dirty="0" smtClean="0"/>
              <a:t>      Пока нам известна мощность только множества С, |C|=5. Учитывая, что немецкий язык всего изучает 10 человек, из них 5 изучает и английский, можно сделать вывод, что только немецкий язык изучает 5 человек, т.е. мощность множества А равна 5. Аналогично, мощность множества В равна 15.</a:t>
            </a:r>
          </a:p>
          <a:p>
            <a:r>
              <a:rPr lang="ru-RU" dirty="0" smtClean="0"/>
              <a:t>Итого |A|+|B|+|C|=5+5+15=25.</a:t>
            </a:r>
          </a:p>
          <a:p>
            <a:endParaRPr lang="ru-RU" dirty="0"/>
          </a:p>
        </p:txBody>
      </p:sp>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solidFill>
                  <a:schemeClr val="tx1"/>
                </a:solidFill>
              </a:rPr>
              <a:t>Размещения без </a:t>
            </a:r>
            <a:r>
              <a:rPr lang="ru-RU" i="1" dirty="0" err="1" smtClean="0">
                <a:solidFill>
                  <a:schemeClr val="tx1"/>
                </a:solidFill>
              </a:rPr>
              <a:t>повоторений</a:t>
            </a:r>
            <a:endParaRPr lang="ru-RU" i="1" dirty="0">
              <a:solidFill>
                <a:schemeClr val="tx1"/>
              </a:solidFill>
            </a:endParaRPr>
          </a:p>
        </p:txBody>
      </p:sp>
      <p:sp>
        <p:nvSpPr>
          <p:cNvPr id="3" name="Содержимое 2"/>
          <p:cNvSpPr>
            <a:spLocks noGrp="1"/>
          </p:cNvSpPr>
          <p:nvPr>
            <p:ph sz="quarter" idx="1"/>
          </p:nvPr>
        </p:nvSpPr>
        <p:spPr>
          <a:xfrm>
            <a:off x="457200" y="1600200"/>
            <a:ext cx="8075240" cy="4873752"/>
          </a:xfrm>
        </p:spPr>
        <p:txBody>
          <a:bodyPr>
            <a:normAutofit fontScale="92500"/>
          </a:bodyPr>
          <a:lstStyle/>
          <a:p>
            <a:r>
              <a:rPr lang="ru-RU" dirty="0" smtClean="0"/>
              <a:t>Пусть задано n-элементное множество M. Размещением n-элементного множества M по </a:t>
            </a:r>
            <a:r>
              <a:rPr lang="ru-RU" dirty="0" err="1" smtClean="0"/>
              <a:t>k</a:t>
            </a:r>
            <a:r>
              <a:rPr lang="ru-RU" dirty="0" smtClean="0"/>
              <a:t> называется любое упорядоченное подмножество из </a:t>
            </a:r>
            <a:r>
              <a:rPr lang="ru-RU" dirty="0" err="1" smtClean="0"/>
              <a:t>k</a:t>
            </a:r>
            <a:r>
              <a:rPr lang="ru-RU" dirty="0" smtClean="0"/>
              <a:t> элементов множества M.</a:t>
            </a:r>
          </a:p>
          <a:p>
            <a:r>
              <a:rPr lang="ru-RU" dirty="0" smtClean="0"/>
              <a:t> Количество размещений из </a:t>
            </a:r>
            <a:r>
              <a:rPr lang="ru-RU" dirty="0" err="1" smtClean="0"/>
              <a:t>n</a:t>
            </a:r>
            <a:r>
              <a:rPr lang="ru-RU" dirty="0" smtClean="0"/>
              <a:t> по </a:t>
            </a:r>
            <a:r>
              <a:rPr lang="ru-RU" dirty="0" err="1" smtClean="0"/>
              <a:t>k</a:t>
            </a:r>
            <a:r>
              <a:rPr lang="ru-RU" dirty="0" smtClean="0"/>
              <a:t> обозначается         и </a:t>
            </a:r>
          </a:p>
          <a:p>
            <a:pPr>
              <a:buNone/>
            </a:pPr>
            <a:r>
              <a:rPr lang="ru-RU" dirty="0" smtClean="0"/>
              <a:t>   </a:t>
            </a:r>
          </a:p>
          <a:p>
            <a:pPr>
              <a:buNone/>
            </a:pPr>
            <a:r>
              <a:rPr lang="ru-RU" dirty="0" smtClean="0"/>
              <a:t>    находится по формуле                     , где </a:t>
            </a:r>
            <a:r>
              <a:rPr lang="ru-RU" dirty="0" err="1" smtClean="0"/>
              <a:t>n</a:t>
            </a:r>
            <a:r>
              <a:rPr lang="ru-RU" dirty="0" smtClean="0"/>
              <a:t>! </a:t>
            </a:r>
            <a:br>
              <a:rPr lang="ru-RU" dirty="0" smtClean="0"/>
            </a:br>
            <a:r>
              <a:rPr lang="ru-RU" dirty="0" smtClean="0"/>
              <a:t> (n-факториал) – произведение чисел натурального ряда от 1 до числа </a:t>
            </a:r>
            <a:r>
              <a:rPr lang="ru-RU" dirty="0" err="1" smtClean="0"/>
              <a:t>n</a:t>
            </a:r>
            <a:r>
              <a:rPr lang="ru-RU" dirty="0" smtClean="0"/>
              <a:t> включительно.</a:t>
            </a:r>
            <a:br>
              <a:rPr lang="ru-RU" dirty="0" smtClean="0"/>
            </a:br>
            <a:r>
              <a:rPr lang="ru-RU" dirty="0" smtClean="0"/>
              <a:t>n!=1*2*3*...*</a:t>
            </a:r>
            <a:r>
              <a:rPr lang="ru-RU" dirty="0" err="1" smtClean="0"/>
              <a:t>n</a:t>
            </a:r>
            <a:r>
              <a:rPr lang="ru-RU" dirty="0" smtClean="0"/>
              <a:t>           </a:t>
            </a:r>
          </a:p>
          <a:p>
            <a:r>
              <a:rPr lang="ru-RU" dirty="0" smtClean="0"/>
              <a:t>0!=1 Сколько можно составить телефонных номеров из 6 цифр каждый, так чтобы все цифры были различны?</a:t>
            </a:r>
          </a:p>
          <a:p>
            <a:pPr>
              <a:buNone/>
            </a:pPr>
            <a:r>
              <a:rPr lang="ru-RU" dirty="0" smtClean="0"/>
              <a:t>     Это пример задачи на размещение без повторений. </a:t>
            </a:r>
            <a:endParaRPr lang="ru-RU" dirty="0"/>
          </a:p>
        </p:txBody>
      </p:sp>
      <p:pic>
        <p:nvPicPr>
          <p:cNvPr id="4" name="Рисунок 3" descr="http://www.mgogi.ru/site1.2/kombinator_clip_image004.gif"/>
          <p:cNvPicPr/>
          <p:nvPr/>
        </p:nvPicPr>
        <p:blipFill>
          <a:blip r:embed="rId2" cstate="print"/>
          <a:srcRect/>
          <a:stretch>
            <a:fillRect/>
          </a:stretch>
        </p:blipFill>
        <p:spPr bwMode="auto">
          <a:xfrm>
            <a:off x="7308304" y="2996952"/>
            <a:ext cx="504056" cy="576064"/>
          </a:xfrm>
          <a:prstGeom prst="rect">
            <a:avLst/>
          </a:prstGeom>
          <a:noFill/>
          <a:ln w="9525">
            <a:noFill/>
            <a:miter lim="800000"/>
            <a:headEnd/>
            <a:tailEnd/>
          </a:ln>
        </p:spPr>
      </p:pic>
      <p:pic>
        <p:nvPicPr>
          <p:cNvPr id="5" name="Рисунок 4" descr="http://www.mgogi.ru/site1.2/kombinator_clip_image006.gif"/>
          <p:cNvPicPr/>
          <p:nvPr/>
        </p:nvPicPr>
        <p:blipFill>
          <a:blip r:embed="rId3" cstate="print"/>
          <a:srcRect/>
          <a:stretch>
            <a:fillRect/>
          </a:stretch>
        </p:blipFill>
        <p:spPr bwMode="auto">
          <a:xfrm>
            <a:off x="3923928" y="3356992"/>
            <a:ext cx="1512168" cy="936104"/>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48680"/>
            <a:ext cx="7467600" cy="5925272"/>
          </a:xfrm>
        </p:spPr>
        <p:txBody>
          <a:bodyPr>
            <a:normAutofit lnSpcReduction="10000"/>
          </a:bodyPr>
          <a:lstStyle/>
          <a:p>
            <a:pPr lvl="0"/>
            <a:r>
              <a:rPr lang="ru-RU" dirty="0" smtClean="0"/>
              <a:t>Размещаются здесь 10 цифр по 6. А варианты, при которых одинаковые цифры стоят в разном порядке считаются разными.</a:t>
            </a:r>
          </a:p>
          <a:p>
            <a:pPr lvl="0"/>
            <a:r>
              <a:rPr lang="ru-RU" dirty="0" smtClean="0"/>
              <a:t> Если X-множество, состоящие из </a:t>
            </a:r>
            <a:r>
              <a:rPr lang="ru-RU" dirty="0" err="1" smtClean="0"/>
              <a:t>n</a:t>
            </a:r>
            <a:r>
              <a:rPr lang="ru-RU" dirty="0" smtClean="0"/>
              <a:t> элементов, </a:t>
            </a:r>
            <a:r>
              <a:rPr lang="ru-RU" dirty="0" err="1" smtClean="0"/>
              <a:t>m≤n</a:t>
            </a:r>
            <a:r>
              <a:rPr lang="ru-RU" dirty="0" smtClean="0"/>
              <a:t>, то размещением без повторений из </a:t>
            </a:r>
            <a:r>
              <a:rPr lang="ru-RU" dirty="0" err="1" smtClean="0"/>
              <a:t>n</a:t>
            </a:r>
            <a:r>
              <a:rPr lang="ru-RU" dirty="0" smtClean="0"/>
              <a:t> элементов множества X по </a:t>
            </a:r>
            <a:r>
              <a:rPr lang="ru-RU" dirty="0" err="1" smtClean="0"/>
              <a:t>m</a:t>
            </a:r>
            <a:r>
              <a:rPr lang="ru-RU" dirty="0" smtClean="0"/>
              <a:t> называется упорядоченное множество X, содержащее </a:t>
            </a:r>
            <a:r>
              <a:rPr lang="ru-RU" dirty="0" err="1" smtClean="0"/>
              <a:t>m</a:t>
            </a:r>
            <a:r>
              <a:rPr lang="ru-RU" dirty="0" smtClean="0"/>
              <a:t> элементов называется упорядоченное множество X, содержащее </a:t>
            </a:r>
            <a:r>
              <a:rPr lang="ru-RU" dirty="0" err="1" smtClean="0"/>
              <a:t>m</a:t>
            </a:r>
            <a:r>
              <a:rPr lang="ru-RU" dirty="0" smtClean="0"/>
              <a:t> элементов.</a:t>
            </a:r>
          </a:p>
          <a:p>
            <a:pPr lvl="0"/>
            <a:r>
              <a:rPr lang="ru-RU" dirty="0" smtClean="0"/>
              <a:t>Количество всех размещений из </a:t>
            </a:r>
            <a:r>
              <a:rPr lang="ru-RU" dirty="0" err="1" smtClean="0"/>
              <a:t>n</a:t>
            </a:r>
            <a:r>
              <a:rPr lang="ru-RU" dirty="0" smtClean="0"/>
              <a:t> элементов по </a:t>
            </a:r>
            <a:r>
              <a:rPr lang="ru-RU" dirty="0" err="1" smtClean="0"/>
              <a:t>m</a:t>
            </a:r>
            <a:r>
              <a:rPr lang="ru-RU" dirty="0" smtClean="0"/>
              <a:t> обозначают </a:t>
            </a:r>
            <a:br>
              <a:rPr lang="ru-RU" dirty="0" smtClean="0"/>
            </a:br>
            <a:r>
              <a:rPr lang="ru-RU" dirty="0" smtClean="0"/>
              <a:t/>
            </a:r>
            <a:br>
              <a:rPr lang="ru-RU" dirty="0" smtClean="0"/>
            </a:br>
            <a:endParaRPr lang="ru-RU" dirty="0" smtClean="0"/>
          </a:p>
          <a:p>
            <a:pPr lvl="0"/>
            <a:r>
              <a:rPr lang="ru-RU" dirty="0" smtClean="0"/>
              <a:t>Значит, ответ на выше поставленную задачу будет</a:t>
            </a:r>
            <a:br>
              <a:rPr lang="ru-RU" dirty="0" smtClean="0"/>
            </a:br>
            <a:endParaRPr lang="ru-RU" dirty="0" smtClean="0"/>
          </a:p>
          <a:p>
            <a:endParaRPr lang="ru-RU" dirty="0"/>
          </a:p>
        </p:txBody>
      </p:sp>
      <p:pic>
        <p:nvPicPr>
          <p:cNvPr id="4" name="Рисунок 3" descr="http://www.mgogi.ru/site1.2/kombinator_clip_image008.gif"/>
          <p:cNvPicPr/>
          <p:nvPr/>
        </p:nvPicPr>
        <p:blipFill>
          <a:blip r:embed="rId2" cstate="print"/>
          <a:srcRect/>
          <a:stretch>
            <a:fillRect/>
          </a:stretch>
        </p:blipFill>
        <p:spPr bwMode="auto">
          <a:xfrm>
            <a:off x="2915816" y="3933056"/>
            <a:ext cx="1656184" cy="1152128"/>
          </a:xfrm>
          <a:prstGeom prst="rect">
            <a:avLst/>
          </a:prstGeom>
          <a:noFill/>
          <a:ln w="9525">
            <a:noFill/>
            <a:miter lim="800000"/>
            <a:headEnd/>
            <a:tailEnd/>
          </a:ln>
        </p:spPr>
      </p:pic>
      <p:pic>
        <p:nvPicPr>
          <p:cNvPr id="5" name="Рисунок 4" descr="http://www.mgogi.ru/site1.2/kombinator_clip_image010.gif"/>
          <p:cNvPicPr/>
          <p:nvPr/>
        </p:nvPicPr>
        <p:blipFill>
          <a:blip r:embed="rId3" cstate="print"/>
          <a:srcRect/>
          <a:stretch>
            <a:fillRect/>
          </a:stretch>
        </p:blipFill>
        <p:spPr bwMode="auto">
          <a:xfrm>
            <a:off x="1763688" y="5373216"/>
            <a:ext cx="2304256" cy="1008112"/>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908720"/>
          </a:xfrm>
        </p:spPr>
        <p:txBody>
          <a:bodyPr/>
          <a:lstStyle/>
          <a:p>
            <a:pPr algn="ctr"/>
            <a:r>
              <a:rPr lang="ru-RU" i="1" dirty="0" smtClean="0">
                <a:solidFill>
                  <a:schemeClr val="tx1"/>
                </a:solidFill>
              </a:rPr>
              <a:t>Перестановки без повторений</a:t>
            </a:r>
            <a:endParaRPr lang="ru-RU" i="1" dirty="0">
              <a:solidFill>
                <a:schemeClr val="tx1"/>
              </a:solidFill>
            </a:endParaRPr>
          </a:p>
        </p:txBody>
      </p:sp>
      <p:sp>
        <p:nvSpPr>
          <p:cNvPr id="3" name="Содержимое 2"/>
          <p:cNvSpPr>
            <a:spLocks noGrp="1"/>
          </p:cNvSpPr>
          <p:nvPr>
            <p:ph sz="quarter" idx="1"/>
          </p:nvPr>
        </p:nvSpPr>
        <p:spPr>
          <a:xfrm>
            <a:off x="457200" y="1124744"/>
            <a:ext cx="7467600" cy="5349208"/>
          </a:xfrm>
        </p:spPr>
        <p:txBody>
          <a:bodyPr>
            <a:normAutofit fontScale="92500" lnSpcReduction="20000"/>
          </a:bodyPr>
          <a:lstStyle/>
          <a:p>
            <a:r>
              <a:rPr lang="ru-RU" dirty="0" smtClean="0"/>
              <a:t> Пусть задано n-элементное множество M. Перестановкой n-элементного множества M называется любое размещение множества М по </a:t>
            </a:r>
            <a:r>
              <a:rPr lang="ru-RU" dirty="0" err="1" smtClean="0"/>
              <a:t>n</a:t>
            </a:r>
            <a:r>
              <a:rPr lang="ru-RU" dirty="0" smtClean="0"/>
              <a:t>.</a:t>
            </a:r>
          </a:p>
          <a:p>
            <a:pPr>
              <a:buNone/>
            </a:pPr>
            <a:r>
              <a:rPr lang="ru-RU" i="1" u="sng" dirty="0" smtClean="0"/>
              <a:t>Пример: </a:t>
            </a:r>
            <a:r>
              <a:rPr lang="ru-RU" dirty="0" smtClean="0"/>
              <a:t>Составьте все возможные перестановки {</a:t>
            </a:r>
            <a:r>
              <a:rPr lang="ru-RU" dirty="0" err="1" smtClean="0"/>
              <a:t>a</a:t>
            </a:r>
            <a:r>
              <a:rPr lang="ru-RU" dirty="0" smtClean="0"/>
              <a:t>, </a:t>
            </a:r>
            <a:r>
              <a:rPr lang="ru-RU" dirty="0" err="1" smtClean="0"/>
              <a:t>b</a:t>
            </a:r>
            <a:r>
              <a:rPr lang="ru-RU" dirty="0" smtClean="0"/>
              <a:t>, </a:t>
            </a:r>
            <a:r>
              <a:rPr lang="ru-RU" dirty="0" err="1" smtClean="0"/>
              <a:t>c</a:t>
            </a:r>
            <a:r>
              <a:rPr lang="ru-RU" dirty="0" smtClean="0"/>
              <a:t>}.  </a:t>
            </a:r>
            <a:r>
              <a:rPr lang="en-US" dirty="0" smtClean="0"/>
              <a:t>(a, b, c), (a, c, b), (b, c, a), (c, a, b), (c, b, a), (b, a, c). </a:t>
            </a:r>
            <a:r>
              <a:rPr lang="ru-RU" dirty="0" smtClean="0"/>
              <a:t>Всего таких перестановок</a:t>
            </a:r>
            <a:r>
              <a:rPr lang="en-US" dirty="0" smtClean="0"/>
              <a:t> 6.</a:t>
            </a:r>
            <a:endParaRPr lang="ru-RU" dirty="0" smtClean="0"/>
          </a:p>
          <a:p>
            <a:r>
              <a:rPr lang="ru-RU" dirty="0" smtClean="0"/>
              <a:t>Количество всех перестановок n-элементного множества обозначается  и находится по формуле .</a:t>
            </a:r>
          </a:p>
          <a:p>
            <a:pPr>
              <a:buNone/>
            </a:pPr>
            <a:r>
              <a:rPr lang="ru-RU" i="1" u="sng" dirty="0" smtClean="0"/>
              <a:t>Пример: </a:t>
            </a:r>
            <a:r>
              <a:rPr lang="ru-RU" dirty="0" smtClean="0"/>
              <a:t>Сколько различных шестизначных чисел можно составить из цифр 0, 1, 2, 3, 4,5, если цифры в числе не повторяются?</a:t>
            </a:r>
          </a:p>
          <a:p>
            <a:r>
              <a:rPr lang="ru-RU" dirty="0" smtClean="0"/>
              <a:t>Найдем количество всех перестановок из этих цифр: </a:t>
            </a:r>
          </a:p>
          <a:p>
            <a:pPr>
              <a:buNone/>
            </a:pPr>
            <a:r>
              <a:rPr lang="ru-RU" dirty="0" smtClean="0"/>
              <a:t>     0 не может являться первой цифрой шестизначного числа, поэтому определим количество перестановок, первый элемент которых 0. Если 0 зафиксировать на первой позиции, то переставляться будут только остальные пять цифр, поэтому таких перестановок всего.</a:t>
            </a:r>
            <a:endParaRPr lang="ru-RU" dirty="0"/>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solidFill>
                  <a:schemeClr val="tx1"/>
                </a:solidFill>
              </a:rPr>
              <a:t>Сочетания без повторений</a:t>
            </a:r>
            <a:endParaRPr lang="ru-RU" i="1" dirty="0">
              <a:solidFill>
                <a:schemeClr val="tx1"/>
              </a:solidFill>
            </a:endParaRPr>
          </a:p>
        </p:txBody>
      </p:sp>
      <p:sp>
        <p:nvSpPr>
          <p:cNvPr id="3" name="Содержимое 2"/>
          <p:cNvSpPr>
            <a:spLocks noGrp="1"/>
          </p:cNvSpPr>
          <p:nvPr>
            <p:ph sz="quarter" idx="1"/>
          </p:nvPr>
        </p:nvSpPr>
        <p:spPr>
          <a:xfrm>
            <a:off x="457200" y="1600200"/>
            <a:ext cx="7931224" cy="4873752"/>
          </a:xfrm>
        </p:spPr>
        <p:txBody>
          <a:bodyPr>
            <a:normAutofit fontScale="92500" lnSpcReduction="10000"/>
          </a:bodyPr>
          <a:lstStyle/>
          <a:p>
            <a:r>
              <a:rPr lang="ru-RU" dirty="0" smtClean="0"/>
              <a:t>Пусть задано n-элементное множество M. Сочетанием n-элементного множества M по </a:t>
            </a:r>
            <a:r>
              <a:rPr lang="ru-RU" dirty="0" err="1" smtClean="0"/>
              <a:t>k</a:t>
            </a:r>
            <a:r>
              <a:rPr lang="ru-RU" dirty="0" smtClean="0"/>
              <a:t> называется любое неупорядоченное подмножество из </a:t>
            </a:r>
            <a:r>
              <a:rPr lang="ru-RU" dirty="0" err="1" smtClean="0"/>
              <a:t>k</a:t>
            </a:r>
            <a:r>
              <a:rPr lang="ru-RU" dirty="0" smtClean="0"/>
              <a:t> элементов множества M.</a:t>
            </a:r>
          </a:p>
          <a:p>
            <a:pPr>
              <a:buNone/>
            </a:pPr>
            <a:r>
              <a:rPr lang="ru-RU" i="1" u="sng" dirty="0" smtClean="0"/>
              <a:t>Пример:</a:t>
            </a:r>
            <a:r>
              <a:rPr lang="ru-RU" dirty="0" smtClean="0"/>
              <a:t> Составьте все возможные сочетания по 2 множества {</a:t>
            </a:r>
            <a:r>
              <a:rPr lang="ru-RU" dirty="0" err="1" smtClean="0"/>
              <a:t>a</a:t>
            </a:r>
            <a:r>
              <a:rPr lang="ru-RU" dirty="0" smtClean="0"/>
              <a:t>, </a:t>
            </a:r>
            <a:r>
              <a:rPr lang="ru-RU" dirty="0" err="1" smtClean="0"/>
              <a:t>b</a:t>
            </a:r>
            <a:r>
              <a:rPr lang="ru-RU" dirty="0" smtClean="0"/>
              <a:t>, </a:t>
            </a:r>
            <a:r>
              <a:rPr lang="ru-RU" dirty="0" err="1" smtClean="0"/>
              <a:t>c</a:t>
            </a:r>
            <a:r>
              <a:rPr lang="ru-RU" dirty="0" smtClean="0"/>
              <a:t>}.</a:t>
            </a:r>
            <a:br>
              <a:rPr lang="ru-RU" dirty="0" smtClean="0"/>
            </a:br>
            <a:r>
              <a:rPr lang="ru-RU" dirty="0" smtClean="0"/>
              <a:t>{</a:t>
            </a:r>
            <a:r>
              <a:rPr lang="ru-RU" dirty="0" err="1" smtClean="0"/>
              <a:t>a</a:t>
            </a:r>
            <a:r>
              <a:rPr lang="ru-RU" dirty="0" smtClean="0"/>
              <a:t>, </a:t>
            </a:r>
            <a:r>
              <a:rPr lang="ru-RU" dirty="0" err="1" smtClean="0"/>
              <a:t>b</a:t>
            </a:r>
            <a:r>
              <a:rPr lang="ru-RU" dirty="0" smtClean="0"/>
              <a:t>}{</a:t>
            </a:r>
            <a:r>
              <a:rPr lang="ru-RU" dirty="0" err="1" smtClean="0"/>
              <a:t>a</a:t>
            </a:r>
            <a:r>
              <a:rPr lang="ru-RU" dirty="0" smtClean="0"/>
              <a:t>, </a:t>
            </a:r>
            <a:r>
              <a:rPr lang="ru-RU" dirty="0" err="1" smtClean="0"/>
              <a:t>c</a:t>
            </a:r>
            <a:r>
              <a:rPr lang="ru-RU" dirty="0" smtClean="0"/>
              <a:t>}{</a:t>
            </a:r>
            <a:r>
              <a:rPr lang="ru-RU" dirty="0" err="1" smtClean="0"/>
              <a:t>b</a:t>
            </a:r>
            <a:r>
              <a:rPr lang="ru-RU" dirty="0" smtClean="0"/>
              <a:t>, </a:t>
            </a:r>
            <a:r>
              <a:rPr lang="ru-RU" dirty="0" err="1" smtClean="0"/>
              <a:t>c</a:t>
            </a:r>
            <a:r>
              <a:rPr lang="ru-RU" dirty="0" smtClean="0"/>
              <a:t>}. Всего таких сочетаний 3.</a:t>
            </a:r>
          </a:p>
          <a:p>
            <a:pPr>
              <a:buNone/>
            </a:pPr>
            <a:r>
              <a:rPr lang="ru-RU" dirty="0" smtClean="0"/>
              <a:t>    </a:t>
            </a:r>
          </a:p>
          <a:p>
            <a:pPr>
              <a:buNone/>
            </a:pPr>
            <a:r>
              <a:rPr lang="ru-RU" dirty="0" smtClean="0"/>
              <a:t> Таким образом, количество вариантов при сочетании будет меньше количества размещений.</a:t>
            </a:r>
          </a:p>
          <a:p>
            <a:pPr>
              <a:buNone/>
            </a:pPr>
            <a:r>
              <a:rPr lang="ru-RU" dirty="0" smtClean="0"/>
              <a:t>  </a:t>
            </a:r>
          </a:p>
          <a:p>
            <a:pPr>
              <a:buNone/>
            </a:pPr>
            <a:r>
              <a:rPr lang="ru-RU" dirty="0" smtClean="0"/>
              <a:t> Количество всех сочетаний из </a:t>
            </a:r>
            <a:r>
              <a:rPr lang="ru-RU" dirty="0" err="1" smtClean="0"/>
              <a:t>n</a:t>
            </a:r>
            <a:r>
              <a:rPr lang="ru-RU" dirty="0" smtClean="0"/>
              <a:t> по </a:t>
            </a:r>
            <a:r>
              <a:rPr lang="ru-RU" dirty="0" err="1" smtClean="0"/>
              <a:t>k</a:t>
            </a:r>
            <a:r>
              <a:rPr lang="ru-RU" dirty="0" smtClean="0"/>
              <a:t> обозначается       и находится по формуле:                       .  </a:t>
            </a:r>
            <a:br>
              <a:rPr lang="ru-RU" dirty="0" smtClean="0"/>
            </a:br>
            <a:endParaRPr lang="ru-RU" dirty="0"/>
          </a:p>
        </p:txBody>
      </p:sp>
      <p:pic>
        <p:nvPicPr>
          <p:cNvPr id="4" name="Рисунок 3" descr="http://www.mgogi.ru/site1.2/kombinator_clip_image012_0001.gif"/>
          <p:cNvPicPr/>
          <p:nvPr/>
        </p:nvPicPr>
        <p:blipFill>
          <a:blip r:embed="rId2" cstate="print"/>
          <a:srcRect/>
          <a:stretch>
            <a:fillRect/>
          </a:stretch>
        </p:blipFill>
        <p:spPr bwMode="auto">
          <a:xfrm>
            <a:off x="7380312" y="5229200"/>
            <a:ext cx="504056" cy="521712"/>
          </a:xfrm>
          <a:prstGeom prst="rect">
            <a:avLst/>
          </a:prstGeom>
          <a:noFill/>
          <a:ln w="9525">
            <a:noFill/>
            <a:miter lim="800000"/>
            <a:headEnd/>
            <a:tailEnd/>
          </a:ln>
        </p:spPr>
      </p:pic>
      <p:pic>
        <p:nvPicPr>
          <p:cNvPr id="6" name="Рисунок 5" descr="http://www.mgogi.ru/site1.2/kombinator_clip_image014_0001.gif"/>
          <p:cNvPicPr/>
          <p:nvPr/>
        </p:nvPicPr>
        <p:blipFill>
          <a:blip r:embed="rId3" cstate="print"/>
          <a:srcRect/>
          <a:stretch>
            <a:fillRect/>
          </a:stretch>
        </p:blipFill>
        <p:spPr bwMode="auto">
          <a:xfrm>
            <a:off x="3995936" y="5517232"/>
            <a:ext cx="1656184" cy="792088"/>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04664"/>
            <a:ext cx="7467600" cy="6069288"/>
          </a:xfrm>
        </p:spPr>
        <p:txBody>
          <a:bodyPr>
            <a:normAutofit lnSpcReduction="10000"/>
          </a:bodyPr>
          <a:lstStyle/>
          <a:p>
            <a:r>
              <a:rPr lang="ru-RU" u="sng" dirty="0" smtClean="0"/>
              <a:t>Пример:</a:t>
            </a:r>
            <a:r>
              <a:rPr lang="ru-RU" dirty="0" smtClean="0"/>
              <a:t> Сколько трехкнопочных комбинаций существует на кодовом замке (все три кнопки нажимаются одновременно), если на нем всего 10 цифр. </a:t>
            </a:r>
            <a:br>
              <a:rPr lang="ru-RU" dirty="0" smtClean="0"/>
            </a:br>
            <a:r>
              <a:rPr lang="ru-RU" dirty="0" smtClean="0"/>
              <a:t>В этой задаче используется схема сочетания без повторений, т.к. кнопки нажимаются одновременно и порядок нажатия не важен. Решение имеет вид:</a:t>
            </a:r>
          </a:p>
          <a:p>
            <a:endParaRPr lang="ru-RU" dirty="0" smtClean="0"/>
          </a:p>
          <a:p>
            <a:endParaRPr lang="ru-RU" dirty="0" smtClean="0"/>
          </a:p>
          <a:p>
            <a:endParaRPr lang="ru-RU" dirty="0" smtClean="0"/>
          </a:p>
          <a:p>
            <a:pPr lvl="0"/>
            <a:r>
              <a:rPr lang="ru-RU" dirty="0" smtClean="0"/>
              <a:t>Число количества сочетаний         имеет важное значение в математике, и в частности в комбинаторике, оно обладает рядом свойств, которые часто применяются при практических вычислениях.</a:t>
            </a:r>
          </a:p>
          <a:p>
            <a:endParaRPr lang="ru-RU" dirty="0" smtClean="0"/>
          </a:p>
          <a:p>
            <a:endParaRPr lang="ru-RU" dirty="0"/>
          </a:p>
        </p:txBody>
      </p:sp>
      <p:pic>
        <p:nvPicPr>
          <p:cNvPr id="4" name="Рисунок 3" descr="http://www.mgogi.ru/site1.2/kombinator_clip_image016.gif"/>
          <p:cNvPicPr/>
          <p:nvPr/>
        </p:nvPicPr>
        <p:blipFill>
          <a:blip r:embed="rId2" cstate="print"/>
          <a:srcRect/>
          <a:stretch>
            <a:fillRect/>
          </a:stretch>
        </p:blipFill>
        <p:spPr bwMode="auto">
          <a:xfrm>
            <a:off x="971600" y="3212976"/>
            <a:ext cx="4824536" cy="1008112"/>
          </a:xfrm>
          <a:prstGeom prst="rect">
            <a:avLst/>
          </a:prstGeom>
          <a:noFill/>
          <a:ln w="9525">
            <a:noFill/>
            <a:miter lim="800000"/>
            <a:headEnd/>
            <a:tailEnd/>
          </a:ln>
        </p:spPr>
      </p:pic>
      <p:pic>
        <p:nvPicPr>
          <p:cNvPr id="5" name="Рисунок 4" descr="http://www.mgogi.ru/site1.2/kombinator_clip_image012_0002.gif"/>
          <p:cNvPicPr/>
          <p:nvPr/>
        </p:nvPicPr>
        <p:blipFill>
          <a:blip r:embed="rId3" cstate="print"/>
          <a:srcRect/>
          <a:stretch>
            <a:fillRect/>
          </a:stretch>
        </p:blipFill>
        <p:spPr bwMode="auto">
          <a:xfrm>
            <a:off x="5148064" y="4221088"/>
            <a:ext cx="504056" cy="521712"/>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467600" cy="1008112"/>
          </a:xfrm>
        </p:spPr>
        <p:txBody>
          <a:bodyPr/>
          <a:lstStyle/>
          <a:p>
            <a:pPr algn="ctr"/>
            <a:r>
              <a:rPr lang="ru-RU" i="1" dirty="0" smtClean="0">
                <a:solidFill>
                  <a:schemeClr val="tx1"/>
                </a:solidFill>
              </a:rPr>
              <a:t>Свойства количества сочетаний</a:t>
            </a:r>
            <a:endParaRPr lang="ru-RU" i="1" dirty="0">
              <a:solidFill>
                <a:schemeClr val="tx1"/>
              </a:solidFill>
            </a:endParaRPr>
          </a:p>
        </p:txBody>
      </p:sp>
      <p:sp>
        <p:nvSpPr>
          <p:cNvPr id="3" name="Содержимое 2"/>
          <p:cNvSpPr>
            <a:spLocks noGrp="1"/>
          </p:cNvSpPr>
          <p:nvPr>
            <p:ph sz="quarter" idx="1"/>
          </p:nvPr>
        </p:nvSpPr>
        <p:spPr>
          <a:xfrm>
            <a:off x="539552" y="1628800"/>
            <a:ext cx="7931224" cy="5421216"/>
          </a:xfrm>
        </p:spPr>
        <p:txBody>
          <a:bodyPr/>
          <a:lstStyle/>
          <a:p>
            <a:pPr>
              <a:buNone/>
            </a:pPr>
            <a:r>
              <a:rPr lang="ru-RU" dirty="0" smtClean="0"/>
              <a:t>1.</a:t>
            </a:r>
          </a:p>
          <a:p>
            <a:pPr>
              <a:buNone/>
            </a:pPr>
            <a:endParaRPr lang="ru-RU" dirty="0" smtClean="0"/>
          </a:p>
          <a:p>
            <a:pPr>
              <a:buNone/>
            </a:pPr>
            <a:r>
              <a:rPr lang="ru-RU" dirty="0" smtClean="0"/>
              <a:t>2.</a:t>
            </a:r>
          </a:p>
          <a:p>
            <a:pPr>
              <a:buNone/>
            </a:pPr>
            <a:endParaRPr lang="ru-RU" dirty="0" smtClean="0"/>
          </a:p>
          <a:p>
            <a:pPr>
              <a:buNone/>
            </a:pPr>
            <a:r>
              <a:rPr lang="ru-RU" dirty="0" smtClean="0"/>
              <a:t>3.  </a:t>
            </a:r>
            <a:endParaRPr lang="ru-RU" dirty="0"/>
          </a:p>
        </p:txBody>
      </p:sp>
      <p:pic>
        <p:nvPicPr>
          <p:cNvPr id="5" name="Рисунок 4" descr="http://www.mgogi.ru/site1.2/kombinator_clip_image020.gif"/>
          <p:cNvPicPr/>
          <p:nvPr/>
        </p:nvPicPr>
        <p:blipFill>
          <a:blip r:embed="rId2" cstate="print"/>
          <a:srcRect/>
          <a:stretch>
            <a:fillRect/>
          </a:stretch>
        </p:blipFill>
        <p:spPr bwMode="auto">
          <a:xfrm>
            <a:off x="899592" y="1556792"/>
            <a:ext cx="1800200" cy="792088"/>
          </a:xfrm>
          <a:prstGeom prst="rect">
            <a:avLst/>
          </a:prstGeom>
          <a:noFill/>
          <a:ln w="9525">
            <a:noFill/>
            <a:miter lim="800000"/>
            <a:headEnd/>
            <a:tailEnd/>
          </a:ln>
        </p:spPr>
      </p:pic>
      <p:pic>
        <p:nvPicPr>
          <p:cNvPr id="6" name="Рисунок 5" descr="http://www.mgogi.ru/site1.2/kombinator_clip_image022.gif"/>
          <p:cNvPicPr/>
          <p:nvPr/>
        </p:nvPicPr>
        <p:blipFill>
          <a:blip r:embed="rId3" cstate="print"/>
          <a:srcRect/>
          <a:stretch>
            <a:fillRect/>
          </a:stretch>
        </p:blipFill>
        <p:spPr bwMode="auto">
          <a:xfrm>
            <a:off x="1043608" y="2276872"/>
            <a:ext cx="2088232" cy="936104"/>
          </a:xfrm>
          <a:prstGeom prst="rect">
            <a:avLst/>
          </a:prstGeom>
          <a:noFill/>
          <a:ln w="9525">
            <a:noFill/>
            <a:miter lim="800000"/>
            <a:headEnd/>
            <a:tailEnd/>
          </a:ln>
        </p:spPr>
      </p:pic>
      <p:pic>
        <p:nvPicPr>
          <p:cNvPr id="7" name="Рисунок 6" descr="http://www.mgogi.ru/site1.2/kombinator_clip_image024.gif"/>
          <p:cNvPicPr/>
          <p:nvPr/>
        </p:nvPicPr>
        <p:blipFill>
          <a:blip r:embed="rId4" cstate="print"/>
          <a:srcRect/>
          <a:stretch>
            <a:fillRect/>
          </a:stretch>
        </p:blipFill>
        <p:spPr bwMode="auto">
          <a:xfrm>
            <a:off x="1043608" y="3140968"/>
            <a:ext cx="2304256" cy="108012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cito-web.yspu.org/link1/metod/theory/img1.png"/>
          <p:cNvPicPr>
            <a:picLocks noGrp="1"/>
          </p:cNvPicPr>
          <p:nvPr>
            <p:ph sz="quarter" idx="1"/>
          </p:nvPr>
        </p:nvPicPr>
        <p:blipFill>
          <a:blip r:embed="rId2" cstate="print"/>
          <a:srcRect/>
          <a:stretch>
            <a:fillRect/>
          </a:stretch>
        </p:blipFill>
        <p:spPr bwMode="auto">
          <a:xfrm>
            <a:off x="611560" y="836712"/>
            <a:ext cx="7624713" cy="4985097"/>
          </a:xfrm>
          <a:prstGeom prst="rect">
            <a:avLst/>
          </a:prstGeom>
          <a:noFill/>
          <a:ln w="9525">
            <a:noFill/>
            <a:miter lim="800000"/>
            <a:headEnd/>
            <a:tailEnd/>
          </a:ln>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lstStyle/>
          <a:p>
            <a:pPr algn="ctr"/>
            <a:r>
              <a:rPr lang="ru-RU" i="1" dirty="0" smtClean="0">
                <a:solidFill>
                  <a:schemeClr val="tx1"/>
                </a:solidFill>
              </a:rPr>
              <a:t>Бином Ньютона</a:t>
            </a:r>
            <a:endParaRPr lang="ru-RU" i="1" dirty="0">
              <a:solidFill>
                <a:schemeClr val="tx1"/>
              </a:solidFill>
            </a:endParaRPr>
          </a:p>
        </p:txBody>
      </p:sp>
      <p:sp>
        <p:nvSpPr>
          <p:cNvPr id="6" name="Содержимое 5"/>
          <p:cNvSpPr>
            <a:spLocks noGrp="1"/>
          </p:cNvSpPr>
          <p:nvPr>
            <p:ph sz="quarter" idx="1"/>
          </p:nvPr>
        </p:nvSpPr>
        <p:spPr>
          <a:xfrm>
            <a:off x="457200" y="1340768"/>
            <a:ext cx="7715200" cy="5133184"/>
          </a:xfrm>
        </p:spPr>
        <p:txBody>
          <a:bodyPr>
            <a:normAutofit/>
          </a:bodyPr>
          <a:lstStyle/>
          <a:p>
            <a:r>
              <a:rPr lang="ru-RU" dirty="0" smtClean="0"/>
              <a:t>                          Нам хорошо известны формулы.</a:t>
            </a:r>
          </a:p>
          <a:p>
            <a:pPr>
              <a:buNone/>
            </a:pPr>
            <a:r>
              <a:rPr lang="ru-RU" dirty="0" smtClean="0"/>
              <a:t>                             квадрата суммы и куба суммы. </a:t>
            </a:r>
          </a:p>
          <a:p>
            <a:pPr>
              <a:buNone/>
            </a:pPr>
            <a:r>
              <a:rPr lang="ru-RU" dirty="0" smtClean="0"/>
              <a:t>                             Более общий вид этих формул</a:t>
            </a:r>
          </a:p>
          <a:p>
            <a:pPr>
              <a:buNone/>
            </a:pPr>
            <a:r>
              <a:rPr lang="ru-RU" dirty="0" smtClean="0"/>
              <a:t>                             выражается формулой, которая</a:t>
            </a:r>
          </a:p>
          <a:p>
            <a:pPr>
              <a:buNone/>
            </a:pPr>
            <a:r>
              <a:rPr lang="ru-RU" dirty="0" smtClean="0"/>
              <a:t>                             получила имя – бином Ньютона.</a:t>
            </a:r>
          </a:p>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     В этой формуле числа                    называются биноминальными коэффициентами.</a:t>
            </a:r>
          </a:p>
          <a:p>
            <a:pPr>
              <a:buNone/>
            </a:pPr>
            <a:endParaRPr lang="ru-RU" dirty="0" smtClean="0"/>
          </a:p>
          <a:p>
            <a:pPr>
              <a:buNone/>
            </a:pPr>
            <a:endParaRPr lang="ru-RU" dirty="0"/>
          </a:p>
        </p:txBody>
      </p:sp>
      <p:pic>
        <p:nvPicPr>
          <p:cNvPr id="7" name="Рисунок 6" descr="http://biographera.net/biographies/issak_newtone/12479079.jpg"/>
          <p:cNvPicPr/>
          <p:nvPr/>
        </p:nvPicPr>
        <p:blipFill>
          <a:blip r:embed="rId2" cstate="print"/>
          <a:srcRect/>
          <a:stretch>
            <a:fillRect/>
          </a:stretch>
        </p:blipFill>
        <p:spPr bwMode="auto">
          <a:xfrm>
            <a:off x="755576" y="1412776"/>
            <a:ext cx="2160240" cy="2295776"/>
          </a:xfrm>
          <a:prstGeom prst="rect">
            <a:avLst/>
          </a:prstGeom>
          <a:noFill/>
          <a:ln w="9525">
            <a:noFill/>
            <a:miter lim="800000"/>
            <a:headEnd/>
            <a:tailEnd/>
          </a:ln>
        </p:spPr>
      </p:pic>
      <p:pic>
        <p:nvPicPr>
          <p:cNvPr id="8" name="Рисунок 7" descr="http://www.mgogi.ru/site1.2/kombinator_clip_image026.gif"/>
          <p:cNvPicPr/>
          <p:nvPr/>
        </p:nvPicPr>
        <p:blipFill>
          <a:blip r:embed="rId3" cstate="print"/>
          <a:srcRect/>
          <a:stretch>
            <a:fillRect/>
          </a:stretch>
        </p:blipFill>
        <p:spPr bwMode="auto">
          <a:xfrm>
            <a:off x="1403648" y="3645024"/>
            <a:ext cx="4968552" cy="1296144"/>
          </a:xfrm>
          <a:prstGeom prst="rect">
            <a:avLst/>
          </a:prstGeom>
          <a:noFill/>
          <a:ln w="9525">
            <a:noFill/>
            <a:miter lim="800000"/>
            <a:headEnd/>
            <a:tailEnd/>
          </a:ln>
        </p:spPr>
      </p:pic>
      <p:pic>
        <p:nvPicPr>
          <p:cNvPr id="9" name="Рисунок 8" descr="http://www.mgogi.ru/site1.2/kombinator_clip_image028.gif"/>
          <p:cNvPicPr/>
          <p:nvPr/>
        </p:nvPicPr>
        <p:blipFill>
          <a:blip r:embed="rId4" cstate="print"/>
          <a:srcRect/>
          <a:stretch>
            <a:fillRect/>
          </a:stretch>
        </p:blipFill>
        <p:spPr bwMode="auto">
          <a:xfrm>
            <a:off x="4211960" y="5085184"/>
            <a:ext cx="1584176" cy="60451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48680"/>
            <a:ext cx="7931224" cy="5925272"/>
          </a:xfrm>
        </p:spPr>
        <p:txBody>
          <a:bodyPr>
            <a:noAutofit/>
          </a:bodyPr>
          <a:lstStyle/>
          <a:p>
            <a:pPr>
              <a:buNone/>
            </a:pPr>
            <a:r>
              <a:rPr lang="ru-RU" i="1" u="sng" dirty="0" smtClean="0"/>
              <a:t>Пример</a:t>
            </a:r>
            <a:r>
              <a:rPr lang="ru-RU" u="sng" dirty="0" smtClean="0"/>
              <a:t>:</a:t>
            </a:r>
            <a:r>
              <a:rPr lang="ru-RU" dirty="0" smtClean="0"/>
              <a:t>  Раскройте скобки                .</a:t>
            </a:r>
            <a:br>
              <a:rPr lang="ru-RU" dirty="0" smtClean="0"/>
            </a:br>
            <a:r>
              <a:rPr lang="ru-RU" dirty="0" smtClean="0"/>
              <a:t>Воспользуемся формулой бинома Ньютона:</a:t>
            </a:r>
          </a:p>
          <a:p>
            <a:pPr>
              <a:buNone/>
            </a:pPr>
            <a:endParaRPr lang="ru-RU" dirty="0" smtClean="0"/>
          </a:p>
          <a:p>
            <a:pPr>
              <a:buNone/>
            </a:pPr>
            <a:endParaRPr lang="ru-RU" dirty="0" smtClean="0"/>
          </a:p>
          <a:p>
            <a:pPr>
              <a:buNone/>
            </a:pPr>
            <a:r>
              <a:rPr lang="ru-RU" dirty="0" smtClean="0"/>
              <a:t>   Найдем биноминальные коэффициенты.</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      Подставим биноминальные коэффициенты в формулу:</a:t>
            </a:r>
            <a:br>
              <a:rPr lang="ru-RU" dirty="0" smtClean="0"/>
            </a:b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
            </a:r>
            <a:br>
              <a:rPr lang="ru-RU" dirty="0" smtClean="0"/>
            </a:br>
            <a:endParaRPr lang="ru-RU" dirty="0"/>
          </a:p>
        </p:txBody>
      </p:sp>
      <p:pic>
        <p:nvPicPr>
          <p:cNvPr id="4" name="Рисунок 3" descr="http://www.mgogi.ru/site1.2/kombinator_clip_image030.gif"/>
          <p:cNvPicPr/>
          <p:nvPr/>
        </p:nvPicPr>
        <p:blipFill>
          <a:blip r:embed="rId2" cstate="print"/>
          <a:srcRect/>
          <a:stretch>
            <a:fillRect/>
          </a:stretch>
        </p:blipFill>
        <p:spPr bwMode="auto">
          <a:xfrm>
            <a:off x="4716016" y="476672"/>
            <a:ext cx="1152128" cy="655568"/>
          </a:xfrm>
          <a:prstGeom prst="rect">
            <a:avLst/>
          </a:prstGeom>
          <a:noFill/>
          <a:ln w="9525">
            <a:noFill/>
            <a:miter lim="800000"/>
            <a:headEnd/>
            <a:tailEnd/>
          </a:ln>
        </p:spPr>
      </p:pic>
      <p:pic>
        <p:nvPicPr>
          <p:cNvPr id="5" name="Рисунок 4" descr="http://www.mgogi.ru/site1.2/kombinator_clip_image032.gif"/>
          <p:cNvPicPr/>
          <p:nvPr/>
        </p:nvPicPr>
        <p:blipFill>
          <a:blip r:embed="rId3" cstate="print"/>
          <a:srcRect/>
          <a:stretch>
            <a:fillRect/>
          </a:stretch>
        </p:blipFill>
        <p:spPr bwMode="auto">
          <a:xfrm>
            <a:off x="755576" y="1340768"/>
            <a:ext cx="6768752" cy="720080"/>
          </a:xfrm>
          <a:prstGeom prst="rect">
            <a:avLst/>
          </a:prstGeom>
          <a:noFill/>
          <a:ln w="9525">
            <a:noFill/>
            <a:miter lim="800000"/>
            <a:headEnd/>
            <a:tailEnd/>
          </a:ln>
        </p:spPr>
      </p:pic>
      <p:pic>
        <p:nvPicPr>
          <p:cNvPr id="6" name="Рисунок 5" descr="http://www.mgogi.ru/site1.2/kombinator_clip_image034.gif"/>
          <p:cNvPicPr/>
          <p:nvPr/>
        </p:nvPicPr>
        <p:blipFill>
          <a:blip r:embed="rId4" cstate="print"/>
          <a:srcRect/>
          <a:stretch>
            <a:fillRect/>
          </a:stretch>
        </p:blipFill>
        <p:spPr bwMode="auto">
          <a:xfrm>
            <a:off x="467544" y="2708920"/>
            <a:ext cx="2736304" cy="2160240"/>
          </a:xfrm>
          <a:prstGeom prst="rect">
            <a:avLst/>
          </a:prstGeom>
          <a:noFill/>
          <a:ln w="9525">
            <a:noFill/>
            <a:miter lim="800000"/>
            <a:headEnd/>
            <a:tailEnd/>
          </a:ln>
        </p:spPr>
      </p:pic>
      <p:pic>
        <p:nvPicPr>
          <p:cNvPr id="7" name="Рисунок 6" descr="http://www.mgogi.ru/site1.2/kombinator_clip_image036.gif"/>
          <p:cNvPicPr/>
          <p:nvPr/>
        </p:nvPicPr>
        <p:blipFill>
          <a:blip r:embed="rId5" cstate="print"/>
          <a:srcRect/>
          <a:stretch>
            <a:fillRect/>
          </a:stretch>
        </p:blipFill>
        <p:spPr bwMode="auto">
          <a:xfrm>
            <a:off x="1187624" y="5661248"/>
            <a:ext cx="3456384" cy="792088"/>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tx1"/>
                </a:solidFill>
              </a:rPr>
              <a:t>Комбинаторика</a:t>
            </a:r>
            <a:endParaRPr lang="ru-RU" b="1" i="1" dirty="0">
              <a:solidFill>
                <a:schemeClr val="tx1"/>
              </a:solidFill>
            </a:endParaRPr>
          </a:p>
        </p:txBody>
      </p:sp>
      <p:sp>
        <p:nvSpPr>
          <p:cNvPr id="3" name="Содержимое 2"/>
          <p:cNvSpPr>
            <a:spLocks noGrp="1"/>
          </p:cNvSpPr>
          <p:nvPr>
            <p:ph sz="quarter" idx="1"/>
          </p:nvPr>
        </p:nvSpPr>
        <p:spPr>
          <a:xfrm>
            <a:off x="395536" y="1844824"/>
            <a:ext cx="7467600" cy="4873752"/>
          </a:xfrm>
        </p:spPr>
        <p:txBody>
          <a:bodyPr/>
          <a:lstStyle/>
          <a:p>
            <a:pPr lvl="0"/>
            <a:r>
              <a:rPr lang="ru-RU" b="1" i="1" dirty="0" smtClean="0"/>
              <a:t>Комбинаторика</a:t>
            </a:r>
            <a:r>
              <a:rPr lang="ru-RU" dirty="0" smtClean="0"/>
              <a:t> – это раздел математики, который изучает количества комбинаций, подчиненных определенным условиям, которые можно составить из элементов, безразлично какой природы, заданного конечного множества. Занимается различного вида соединениями, которые можно образовать из элементов конечного множества.</a:t>
            </a:r>
          </a:p>
          <a:p>
            <a:endParaRPr lang="ru-RU"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www.fxyz.ru/data/img/combinations/unions.png"/>
          <p:cNvPicPr>
            <a:picLocks noGrp="1"/>
          </p:cNvPicPr>
          <p:nvPr>
            <p:ph sz="quarter" idx="1"/>
          </p:nvPr>
        </p:nvPicPr>
        <p:blipFill>
          <a:blip r:embed="rId2" cstate="print"/>
          <a:srcRect/>
          <a:stretch>
            <a:fillRect/>
          </a:stretch>
        </p:blipFill>
        <p:spPr bwMode="auto">
          <a:xfrm>
            <a:off x="971600" y="836712"/>
            <a:ext cx="7128792" cy="468052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tx1"/>
                </a:solidFill>
              </a:rPr>
              <a:t>История</a:t>
            </a:r>
            <a:endParaRPr lang="ru-RU" b="1" i="1" dirty="0">
              <a:solidFill>
                <a:schemeClr val="tx1"/>
              </a:solidFill>
            </a:endParaRPr>
          </a:p>
        </p:txBody>
      </p:sp>
      <p:sp>
        <p:nvSpPr>
          <p:cNvPr id="3" name="Содержимое 2"/>
          <p:cNvSpPr>
            <a:spLocks noGrp="1"/>
          </p:cNvSpPr>
          <p:nvPr>
            <p:ph sz="quarter" idx="1"/>
          </p:nvPr>
        </p:nvSpPr>
        <p:spPr/>
        <p:txBody>
          <a:bodyPr/>
          <a:lstStyle/>
          <a:p>
            <a:r>
              <a:rPr lang="ru-RU" dirty="0" smtClean="0"/>
              <a:t>Некоторые элементы комбинаторики были известны в Индии еще во II в. До н. э. Индийцы умели вычислять числа, которые сейчас называют «сочетания». Предполагают, что индийские ученые изучали соединения в связи с применением их в поэтике, науке о структуре стиха и поэтических произведениях. Как научная дисциплина, комбинаторика сформировалась в XVII в.</a:t>
            </a:r>
          </a:p>
          <a:p>
            <a:endParaRPr lang="ru-RU"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sz="quarter" idx="1"/>
          </p:nvPr>
        </p:nvSpPr>
        <p:spPr>
          <a:xfrm>
            <a:off x="457200" y="404664"/>
            <a:ext cx="7467600" cy="6069161"/>
          </a:xfrm>
        </p:spPr>
        <p:txBody>
          <a:bodyPr>
            <a:normAutofit/>
          </a:bodyPr>
          <a:lstStyle/>
          <a:p>
            <a:r>
              <a:rPr lang="ru-RU" dirty="0" smtClean="0"/>
              <a:t>               Б. Паскаль в «Трактате  об</a:t>
            </a:r>
          </a:p>
          <a:p>
            <a:pPr lvl="0">
              <a:buNone/>
            </a:pPr>
            <a:r>
              <a:rPr lang="ru-RU" dirty="0" smtClean="0"/>
              <a:t>                  арифметическом треугольнике» и в</a:t>
            </a:r>
          </a:p>
          <a:p>
            <a:pPr lvl="0">
              <a:buNone/>
            </a:pPr>
            <a:r>
              <a:rPr lang="ru-RU" dirty="0" smtClean="0"/>
              <a:t>                  «Трактате о числовых порядках» (1665 г.)  изложил учение о биномиальных коэффициентах.</a:t>
            </a:r>
          </a:p>
          <a:p>
            <a:r>
              <a:rPr lang="ru-RU" dirty="0" smtClean="0"/>
              <a:t>П. Ферма знал о связях математических квадратов и фигурных чисел с теорией соединений.</a:t>
            </a:r>
          </a:p>
          <a:p>
            <a:r>
              <a:rPr lang="ru-RU" dirty="0" smtClean="0"/>
              <a:t>Термин «комбинаторика» стал   употребляться</a:t>
            </a:r>
          </a:p>
          <a:p>
            <a:pPr>
              <a:buNone/>
            </a:pPr>
            <a:r>
              <a:rPr lang="ru-RU" dirty="0" smtClean="0"/>
              <a:t>                  после опубликования  Лейбницем в</a:t>
            </a:r>
          </a:p>
          <a:p>
            <a:pPr>
              <a:buNone/>
            </a:pPr>
            <a:r>
              <a:rPr lang="ru-RU" dirty="0" smtClean="0"/>
              <a:t>                  1665 г. Работы «Рассуждение</a:t>
            </a:r>
          </a:p>
          <a:p>
            <a:pPr>
              <a:buNone/>
            </a:pPr>
            <a:r>
              <a:rPr lang="ru-RU" dirty="0" smtClean="0"/>
              <a:t>                  комбинаторном искусстве», в которой</a:t>
            </a:r>
          </a:p>
          <a:p>
            <a:pPr>
              <a:buNone/>
            </a:pPr>
            <a:r>
              <a:rPr lang="ru-RU" dirty="0" smtClean="0"/>
              <a:t>                  впервые дано научное обоснование теории сочетаний и перестановок.</a:t>
            </a:r>
            <a:endParaRPr lang="ru-RU" dirty="0"/>
          </a:p>
        </p:txBody>
      </p:sp>
      <p:pic>
        <p:nvPicPr>
          <p:cNvPr id="7" name="Рисунок 6" descr="http://upload.wikimedia.org/wikipedia/commons/b/bf/Pascal_Duprat_ca1880.jpg"/>
          <p:cNvPicPr/>
          <p:nvPr/>
        </p:nvPicPr>
        <p:blipFill>
          <a:blip r:embed="rId2" cstate="print"/>
          <a:srcRect/>
          <a:stretch>
            <a:fillRect/>
          </a:stretch>
        </p:blipFill>
        <p:spPr bwMode="auto">
          <a:xfrm>
            <a:off x="755576" y="260648"/>
            <a:ext cx="1296144" cy="1512168"/>
          </a:xfrm>
          <a:prstGeom prst="rect">
            <a:avLst/>
          </a:prstGeom>
          <a:noFill/>
          <a:ln w="9525">
            <a:noFill/>
            <a:miter lim="800000"/>
            <a:headEnd/>
            <a:tailEnd/>
          </a:ln>
        </p:spPr>
      </p:pic>
      <p:pic>
        <p:nvPicPr>
          <p:cNvPr id="8" name="Рисунок 7" descr="http://mathinfinity.net.ru/media/object_photos/news/10.jpg"/>
          <p:cNvPicPr/>
          <p:nvPr/>
        </p:nvPicPr>
        <p:blipFill>
          <a:blip r:embed="rId3" cstate="print"/>
          <a:srcRect/>
          <a:stretch>
            <a:fillRect/>
          </a:stretch>
        </p:blipFill>
        <p:spPr bwMode="auto">
          <a:xfrm>
            <a:off x="6732240" y="1916832"/>
            <a:ext cx="1728192" cy="1872208"/>
          </a:xfrm>
          <a:prstGeom prst="rect">
            <a:avLst/>
          </a:prstGeom>
          <a:noFill/>
          <a:ln w="9525">
            <a:noFill/>
            <a:miter lim="800000"/>
            <a:headEnd/>
            <a:tailEnd/>
          </a:ln>
        </p:spPr>
      </p:pic>
      <p:pic>
        <p:nvPicPr>
          <p:cNvPr id="9" name="Рисунок 8" descr="http://upload.wikimedia.org/wikipedia/commons/1/1c/Leibniz.jpg"/>
          <p:cNvPicPr/>
          <p:nvPr/>
        </p:nvPicPr>
        <p:blipFill>
          <a:blip r:embed="rId4" cstate="print"/>
          <a:srcRect/>
          <a:stretch>
            <a:fillRect/>
          </a:stretch>
        </p:blipFill>
        <p:spPr bwMode="auto">
          <a:xfrm>
            <a:off x="539552" y="4077072"/>
            <a:ext cx="1440160" cy="1728192"/>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tx1"/>
                </a:solidFill>
              </a:rPr>
              <a:t>Правило суммы и правило произведения</a:t>
            </a:r>
            <a:endParaRPr lang="ru-RU" b="1" i="1" dirty="0">
              <a:solidFill>
                <a:schemeClr val="tx1"/>
              </a:solidFill>
            </a:endParaRPr>
          </a:p>
        </p:txBody>
      </p:sp>
      <p:sp>
        <p:nvSpPr>
          <p:cNvPr id="3" name="Содержимое 2"/>
          <p:cNvSpPr>
            <a:spLocks noGrp="1"/>
          </p:cNvSpPr>
          <p:nvPr>
            <p:ph sz="quarter" idx="1"/>
          </p:nvPr>
        </p:nvSpPr>
        <p:spPr>
          <a:xfrm>
            <a:off x="457200" y="1412776"/>
            <a:ext cx="7467600" cy="5061176"/>
          </a:xfrm>
        </p:spPr>
        <p:txBody>
          <a:bodyPr/>
          <a:lstStyle/>
          <a:p>
            <a:r>
              <a:rPr lang="ru-RU" sz="2200" b="1" i="1" u="sng" dirty="0" smtClean="0"/>
              <a:t>Правило суммы.</a:t>
            </a:r>
            <a:r>
              <a:rPr lang="ru-RU" sz="2200" dirty="0" smtClean="0"/>
              <a:t> Если объект А можно выбрать </a:t>
            </a:r>
            <a:r>
              <a:rPr lang="ru-RU" sz="2200" dirty="0" err="1" smtClean="0"/>
              <a:t>n</a:t>
            </a:r>
            <a:r>
              <a:rPr lang="ru-RU" sz="2200" dirty="0" smtClean="0"/>
              <a:t> способами, а объект B можно выбрать </a:t>
            </a:r>
            <a:r>
              <a:rPr lang="ru-RU" sz="2200" dirty="0" err="1" smtClean="0"/>
              <a:t>m</a:t>
            </a:r>
            <a:r>
              <a:rPr lang="ru-RU" sz="2200" dirty="0" smtClean="0"/>
              <a:t> способами, то объект А или B можно выбрать </a:t>
            </a:r>
            <a:r>
              <a:rPr lang="ru-RU" sz="2200" dirty="0" err="1" smtClean="0"/>
              <a:t>n+m</a:t>
            </a:r>
            <a:r>
              <a:rPr lang="ru-RU" sz="2200" dirty="0" smtClean="0"/>
              <a:t> способами.</a:t>
            </a:r>
          </a:p>
          <a:p>
            <a:r>
              <a:rPr lang="ru-RU" sz="2200" b="1" i="1" u="sng" dirty="0" smtClean="0"/>
              <a:t>Правило произведения.</a:t>
            </a:r>
            <a:r>
              <a:rPr lang="ru-RU" sz="2200" dirty="0" smtClean="0"/>
              <a:t> Если объект А можно выбрать </a:t>
            </a:r>
            <a:r>
              <a:rPr lang="ru-RU" sz="2200" dirty="0" err="1" smtClean="0"/>
              <a:t>n</a:t>
            </a:r>
            <a:r>
              <a:rPr lang="ru-RU" sz="2200" dirty="0" smtClean="0"/>
              <a:t> способами, а объект B можно выбрать </a:t>
            </a:r>
            <a:r>
              <a:rPr lang="ru-RU" sz="2200" dirty="0" err="1" smtClean="0"/>
              <a:t>m</a:t>
            </a:r>
            <a:r>
              <a:rPr lang="ru-RU" sz="2200" dirty="0" smtClean="0"/>
              <a:t> способами, то объект А и B можно выбрать </a:t>
            </a:r>
            <a:r>
              <a:rPr lang="ru-RU" sz="2200" dirty="0" err="1" smtClean="0"/>
              <a:t>n</a:t>
            </a:r>
            <a:r>
              <a:rPr lang="ru-RU" sz="2200" dirty="0" smtClean="0"/>
              <a:t>*</a:t>
            </a:r>
            <a:r>
              <a:rPr lang="ru-RU" sz="2200" dirty="0" err="1" smtClean="0"/>
              <a:t>m</a:t>
            </a:r>
            <a:r>
              <a:rPr lang="ru-RU" sz="2200" dirty="0" smtClean="0"/>
              <a:t> способами.</a:t>
            </a:r>
          </a:p>
          <a:p>
            <a:endParaRPr lang="ru-RU" dirty="0"/>
          </a:p>
        </p:txBody>
      </p:sp>
      <p:pic>
        <p:nvPicPr>
          <p:cNvPr id="4" name="Рисунок 3" descr="http://www.new-school.ucoz.ru/_pu/0/66834.jpg"/>
          <p:cNvPicPr/>
          <p:nvPr/>
        </p:nvPicPr>
        <p:blipFill>
          <a:blip r:embed="rId2" cstate="print"/>
          <a:srcRect/>
          <a:stretch>
            <a:fillRect/>
          </a:stretch>
        </p:blipFill>
        <p:spPr bwMode="auto">
          <a:xfrm>
            <a:off x="2123728" y="3861048"/>
            <a:ext cx="3960440" cy="26007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lstStyle/>
          <a:p>
            <a:pPr algn="ctr"/>
            <a:r>
              <a:rPr lang="ru-RU" b="1" i="1" dirty="0" smtClean="0">
                <a:solidFill>
                  <a:schemeClr val="tx1"/>
                </a:solidFill>
              </a:rPr>
              <a:t>Примеры</a:t>
            </a:r>
            <a:endParaRPr lang="ru-RU" b="1" i="1" dirty="0">
              <a:solidFill>
                <a:schemeClr val="tx1"/>
              </a:solidFill>
            </a:endParaRPr>
          </a:p>
        </p:txBody>
      </p:sp>
      <p:sp>
        <p:nvSpPr>
          <p:cNvPr id="3" name="Содержимое 2"/>
          <p:cNvSpPr>
            <a:spLocks noGrp="1"/>
          </p:cNvSpPr>
          <p:nvPr>
            <p:ph sz="quarter" idx="1"/>
          </p:nvPr>
        </p:nvSpPr>
        <p:spPr>
          <a:xfrm>
            <a:off x="457200" y="1268760"/>
            <a:ext cx="7467600" cy="5205192"/>
          </a:xfrm>
        </p:spPr>
        <p:txBody>
          <a:bodyPr>
            <a:normAutofit/>
          </a:bodyPr>
          <a:lstStyle/>
          <a:p>
            <a:pPr>
              <a:buNone/>
            </a:pPr>
            <a:r>
              <a:rPr lang="ru-RU" dirty="0" smtClean="0"/>
              <a:t>      </a:t>
            </a:r>
            <a:r>
              <a:rPr lang="ru-RU" sz="2200" dirty="0" smtClean="0"/>
              <a:t>В магазине имеется 5 видов упаковок конфет и вида коробок печенья. </a:t>
            </a:r>
          </a:p>
          <a:p>
            <a:r>
              <a:rPr lang="ru-RU" sz="2200" dirty="0" smtClean="0"/>
              <a:t>Определите сколькими способами можно составить подарок из одной упаковки конфет или одной коробки печенья.</a:t>
            </a:r>
          </a:p>
          <a:p>
            <a:r>
              <a:rPr lang="ru-RU" sz="2200" dirty="0" smtClean="0"/>
              <a:t> Определите сколькими способами можно составить в подарок набор из одной коробки конфет и одной коробки печенья.</a:t>
            </a:r>
          </a:p>
          <a:p>
            <a:endParaRPr lang="ru-RU" dirty="0" smtClean="0"/>
          </a:p>
          <a:p>
            <a:endParaRPr lang="ru-RU" dirty="0" smtClean="0"/>
          </a:p>
          <a:p>
            <a:endParaRPr lang="ru-RU" dirty="0" smtClean="0"/>
          </a:p>
          <a:p>
            <a:r>
              <a:rPr lang="ru-RU" i="1" u="sng" dirty="0" smtClean="0"/>
              <a:t>Ответ на первый вопрос: </a:t>
            </a:r>
            <a:r>
              <a:rPr lang="ru-RU" dirty="0" smtClean="0"/>
              <a:t>9=5+4,                  </a:t>
            </a:r>
            <a:r>
              <a:rPr lang="ru-RU" i="1" u="sng" dirty="0" smtClean="0"/>
              <a:t>ответ на второй вопрос: </a:t>
            </a:r>
            <a:r>
              <a:rPr lang="ru-RU" dirty="0" smtClean="0"/>
              <a:t>20=5*4.</a:t>
            </a:r>
          </a:p>
          <a:p>
            <a:endParaRPr lang="ru-RU" dirty="0" smtClean="0"/>
          </a:p>
          <a:p>
            <a:endParaRPr lang="ru-RU" dirty="0" smtClean="0"/>
          </a:p>
          <a:p>
            <a:endParaRPr lang="ru-RU" dirty="0" smtClean="0"/>
          </a:p>
          <a:p>
            <a:endParaRPr lang="ru-RU" dirty="0" smtClean="0"/>
          </a:p>
          <a:p>
            <a:endParaRPr lang="ru-RU" dirty="0"/>
          </a:p>
        </p:txBody>
      </p:sp>
      <p:pic>
        <p:nvPicPr>
          <p:cNvPr id="4" name="Рисунок 3" descr="https://img3.zakaz.ua/zakaz-1001PXD.1383845571.ad72436478c_2013-11-20/zakaz-1001PXD.1383845571.SNFB30AD.obj.0.7.jpg.oe.jpg.pf.jpg.1350nowm.jpg.1350x.jpg"/>
          <p:cNvPicPr/>
          <p:nvPr/>
        </p:nvPicPr>
        <p:blipFill>
          <a:blip r:embed="rId2" cstate="print"/>
          <a:srcRect/>
          <a:stretch>
            <a:fillRect/>
          </a:stretch>
        </p:blipFill>
        <p:spPr bwMode="auto">
          <a:xfrm>
            <a:off x="4355976" y="3933056"/>
            <a:ext cx="2128498" cy="1440160"/>
          </a:xfrm>
          <a:prstGeom prst="rect">
            <a:avLst/>
          </a:prstGeom>
          <a:noFill/>
          <a:ln w="9525">
            <a:noFill/>
            <a:miter lim="800000"/>
            <a:headEnd/>
            <a:tailEnd/>
          </a:ln>
        </p:spPr>
      </p:pic>
      <p:pic>
        <p:nvPicPr>
          <p:cNvPr id="5" name="Рисунок 4" descr="http://www.4market.ru/image/uploaded/1258116493334.jpg"/>
          <p:cNvPicPr/>
          <p:nvPr/>
        </p:nvPicPr>
        <p:blipFill>
          <a:blip r:embed="rId3" cstate="print"/>
          <a:srcRect/>
          <a:stretch>
            <a:fillRect/>
          </a:stretch>
        </p:blipFill>
        <p:spPr bwMode="auto">
          <a:xfrm>
            <a:off x="2123728" y="4149080"/>
            <a:ext cx="1756191" cy="1095153"/>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620688"/>
            <a:ext cx="7457256" cy="5853264"/>
          </a:xfrm>
        </p:spPr>
        <p:txBody>
          <a:bodyPr/>
          <a:lstStyle/>
          <a:p>
            <a:r>
              <a:rPr lang="ru-RU" dirty="0" smtClean="0"/>
              <a:t>Ученик должен выполнить практическую работу по математике. Ему предложили на выбор 17 тем по алгебре и 13 тем по геометрии. Сколькими способами он может выбрать одну тему для практической работы?</a:t>
            </a:r>
          </a:p>
          <a:p>
            <a:pPr>
              <a:buNone/>
            </a:pPr>
            <a:r>
              <a:rPr lang="ru-RU" u="sng" dirty="0" smtClean="0"/>
              <a:t>Решение</a:t>
            </a:r>
            <a:r>
              <a:rPr lang="ru-RU" dirty="0" smtClean="0"/>
              <a:t>: n=17, m=13. По правилу суммы n+m=17+13=30 .</a:t>
            </a:r>
          </a:p>
          <a:p>
            <a:pPr>
              <a:buNone/>
            </a:pPr>
            <a:r>
              <a:rPr lang="ru-RU" i="1" u="sng" dirty="0" smtClean="0"/>
              <a:t>Ответ на вопрос: </a:t>
            </a:r>
            <a:r>
              <a:rPr lang="ru-RU" dirty="0" smtClean="0"/>
              <a:t>30 тем.</a:t>
            </a:r>
            <a:endParaRPr lang="ru-RU" i="1" u="sng" dirty="0" smtClean="0"/>
          </a:p>
          <a:p>
            <a:r>
              <a:rPr lang="ru-RU" dirty="0" smtClean="0"/>
              <a:t> Имеется 5 билетов денежно-вещевой лотереи, 6 билетов спортлото и 10 билетов </a:t>
            </a:r>
            <a:r>
              <a:rPr lang="ru-RU" dirty="0" err="1" smtClean="0"/>
              <a:t>автомотолотереи</a:t>
            </a:r>
            <a:r>
              <a:rPr lang="ru-RU" dirty="0" smtClean="0"/>
              <a:t>. Сколькими способами можно выбрать один билет?</a:t>
            </a:r>
          </a:p>
          <a:p>
            <a:pPr>
              <a:buNone/>
            </a:pPr>
            <a:r>
              <a:rPr lang="ru-RU" u="sng" dirty="0" smtClean="0"/>
              <a:t>Решение:</a:t>
            </a:r>
            <a:r>
              <a:rPr lang="ru-RU" dirty="0" smtClean="0"/>
              <a:t>5+ 6+10=21.</a:t>
            </a:r>
          </a:p>
          <a:p>
            <a:pPr>
              <a:buNone/>
            </a:pPr>
            <a:r>
              <a:rPr lang="ru-RU" i="1" u="sng" dirty="0" smtClean="0"/>
              <a:t>Ответ на вопрос:</a:t>
            </a:r>
            <a:r>
              <a:rPr lang="ru-RU" i="1" dirty="0" smtClean="0"/>
              <a:t> </a:t>
            </a:r>
            <a:r>
              <a:rPr lang="ru-RU" dirty="0" smtClean="0"/>
              <a:t>21 способами.</a:t>
            </a:r>
          </a:p>
          <a:p>
            <a:endParaRPr lang="ru-RU" dirty="0"/>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1143000"/>
          </a:xfrm>
        </p:spPr>
        <p:txBody>
          <a:bodyPr/>
          <a:lstStyle/>
          <a:p>
            <a:pPr algn="ctr"/>
            <a:r>
              <a:rPr lang="ru-RU" i="1" dirty="0" smtClean="0">
                <a:solidFill>
                  <a:schemeClr val="tx1"/>
                </a:solidFill>
              </a:rPr>
              <a:t>Интересные случаи</a:t>
            </a:r>
            <a:endParaRPr lang="ru-RU" i="1" dirty="0">
              <a:solidFill>
                <a:schemeClr val="tx1"/>
              </a:solidFill>
            </a:endParaRPr>
          </a:p>
        </p:txBody>
      </p:sp>
      <p:sp>
        <p:nvSpPr>
          <p:cNvPr id="3" name="Содержимое 2"/>
          <p:cNvSpPr>
            <a:spLocks noGrp="1"/>
          </p:cNvSpPr>
          <p:nvPr>
            <p:ph sz="quarter" idx="1"/>
          </p:nvPr>
        </p:nvSpPr>
        <p:spPr>
          <a:xfrm>
            <a:off x="467544" y="1412776"/>
            <a:ext cx="7467600" cy="4873752"/>
          </a:xfrm>
        </p:spPr>
        <p:txBody>
          <a:bodyPr>
            <a:normAutofit fontScale="92500" lnSpcReduction="20000"/>
          </a:bodyPr>
          <a:lstStyle/>
          <a:p>
            <a:pPr>
              <a:buNone/>
            </a:pPr>
            <a:r>
              <a:rPr lang="ru-RU" i="1" dirty="0" smtClean="0"/>
              <a:t>     Сколько существует пятизначных чисел, которые одинаково читаются слева направо и справа налево?</a:t>
            </a:r>
            <a:endParaRPr lang="ru-RU" dirty="0" smtClean="0"/>
          </a:p>
          <a:p>
            <a:r>
              <a:rPr lang="ru-RU" dirty="0" smtClean="0"/>
              <a:t>    В таких числах последняя цифра будет такая же, как и первая, а предпоследняя - как и вторая. Третья цифра будет любой. Числа такого вида можно представить в виде XYZYX, где Y и Z - любые цифры, а X - не ноль. Значит, по правилу произведения количество чисел, одинаково читающихся как слева направо, так и справа налево равно 9*10*10=900.</a:t>
            </a:r>
          </a:p>
          <a:p>
            <a:r>
              <a:rPr lang="ru-RU" dirty="0" smtClean="0"/>
              <a:t>   Все вышесказанное относиться к множествам, которые не имеют общих элементов, т.е. в примере с конфетами и печеньем в множестве коробок конфет не могли оказаться коробки с печеньем, а в множестве коробок с печеньем не могли оказаться коробки конфет.</a:t>
            </a:r>
          </a:p>
          <a:p>
            <a:endParaRPr lang="ru-RU"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solidFill>
                  <a:schemeClr val="tx1"/>
                </a:solidFill>
              </a:rPr>
              <a:t>Пересекающиеся множества</a:t>
            </a:r>
            <a:endParaRPr lang="ru-RU" i="1" dirty="0">
              <a:solidFill>
                <a:schemeClr val="tx1"/>
              </a:solidFill>
            </a:endParaRPr>
          </a:p>
        </p:txBody>
      </p:sp>
      <p:sp>
        <p:nvSpPr>
          <p:cNvPr id="3" name="Содержимое 2"/>
          <p:cNvSpPr>
            <a:spLocks noGrp="1"/>
          </p:cNvSpPr>
          <p:nvPr>
            <p:ph sz="quarter" idx="1"/>
          </p:nvPr>
        </p:nvSpPr>
        <p:spPr/>
        <p:txBody>
          <a:bodyPr/>
          <a:lstStyle/>
          <a:p>
            <a:r>
              <a:rPr lang="ru-RU" dirty="0" smtClean="0"/>
              <a:t>Примеры: В группе 20 человек знают английский и 10 - немецкий, из них 5 знают и английский, и немецкий. Сколько всего человек в группе?</a:t>
            </a:r>
          </a:p>
          <a:p>
            <a:r>
              <a:rPr lang="ru-RU" dirty="0" smtClean="0"/>
              <a:t>Решим задачу с помощью кругов Эйлера.</a:t>
            </a:r>
          </a:p>
          <a:p>
            <a:endParaRPr lang="ru-RU" dirty="0"/>
          </a:p>
        </p:txBody>
      </p:sp>
      <p:pic>
        <p:nvPicPr>
          <p:cNvPr id="4" name="Рисунок 3" descr="http://www.mgogi.ru/site1.2/kombinator_clip_image002.jpg"/>
          <p:cNvPicPr/>
          <p:nvPr/>
        </p:nvPicPr>
        <p:blipFill>
          <a:blip r:embed="rId2" cstate="print"/>
          <a:srcRect/>
          <a:stretch>
            <a:fillRect/>
          </a:stretch>
        </p:blipFill>
        <p:spPr bwMode="auto">
          <a:xfrm>
            <a:off x="2195736" y="4077072"/>
            <a:ext cx="3960440" cy="2120131"/>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364</TotalTime>
  <Words>962</Words>
  <Application>Microsoft Office PowerPoint</Application>
  <PresentationFormat>Экран (4:3)</PresentationFormat>
  <Paragraphs>115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Эркер</vt:lpstr>
      <vt:lpstr>Презентация  на тему: «Комбинаторика»</vt:lpstr>
      <vt:lpstr>Комбинаторика</vt:lpstr>
      <vt:lpstr>История</vt:lpstr>
      <vt:lpstr>Слайд 4</vt:lpstr>
      <vt:lpstr>Правило суммы и правило произведения</vt:lpstr>
      <vt:lpstr>Примеры</vt:lpstr>
      <vt:lpstr>Слайд 7</vt:lpstr>
      <vt:lpstr>Интересные случаи</vt:lpstr>
      <vt:lpstr>Пересекающиеся множества</vt:lpstr>
      <vt:lpstr>Слайд 10</vt:lpstr>
      <vt:lpstr>Размещения без повоторений</vt:lpstr>
      <vt:lpstr>Слайд 12</vt:lpstr>
      <vt:lpstr>Перестановки без повторений</vt:lpstr>
      <vt:lpstr>Сочетания без повторений</vt:lpstr>
      <vt:lpstr>Слайд 15</vt:lpstr>
      <vt:lpstr>Свойства количества сочетаний</vt:lpstr>
      <vt:lpstr>Слайд 17</vt:lpstr>
      <vt:lpstr>Бином Ньютона</vt:lpstr>
      <vt:lpstr>Слайд 19</vt:lpstr>
      <vt:lpstr>Слайд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«Комбинаторика»</dc:title>
  <dc:creator>Admin</dc:creator>
  <cp:lastModifiedBy>Admin</cp:lastModifiedBy>
  <cp:revision>35</cp:revision>
  <dcterms:created xsi:type="dcterms:W3CDTF">2014-03-02T08:27:03Z</dcterms:created>
  <dcterms:modified xsi:type="dcterms:W3CDTF">2014-03-21T19:55:48Z</dcterms:modified>
</cp:coreProperties>
</file>