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69" r:id="rId16"/>
    <p:sldId id="270" r:id="rId17"/>
    <p:sldId id="271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ematics.ru/courses/stereometry/content/chapter4/section/paragraph4/theory.html" TargetMode="External"/><Relationship Id="rId2" Type="http://schemas.openxmlformats.org/officeDocument/2006/relationships/hyperlink" Target="http://school-collection.edu.ru/catalog/res/AFA328E0-1FC2-4471-9A20-9598EDB55FDF/view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geometry2006.narod.ru/Lecture/MnogUgly/MnogUgly.htm" TargetMode="External"/><Relationship Id="rId4" Type="http://schemas.openxmlformats.org/officeDocument/2006/relationships/hyperlink" Target="https://ru.wikipedia.org/wiki/%D0%A2%D1%80%D1%91%D1%85%D0%B3%D1%80%D0%B0%D0%BD%D0%BD%D1%8B%D0%B9_%D1%83%D0%B3%D0%BE%D0%BB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12160" y="4797152"/>
            <a:ext cx="2912368" cy="184976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Подготовил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Ученик 11-А класса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ЭМЛ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Потоскуев Валерий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Двугранный и трехгранный угол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Определение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4402832" cy="4497363"/>
          </a:xfrm>
        </p:spPr>
        <p:txBody>
          <a:bodyPr/>
          <a:lstStyle/>
          <a:p>
            <a:r>
              <a:rPr lang="ru-RU" dirty="0" smtClean="0"/>
              <a:t>Трехгранный угол </a:t>
            </a:r>
            <a:r>
              <a:rPr lang="ru-RU" i="1" dirty="0" smtClean="0"/>
              <a:t>SABC</a:t>
            </a:r>
            <a:r>
              <a:rPr lang="ru-RU" dirty="0" smtClean="0"/>
              <a:t> – это фигура, составленная из трех лучей </a:t>
            </a:r>
            <a:r>
              <a:rPr lang="ru-RU" i="1" dirty="0" smtClean="0"/>
              <a:t>SA</a:t>
            </a:r>
            <a:r>
              <a:rPr lang="ru-RU" dirty="0" smtClean="0"/>
              <a:t>, </a:t>
            </a:r>
            <a:r>
              <a:rPr lang="ru-RU" i="1" dirty="0" smtClean="0"/>
              <a:t>SB</a:t>
            </a:r>
            <a:r>
              <a:rPr lang="ru-RU" dirty="0" smtClean="0"/>
              <a:t>, </a:t>
            </a:r>
            <a:r>
              <a:rPr lang="ru-RU" i="1" dirty="0" smtClean="0"/>
              <a:t>SC</a:t>
            </a:r>
            <a:r>
              <a:rPr lang="ru-RU" dirty="0" smtClean="0"/>
              <a:t>, исходящих из одной точки </a:t>
            </a:r>
            <a:r>
              <a:rPr lang="ru-RU" i="1" dirty="0" smtClean="0"/>
              <a:t>S</a:t>
            </a:r>
            <a:r>
              <a:rPr lang="ru-RU" dirty="0" smtClean="0"/>
              <a:t> пространства и не лежащих в одной плоскости.</a:t>
            </a:r>
            <a:endParaRPr lang="ru-RU" dirty="0"/>
          </a:p>
        </p:txBody>
      </p:sp>
      <p:pic>
        <p:nvPicPr>
          <p:cNvPr id="19458" name="Picture 2" descr="http://school-collection.edu.ru/dlrstore-wrapper/e905bce4-66f9-4896-8805-0f33c7e0dae1/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988840"/>
            <a:ext cx="3352403" cy="37007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Определение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Плоские углы </a:t>
            </a:r>
            <a:r>
              <a:rPr lang="ru-RU" i="1" dirty="0" smtClean="0"/>
              <a:t>ASB</a:t>
            </a:r>
            <a:r>
              <a:rPr lang="ru-RU" dirty="0" smtClean="0"/>
              <a:t>,</a:t>
            </a:r>
            <a:r>
              <a:rPr lang="ru-RU" i="1" dirty="0" smtClean="0"/>
              <a:t>BSC</a:t>
            </a:r>
            <a:r>
              <a:rPr lang="ru-RU" dirty="0" smtClean="0"/>
              <a:t>, </a:t>
            </a:r>
            <a:r>
              <a:rPr lang="ru-RU" i="1" dirty="0" smtClean="0"/>
              <a:t>CSA</a:t>
            </a:r>
            <a:r>
              <a:rPr lang="ru-RU" dirty="0" smtClean="0"/>
              <a:t> называются </a:t>
            </a:r>
            <a:r>
              <a:rPr lang="ru-RU" i="1" dirty="0" smtClean="0"/>
              <a:t>гранями </a:t>
            </a:r>
            <a:r>
              <a:rPr lang="ru-RU" dirty="0" smtClean="0"/>
              <a:t>трехгранного угла, их стороны – </a:t>
            </a:r>
            <a:r>
              <a:rPr lang="ru-RU" i="1" dirty="0" smtClean="0"/>
              <a:t>ребрами</a:t>
            </a:r>
            <a:r>
              <a:rPr lang="ru-RU" b="1" dirty="0" smtClean="0"/>
              <a:t>.</a:t>
            </a:r>
            <a:r>
              <a:rPr lang="ru-RU" dirty="0" smtClean="0"/>
              <a:t> Общая вершина </a:t>
            </a:r>
            <a:r>
              <a:rPr lang="ru-RU" i="1" dirty="0" err="1" smtClean="0"/>
              <a:t>S</a:t>
            </a:r>
            <a:r>
              <a:rPr lang="ru-RU" dirty="0" err="1" smtClean="0"/>
              <a:t>плоских</a:t>
            </a:r>
            <a:r>
              <a:rPr lang="ru-RU" dirty="0" smtClean="0"/>
              <a:t> углов называется </a:t>
            </a:r>
            <a:r>
              <a:rPr lang="ru-RU" i="1" dirty="0" err="1" smtClean="0"/>
              <a:t>вершиной</a:t>
            </a:r>
            <a:r>
              <a:rPr lang="ru-RU" dirty="0" err="1" smtClean="0"/>
              <a:t>трехгранного</a:t>
            </a:r>
            <a:r>
              <a:rPr lang="ru-RU" dirty="0" smtClean="0"/>
              <a:t> угла.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geometry2006.narod.ru/Lecture/MnogUgly/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412776"/>
            <a:ext cx="2843807" cy="35987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Трехгранный</a:t>
            </a:r>
            <a:r>
              <a:rPr lang="ru-RU" dirty="0" smtClean="0"/>
              <a:t>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угол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484784"/>
            <a:ext cx="7020272" cy="5184576"/>
          </a:xfrm>
        </p:spPr>
        <p:txBody>
          <a:bodyPr>
            <a:normAutofit fontScale="62500" lnSpcReduction="20000"/>
          </a:bodyPr>
          <a:lstStyle/>
          <a:p>
            <a:r>
              <a:rPr lang="ru-RU" sz="2900" dirty="0" smtClean="0">
                <a:solidFill>
                  <a:srgbClr val="C00000"/>
                </a:solidFill>
              </a:rPr>
              <a:t>Теорема1. </a:t>
            </a:r>
            <a:r>
              <a:rPr lang="ru-RU" sz="2900" dirty="0" smtClean="0"/>
              <a:t>Всякий плоский угол трехгранного угла меньше суммы двух других его плоских углов</a:t>
            </a:r>
            <a:r>
              <a:rPr lang="ru-RU" sz="2900" dirty="0" smtClean="0"/>
              <a:t>.</a:t>
            </a:r>
          </a:p>
          <a:p>
            <a:r>
              <a:rPr lang="ru-RU" sz="2900" dirty="0" smtClean="0">
                <a:solidFill>
                  <a:srgbClr val="C00000"/>
                </a:solidFill>
              </a:rPr>
              <a:t>Доказательство</a:t>
            </a:r>
            <a:r>
              <a:rPr lang="en-US" sz="2900" dirty="0" smtClean="0">
                <a:solidFill>
                  <a:srgbClr val="C00000"/>
                </a:solidFill>
              </a:rPr>
              <a:t>:</a:t>
            </a:r>
            <a:r>
              <a:rPr lang="ru-RU" sz="2900" dirty="0" smtClean="0"/>
              <a:t>Рассмотрим трехгранный угол </a:t>
            </a:r>
            <a:r>
              <a:rPr lang="ru-RU" sz="2900" i="1" dirty="0" smtClean="0"/>
              <a:t>SABC. </a:t>
            </a:r>
            <a:r>
              <a:rPr lang="ru-RU" sz="2900" dirty="0" smtClean="0"/>
              <a:t>Пусть наибольший из его плоских углов есть угол </a:t>
            </a:r>
            <a:r>
              <a:rPr lang="ru-RU" sz="2900" i="1" dirty="0" smtClean="0"/>
              <a:t>ASC</a:t>
            </a:r>
            <a:r>
              <a:rPr lang="ru-RU" sz="2900" dirty="0" smtClean="0"/>
              <a:t>. Тогда выполняются неравенства</a:t>
            </a:r>
          </a:p>
          <a:p>
            <a:r>
              <a:rPr lang="ru-RU" sz="2900" i="1" dirty="0" smtClean="0"/>
              <a:t>ASB ASC &lt; ASC + BSC</a:t>
            </a:r>
            <a:r>
              <a:rPr lang="ru-RU" sz="2900" dirty="0" smtClean="0"/>
              <a:t>;</a:t>
            </a:r>
            <a:r>
              <a:rPr lang="ru-RU" sz="2900" i="1" dirty="0" smtClean="0"/>
              <a:t>BSC ASC &lt; ASC + ASB</a:t>
            </a:r>
            <a:r>
              <a:rPr lang="ru-RU" sz="2900" dirty="0" smtClean="0"/>
              <a:t>.</a:t>
            </a:r>
          </a:p>
          <a:p>
            <a:r>
              <a:rPr lang="ru-RU" sz="2900" dirty="0" smtClean="0"/>
              <a:t>Таким образом, остается доказать неравенство </a:t>
            </a:r>
            <a:r>
              <a:rPr lang="ru-RU" sz="2900" i="1" dirty="0" smtClean="0"/>
              <a:t>ASС </a:t>
            </a:r>
            <a:r>
              <a:rPr lang="ru-RU" sz="2900" dirty="0" smtClean="0"/>
              <a:t>&lt; </a:t>
            </a:r>
            <a:r>
              <a:rPr lang="ru-RU" sz="2900" i="1" dirty="0" smtClean="0"/>
              <a:t>ASB </a:t>
            </a:r>
            <a:r>
              <a:rPr lang="ru-RU" sz="2900" dirty="0" smtClean="0"/>
              <a:t>+ </a:t>
            </a:r>
            <a:r>
              <a:rPr lang="ru-RU" sz="2900" i="1" dirty="0" smtClean="0"/>
              <a:t>BSC</a:t>
            </a:r>
            <a:r>
              <a:rPr lang="ru-RU" sz="2900" dirty="0" smtClean="0"/>
              <a:t>. </a:t>
            </a:r>
            <a:br>
              <a:rPr lang="ru-RU" sz="2900" dirty="0" smtClean="0"/>
            </a:br>
            <a:r>
              <a:rPr lang="ru-RU" sz="2900" dirty="0" smtClean="0"/>
              <a:t>    Отложим на грани </a:t>
            </a:r>
            <a:r>
              <a:rPr lang="ru-RU" sz="2900" i="1" dirty="0" smtClean="0"/>
              <a:t>ASC </a:t>
            </a:r>
            <a:r>
              <a:rPr lang="ru-RU" sz="2900" dirty="0" smtClean="0"/>
              <a:t>угол </a:t>
            </a:r>
            <a:r>
              <a:rPr lang="ru-RU" sz="2900" i="1" dirty="0" smtClean="0"/>
              <a:t>ASD</a:t>
            </a:r>
            <a:r>
              <a:rPr lang="ru-RU" sz="2900" dirty="0" smtClean="0"/>
              <a:t>, равный </a:t>
            </a:r>
            <a:r>
              <a:rPr lang="ru-RU" sz="2900" i="1" dirty="0" smtClean="0"/>
              <a:t>ASB, </a:t>
            </a:r>
            <a:r>
              <a:rPr lang="ru-RU" sz="2900" dirty="0" smtClean="0"/>
              <a:t>и точку </a:t>
            </a:r>
            <a:r>
              <a:rPr lang="ru-RU" sz="2900" i="1" dirty="0" smtClean="0"/>
              <a:t>B </a:t>
            </a:r>
            <a:r>
              <a:rPr lang="ru-RU" sz="2900" dirty="0" smtClean="0"/>
              <a:t>выберем так, чтобы </a:t>
            </a:r>
            <a:r>
              <a:rPr lang="ru-RU" sz="2900" i="1" dirty="0" smtClean="0"/>
              <a:t>SB = SD </a:t>
            </a:r>
            <a:r>
              <a:rPr lang="ru-RU" sz="2900" dirty="0" smtClean="0"/>
              <a:t>(рис. 3). Тогда треугольники </a:t>
            </a:r>
            <a:r>
              <a:rPr lang="ru-RU" sz="2900" i="1" dirty="0" smtClean="0"/>
              <a:t>ASB </a:t>
            </a:r>
            <a:r>
              <a:rPr lang="ru-RU" sz="2900" dirty="0" smtClean="0"/>
              <a:t>и </a:t>
            </a:r>
            <a:r>
              <a:rPr lang="ru-RU" sz="2900" i="1" dirty="0" smtClean="0"/>
              <a:t>ASD </a:t>
            </a:r>
            <a:r>
              <a:rPr lang="ru-RU" sz="2900" dirty="0" smtClean="0"/>
              <a:t>равны (по двум сторонам и углу между ними) и, следовательно, </a:t>
            </a:r>
            <a:r>
              <a:rPr lang="ru-RU" sz="2900" i="1" dirty="0" smtClean="0"/>
              <a:t>AB = AD</a:t>
            </a:r>
            <a:r>
              <a:rPr lang="ru-RU" sz="2900" dirty="0" smtClean="0"/>
              <a:t>. Воспользуемся неравенством треугольника </a:t>
            </a:r>
            <a:r>
              <a:rPr lang="ru-RU" sz="2900" i="1" dirty="0" smtClean="0"/>
              <a:t>AC &lt; AB + BC</a:t>
            </a:r>
            <a:r>
              <a:rPr lang="ru-RU" sz="2900" dirty="0" smtClean="0"/>
              <a:t>. Вычитая из обеих его частей </a:t>
            </a:r>
            <a:r>
              <a:rPr lang="ru-RU" sz="2900" i="1" dirty="0" smtClean="0"/>
              <a:t>AD = AB</a:t>
            </a:r>
            <a:r>
              <a:rPr lang="ru-RU" sz="2900" dirty="0" smtClean="0"/>
              <a:t>, получим неравенство </a:t>
            </a:r>
            <a:r>
              <a:rPr lang="ru-RU" sz="2900" i="1" dirty="0" smtClean="0"/>
              <a:t>DC &lt; BC. </a:t>
            </a:r>
            <a:r>
              <a:rPr lang="ru-RU" sz="2900" dirty="0" smtClean="0"/>
              <a:t>В треугольниках </a:t>
            </a:r>
            <a:r>
              <a:rPr lang="ru-RU" sz="2900" i="1" dirty="0" smtClean="0"/>
              <a:t>DSC </a:t>
            </a:r>
            <a:r>
              <a:rPr lang="ru-RU" sz="2900" dirty="0" smtClean="0"/>
              <a:t>и </a:t>
            </a:r>
            <a:r>
              <a:rPr lang="ru-RU" sz="2900" i="1" dirty="0" smtClean="0"/>
              <a:t>BSC </a:t>
            </a:r>
            <a:r>
              <a:rPr lang="ru-RU" sz="2900" dirty="0" smtClean="0"/>
              <a:t>одна сторона общая (</a:t>
            </a:r>
            <a:r>
              <a:rPr lang="ru-RU" sz="2900" i="1" dirty="0" smtClean="0"/>
              <a:t>SC</a:t>
            </a:r>
            <a:r>
              <a:rPr lang="ru-RU" sz="2900" dirty="0" smtClean="0"/>
              <a:t>), </a:t>
            </a:r>
            <a:r>
              <a:rPr lang="ru-RU" sz="2900" i="1" dirty="0" smtClean="0"/>
              <a:t>SD = SB </a:t>
            </a:r>
            <a:r>
              <a:rPr lang="ru-RU" sz="2900" dirty="0" smtClean="0"/>
              <a:t>и </a:t>
            </a:r>
            <a:r>
              <a:rPr lang="ru-RU" sz="2900" i="1" dirty="0" smtClean="0"/>
              <a:t>DC &lt; BC. </a:t>
            </a:r>
            <a:r>
              <a:rPr lang="ru-RU" sz="2900" dirty="0" smtClean="0"/>
              <a:t>В этом случае против большей стороны лежит больший угол и, следовательно, </a:t>
            </a:r>
            <a:r>
              <a:rPr lang="ru-RU" sz="2900" i="1" dirty="0" smtClean="0"/>
              <a:t>DSC &lt; BSC</a:t>
            </a:r>
            <a:r>
              <a:rPr lang="ru-RU" sz="2900" dirty="0" smtClean="0"/>
              <a:t>. Прибавляя к обеим частям этого неравенства угол </a:t>
            </a:r>
            <a:r>
              <a:rPr lang="ru-RU" sz="2900" i="1" dirty="0" smtClean="0"/>
              <a:t>ASD, </a:t>
            </a:r>
            <a:r>
              <a:rPr lang="ru-RU" sz="2900" dirty="0" smtClean="0"/>
              <a:t>равный </a:t>
            </a:r>
            <a:r>
              <a:rPr lang="ru-RU" sz="2900" i="1" dirty="0" smtClean="0"/>
              <a:t>ASB</a:t>
            </a:r>
            <a:r>
              <a:rPr lang="ru-RU" sz="2900" dirty="0" smtClean="0"/>
              <a:t>, получим требуемое неравенство </a:t>
            </a:r>
            <a:r>
              <a:rPr lang="ru-RU" sz="2900" i="1" dirty="0" smtClean="0"/>
              <a:t>ASС </a:t>
            </a:r>
            <a:r>
              <a:rPr lang="ru-RU" sz="2900" dirty="0" smtClean="0"/>
              <a:t>&lt; </a:t>
            </a:r>
            <a:r>
              <a:rPr lang="ru-RU" sz="2900" i="1" dirty="0" smtClean="0"/>
              <a:t>ASB </a:t>
            </a:r>
            <a:r>
              <a:rPr lang="ru-RU" sz="2900" dirty="0" smtClean="0"/>
              <a:t>+ </a:t>
            </a:r>
            <a:r>
              <a:rPr lang="ru-RU" sz="2900" i="1" dirty="0" smtClean="0"/>
              <a:t>BSC</a:t>
            </a:r>
            <a:r>
              <a:rPr lang="ru-RU" dirty="0" smtClean="0"/>
              <a:t>.</a:t>
            </a:r>
          </a:p>
          <a:p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Picture 4" descr="Трехгранные углы"/>
          <p:cNvPicPr>
            <a:picLocks noChangeAspect="1" noChangeArrowheads="1"/>
          </p:cNvPicPr>
          <p:nvPr/>
        </p:nvPicPr>
        <p:blipFill>
          <a:blip r:embed="rId2" cstate="print"/>
          <a:srcRect l="61424" t="13650" b="41201"/>
          <a:stretch>
            <a:fillRect/>
          </a:stretch>
        </p:blipFill>
        <p:spPr bwMode="auto">
          <a:xfrm>
            <a:off x="6026784" y="1988840"/>
            <a:ext cx="3117216" cy="273630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Трехгранный угол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556792"/>
            <a:ext cx="6228184" cy="456937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 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sz="2000" dirty="0" smtClean="0">
                <a:solidFill>
                  <a:srgbClr val="C00000"/>
                </a:solidFill>
              </a:rPr>
              <a:t>Теорема2.</a:t>
            </a:r>
            <a:r>
              <a:rPr lang="ru-RU" sz="2000" dirty="0" smtClean="0"/>
              <a:t> Сумма плоских углов </a:t>
            </a:r>
            <a:r>
              <a:rPr lang="ru-RU" sz="2000" dirty="0" smtClean="0"/>
              <a:t>трехгранного </a:t>
            </a:r>
            <a:r>
              <a:rPr lang="ru-RU" sz="2000" dirty="0" smtClean="0"/>
              <a:t>угла меньше 360</a:t>
            </a:r>
            <a:r>
              <a:rPr lang="ru-RU" sz="2000" dirty="0" smtClean="0"/>
              <a:t>°.</a:t>
            </a:r>
          </a:p>
          <a:p>
            <a:r>
              <a:rPr lang="ru-RU" sz="2000" dirty="0" smtClean="0">
                <a:solidFill>
                  <a:srgbClr val="C00000"/>
                </a:solidFill>
              </a:rPr>
              <a:t>Доказательство</a:t>
            </a:r>
            <a:r>
              <a:rPr lang="ru-RU" sz="2000" b="1" dirty="0" smtClean="0">
                <a:solidFill>
                  <a:srgbClr val="C00000"/>
                </a:solidFill>
              </a:rPr>
              <a:t>.</a:t>
            </a:r>
            <a:r>
              <a:rPr lang="ru-RU" sz="2000" b="1" dirty="0" smtClean="0"/>
              <a:t> </a:t>
            </a:r>
            <a:r>
              <a:rPr lang="ru-RU" sz="2000" dirty="0" smtClean="0"/>
              <a:t>Пусть </a:t>
            </a:r>
            <a:r>
              <a:rPr lang="ru-RU" sz="2000" i="1" dirty="0" smtClean="0"/>
              <a:t>SABC</a:t>
            </a:r>
            <a:r>
              <a:rPr lang="ru-RU" sz="2000" dirty="0" smtClean="0"/>
              <a:t> – данный трехгранный угол. Рассмотрим трехгранный угол с вершиной </a:t>
            </a:r>
            <a:r>
              <a:rPr lang="ru-RU" sz="2000" i="1" dirty="0" smtClean="0"/>
              <a:t>A</a:t>
            </a:r>
            <a:r>
              <a:rPr lang="ru-RU" sz="2000" dirty="0" smtClean="0"/>
              <a:t>, образованный гранями </a:t>
            </a:r>
            <a:r>
              <a:rPr lang="ru-RU" sz="2000" i="1" dirty="0" smtClean="0"/>
              <a:t>ABS, ACS </a:t>
            </a:r>
            <a:r>
              <a:rPr lang="ru-RU" sz="2000" dirty="0" smtClean="0"/>
              <a:t>и углом </a:t>
            </a:r>
            <a:r>
              <a:rPr lang="ru-RU" sz="2000" i="1" dirty="0" smtClean="0"/>
              <a:t>BAC</a:t>
            </a:r>
            <a:r>
              <a:rPr lang="ru-RU" sz="2000" dirty="0" smtClean="0"/>
              <a:t>. В силу доказанного свойства, имеет место неравенство </a:t>
            </a:r>
            <a:r>
              <a:rPr lang="ru-RU" sz="2000" i="1" dirty="0" smtClean="0"/>
              <a:t>BAС </a:t>
            </a:r>
            <a:r>
              <a:rPr lang="ru-RU" sz="2000" dirty="0" smtClean="0"/>
              <a:t>&lt; </a:t>
            </a:r>
            <a:r>
              <a:rPr lang="ru-RU" sz="2000" i="1" dirty="0" smtClean="0"/>
              <a:t>BAS </a:t>
            </a:r>
            <a:r>
              <a:rPr lang="ru-RU" sz="2000" dirty="0" smtClean="0"/>
              <a:t>+ </a:t>
            </a:r>
            <a:r>
              <a:rPr lang="ru-RU" sz="2000" i="1" dirty="0" smtClean="0"/>
              <a:t>CAS</a:t>
            </a:r>
            <a:r>
              <a:rPr lang="ru-RU" sz="2000" dirty="0" smtClean="0"/>
              <a:t>. Аналогично, для трехгранных углов с вершинами </a:t>
            </a:r>
            <a:r>
              <a:rPr lang="ru-RU" sz="2000" i="1" dirty="0" smtClean="0"/>
              <a:t>B</a:t>
            </a:r>
            <a:r>
              <a:rPr lang="ru-RU" sz="2000" dirty="0" smtClean="0"/>
              <a:t> и </a:t>
            </a:r>
            <a:r>
              <a:rPr lang="ru-RU" sz="2000" i="1" dirty="0" smtClean="0"/>
              <a:t>С</a:t>
            </a:r>
            <a:r>
              <a:rPr lang="ru-RU" sz="2000" dirty="0" smtClean="0"/>
              <a:t> имеют место неравенства: </a:t>
            </a:r>
            <a:r>
              <a:rPr lang="ru-RU" sz="2000" i="1" dirty="0" smtClean="0"/>
              <a:t>ABС </a:t>
            </a:r>
            <a:r>
              <a:rPr lang="ru-RU" sz="2000" dirty="0" smtClean="0"/>
              <a:t>&lt; </a:t>
            </a:r>
            <a:r>
              <a:rPr lang="ru-RU" sz="2000" i="1" dirty="0" smtClean="0"/>
              <a:t>ABS </a:t>
            </a:r>
            <a:r>
              <a:rPr lang="ru-RU" sz="2000" dirty="0" smtClean="0"/>
              <a:t>+ </a:t>
            </a:r>
            <a:r>
              <a:rPr lang="ru-RU" sz="2000" i="1" dirty="0" smtClean="0"/>
              <a:t>CBS</a:t>
            </a:r>
            <a:r>
              <a:rPr lang="ru-RU" sz="2000" dirty="0" smtClean="0"/>
              <a:t>, </a:t>
            </a:r>
            <a:r>
              <a:rPr lang="ru-RU" sz="2000" i="1" dirty="0" smtClean="0"/>
              <a:t>ACB </a:t>
            </a:r>
            <a:r>
              <a:rPr lang="ru-RU" sz="2000" dirty="0" smtClean="0"/>
              <a:t>&lt; </a:t>
            </a:r>
            <a:r>
              <a:rPr lang="ru-RU" sz="2000" i="1" dirty="0" smtClean="0"/>
              <a:t>ACS </a:t>
            </a:r>
            <a:r>
              <a:rPr lang="ru-RU" sz="2000" dirty="0" smtClean="0"/>
              <a:t>+ </a:t>
            </a:r>
            <a:r>
              <a:rPr lang="ru-RU" sz="2000" i="1" dirty="0" smtClean="0"/>
              <a:t>BCS</a:t>
            </a:r>
            <a:r>
              <a:rPr lang="ru-RU" sz="2000" dirty="0" smtClean="0"/>
              <a:t>. Складывая эти неравенства и учитывая, что сумма углов треугольника </a:t>
            </a:r>
            <a:r>
              <a:rPr lang="ru-RU" sz="2000" i="1" dirty="0" smtClean="0"/>
              <a:t>ABC</a:t>
            </a:r>
            <a:r>
              <a:rPr lang="ru-RU" sz="2000" dirty="0" smtClean="0"/>
              <a:t> равна 180°, получаем 180°&lt; </a:t>
            </a:r>
            <a:r>
              <a:rPr lang="ru-RU" sz="2000" i="1" dirty="0" smtClean="0"/>
              <a:t>BAS +CAS </a:t>
            </a:r>
            <a:r>
              <a:rPr lang="ru-RU" sz="2000" dirty="0" smtClean="0"/>
              <a:t>+ </a:t>
            </a:r>
            <a:r>
              <a:rPr lang="ru-RU" sz="2000" i="1" dirty="0" smtClean="0"/>
              <a:t>ABS +  CBS +BCS </a:t>
            </a:r>
            <a:r>
              <a:rPr lang="ru-RU" sz="2000" dirty="0" smtClean="0"/>
              <a:t>+ </a:t>
            </a:r>
            <a:r>
              <a:rPr lang="ru-RU" sz="2000" i="1" dirty="0" smtClean="0"/>
              <a:t>ACS = </a:t>
            </a:r>
            <a:r>
              <a:rPr lang="ru-RU" sz="2000" dirty="0" smtClean="0"/>
              <a:t>180° - </a:t>
            </a:r>
            <a:r>
              <a:rPr lang="ru-RU" sz="2000" i="1" dirty="0" smtClean="0"/>
              <a:t>ASB + </a:t>
            </a:r>
            <a:r>
              <a:rPr lang="ru-RU" sz="2000" dirty="0" smtClean="0"/>
              <a:t>180° - </a:t>
            </a:r>
            <a:r>
              <a:rPr lang="ru-RU" sz="2000" i="1" dirty="0" smtClean="0"/>
              <a:t>BSC </a:t>
            </a:r>
            <a:r>
              <a:rPr lang="ru-RU" sz="2000" dirty="0" smtClean="0"/>
              <a:t>+ 180° - </a:t>
            </a:r>
            <a:r>
              <a:rPr lang="ru-RU" sz="2000" i="1" dirty="0" smtClean="0"/>
              <a:t>ASC</a:t>
            </a:r>
            <a:r>
              <a:rPr lang="ru-RU" sz="2000" dirty="0" smtClean="0"/>
              <a:t>. Следовательно, </a:t>
            </a:r>
            <a:r>
              <a:rPr lang="ru-RU" sz="2000" i="1" dirty="0" smtClean="0"/>
              <a:t>ASB + BSC + ASC &lt; </a:t>
            </a:r>
            <a:r>
              <a:rPr lang="ru-RU" sz="2000" dirty="0" smtClean="0"/>
              <a:t>360° </a:t>
            </a:r>
            <a:r>
              <a:rPr lang="ru-RU" sz="2000" i="1" dirty="0" smtClean="0"/>
              <a:t>.</a:t>
            </a:r>
            <a:r>
              <a:rPr lang="ru-RU" sz="2000" dirty="0" smtClean="0"/>
              <a:t> 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Теорема 3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Каждый плоский угол многогранного угла меньше суммы всех остальных его плоских углов.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628800"/>
            <a:ext cx="7200800" cy="1800200"/>
          </a:xfrm>
          <a:prstGeom prst="rect">
            <a:avLst/>
          </a:prstGeom>
          <a:ln w="28575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Теорема косинусов для трехгранного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угла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55576" y="1916832"/>
            <a:ext cx="7772400" cy="4572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</a:t>
            </a:r>
            <a:r>
              <a:rPr lang="en-US" dirty="0" err="1" smtClean="0"/>
              <a:t>cos</a:t>
            </a:r>
            <a:r>
              <a:rPr lang="en-US" dirty="0" smtClean="0"/>
              <a:t> </a:t>
            </a:r>
            <a:r>
              <a:rPr lang="el-GR" dirty="0" smtClean="0"/>
              <a:t>α =  </a:t>
            </a:r>
            <a:r>
              <a:rPr lang="en-US" dirty="0" err="1" smtClean="0"/>
              <a:t>cos</a:t>
            </a:r>
            <a:r>
              <a:rPr lang="en-US" dirty="0" smtClean="0"/>
              <a:t> </a:t>
            </a:r>
            <a:r>
              <a:rPr lang="el-GR" dirty="0" smtClean="0"/>
              <a:t>β </a:t>
            </a:r>
            <a:r>
              <a:rPr lang="en-US" dirty="0" err="1" smtClean="0"/>
              <a:t>cos</a:t>
            </a:r>
            <a:r>
              <a:rPr lang="en-US" dirty="0" smtClean="0"/>
              <a:t> </a:t>
            </a:r>
            <a:r>
              <a:rPr lang="el-GR" dirty="0" smtClean="0"/>
              <a:t>γ + </a:t>
            </a:r>
            <a:r>
              <a:rPr lang="en-US" dirty="0" smtClean="0"/>
              <a:t>sin </a:t>
            </a:r>
            <a:r>
              <a:rPr lang="el-GR" dirty="0" smtClean="0"/>
              <a:t>β </a:t>
            </a:r>
            <a:r>
              <a:rPr lang="en-US" dirty="0" smtClean="0"/>
              <a:t>sin </a:t>
            </a:r>
            <a:r>
              <a:rPr lang="el-GR" dirty="0" smtClean="0"/>
              <a:t>γ </a:t>
            </a:r>
            <a:r>
              <a:rPr lang="en-US" dirty="0" err="1" smtClean="0"/>
              <a:t>cos</a:t>
            </a:r>
            <a:r>
              <a:rPr lang="en-US" dirty="0" smtClean="0"/>
              <a:t> </a:t>
            </a:r>
            <a:r>
              <a:rPr lang="en-US" i="1" dirty="0" smtClean="0"/>
              <a:t>A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где</a:t>
            </a:r>
            <a:r>
              <a:rPr lang="ru-RU" dirty="0" smtClean="0"/>
              <a:t> </a:t>
            </a:r>
            <a:r>
              <a:rPr lang="el-GR" dirty="0" smtClean="0"/>
              <a:t>α, β, γ – </a:t>
            </a:r>
            <a:r>
              <a:rPr lang="ru-RU" dirty="0" smtClean="0"/>
              <a:t>плоские углы, </a:t>
            </a:r>
            <a:r>
              <a:rPr lang="en-US" i="1" dirty="0" smtClean="0"/>
              <a:t>A</a:t>
            </a:r>
            <a:r>
              <a:rPr lang="en-US" dirty="0" smtClean="0"/>
              <a:t> – </a:t>
            </a:r>
            <a:r>
              <a:rPr lang="ru-RU" dirty="0" smtClean="0"/>
              <a:t>двугранный угол, составленный плоскостями углов </a:t>
            </a:r>
            <a:r>
              <a:rPr lang="el-GR" dirty="0" smtClean="0"/>
              <a:t>β </a:t>
            </a:r>
            <a:r>
              <a:rPr lang="ru-RU" dirty="0" smtClean="0"/>
              <a:t>и </a:t>
            </a:r>
            <a:r>
              <a:rPr lang="el-GR" dirty="0" smtClean="0"/>
              <a:t>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979712" y="2132856"/>
            <a:ext cx="5112568" cy="1656184"/>
          </a:xfrm>
          <a:prstGeom prst="rect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Теорема синусов для трехгранного угла.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2564904"/>
            <a:ext cx="7772400" cy="4572000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где </a:t>
            </a:r>
            <a:r>
              <a:rPr lang="ru-RU" dirty="0" err="1" smtClean="0"/>
              <a:t>α</a:t>
            </a:r>
            <a:r>
              <a:rPr lang="ru-RU" dirty="0" smtClean="0"/>
              <a:t>, </a:t>
            </a:r>
            <a:r>
              <a:rPr lang="ru-RU" dirty="0" err="1" smtClean="0"/>
              <a:t>β</a:t>
            </a:r>
            <a:r>
              <a:rPr lang="ru-RU" dirty="0" smtClean="0"/>
              <a:t>, </a:t>
            </a:r>
            <a:r>
              <a:rPr lang="ru-RU" dirty="0" err="1" smtClean="0"/>
              <a:t>γ </a:t>
            </a:r>
            <a:r>
              <a:rPr lang="ru-RU" dirty="0" smtClean="0"/>
              <a:t>– плоские углы трехгранного угла; </a:t>
            </a:r>
            <a:r>
              <a:rPr lang="ru-RU" i="1" dirty="0" smtClean="0"/>
              <a:t>A</a:t>
            </a:r>
            <a:r>
              <a:rPr lang="ru-RU" dirty="0" smtClean="0"/>
              <a:t>, </a:t>
            </a:r>
            <a:r>
              <a:rPr lang="ru-RU" i="1" dirty="0" smtClean="0"/>
              <a:t>B</a:t>
            </a:r>
            <a:r>
              <a:rPr lang="ru-RU" dirty="0" smtClean="0"/>
              <a:t>, </a:t>
            </a:r>
            <a:r>
              <a:rPr lang="ru-RU" i="1" dirty="0" smtClean="0"/>
              <a:t>C</a:t>
            </a:r>
            <a:r>
              <a:rPr lang="ru-RU" dirty="0" smtClean="0"/>
              <a:t> – противолежащие им двугранные углы</a:t>
            </a:r>
            <a:endParaRPr lang="ru-RU" dirty="0"/>
          </a:p>
        </p:txBody>
      </p:sp>
      <p:pic>
        <p:nvPicPr>
          <p:cNvPr id="25602" name="Picture 2" descr="http://www.mathematics.ru/courses/stereometry/content/javagifs/63229915562340-1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276872"/>
            <a:ext cx="4176464" cy="11932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Измерение трехгранного угла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700808"/>
            <a:ext cx="6156176" cy="4597971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Опишем около его вершины </a:t>
            </a:r>
            <a:r>
              <a:rPr lang="ru-RU" sz="2000" i="1" dirty="0" smtClean="0"/>
              <a:t>S</a:t>
            </a:r>
            <a:r>
              <a:rPr lang="ru-RU" sz="2000" dirty="0" smtClean="0"/>
              <a:t> единичную сферу и обозначим точки пересечения ребер трехгранного угла с этой сферой  </a:t>
            </a:r>
            <a:r>
              <a:rPr lang="ru-RU" sz="2000" i="1" dirty="0" smtClean="0"/>
              <a:t>A, B, C </a:t>
            </a:r>
            <a:endParaRPr lang="ru-RU" sz="2000" dirty="0" smtClean="0"/>
          </a:p>
          <a:p>
            <a:r>
              <a:rPr lang="ru-RU" sz="2000" dirty="0" smtClean="0"/>
              <a:t>Плоскости граней трехгранного угла разбивают эту сферу на шесть попарно равных сферических двуугольников, соответствующих двугранным углам данного трехгранного угла. Сферический треугольник </a:t>
            </a:r>
            <a:r>
              <a:rPr lang="ru-RU" sz="2000" i="1" dirty="0" smtClean="0"/>
              <a:t>ABC</a:t>
            </a:r>
            <a:r>
              <a:rPr lang="ru-RU" sz="2000" dirty="0" smtClean="0"/>
              <a:t> и симметричный ему сферический треугольник </a:t>
            </a:r>
            <a:r>
              <a:rPr lang="ru-RU" sz="2000" i="1" dirty="0" smtClean="0"/>
              <a:t>A'B'C'</a:t>
            </a:r>
            <a:r>
              <a:rPr lang="ru-RU" sz="2000" dirty="0" smtClean="0"/>
              <a:t> являются пересечением трех двуугольников. Поэтому удвоенная сумма двугранных углов равна 360°</a:t>
            </a:r>
            <a:r>
              <a:rPr lang="ru-RU" sz="2000" baseline="-25000" dirty="0" smtClean="0"/>
              <a:t>  </a:t>
            </a:r>
            <a:r>
              <a:rPr lang="ru-RU" sz="2000" dirty="0" smtClean="0"/>
              <a:t>плюс учетверенная величина трехгранного угла, или</a:t>
            </a:r>
          </a:p>
          <a:p>
            <a:r>
              <a:rPr lang="ru-RU" sz="2000" dirty="0" smtClean="0"/>
              <a:t>угол</a:t>
            </a:r>
            <a:r>
              <a:rPr lang="en-US" sz="2000" i="1" dirty="0" smtClean="0"/>
              <a:t>SAB +</a:t>
            </a:r>
            <a:r>
              <a:rPr lang="ru-RU" sz="2000" dirty="0" smtClean="0"/>
              <a:t>угол</a:t>
            </a:r>
            <a:r>
              <a:rPr lang="en-US" sz="2000" i="1" dirty="0" smtClean="0"/>
              <a:t>SB </a:t>
            </a:r>
            <a:r>
              <a:rPr lang="en-US" sz="2000" i="1" dirty="0" smtClean="0"/>
              <a:t>+ </a:t>
            </a:r>
            <a:r>
              <a:rPr lang="ru-RU" sz="2000" dirty="0" smtClean="0"/>
              <a:t>угол</a:t>
            </a:r>
            <a:r>
              <a:rPr lang="en-US" sz="2000" i="1" dirty="0" smtClean="0"/>
              <a:t>SC </a:t>
            </a:r>
            <a:r>
              <a:rPr lang="en-US" sz="2000" i="1" dirty="0" smtClean="0"/>
              <a:t>= </a:t>
            </a:r>
            <a:r>
              <a:rPr lang="en-US" sz="2000" dirty="0" smtClean="0"/>
              <a:t>180° + 2Ð</a:t>
            </a:r>
            <a:r>
              <a:rPr lang="en-US" sz="2000" i="1" dirty="0" smtClean="0"/>
              <a:t>SABC.</a:t>
            </a:r>
            <a:endParaRPr lang="ru-RU" sz="2000" dirty="0"/>
          </a:p>
        </p:txBody>
      </p:sp>
      <p:pic>
        <p:nvPicPr>
          <p:cNvPr id="29698" name="Picture 2" descr="http://geometry2006.narod.ru/Lecture/IzmMnogUglov/IzmMnogUglov.files/image056.gif"/>
          <p:cNvPicPr>
            <a:picLocks noChangeAspect="1" noChangeArrowheads="1"/>
          </p:cNvPicPr>
          <p:nvPr/>
        </p:nvPicPr>
        <p:blipFill>
          <a:blip r:embed="rId2" cstate="print"/>
          <a:srcRect r="45833"/>
          <a:stretch>
            <a:fillRect/>
          </a:stretch>
        </p:blipFill>
        <p:spPr bwMode="auto">
          <a:xfrm>
            <a:off x="6084168" y="2276872"/>
            <a:ext cx="3287524" cy="3006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36912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Спасибо за внимание!</a:t>
            </a:r>
            <a:endParaRPr lang="ru-RU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Источники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http://school-collection.edu.ru/catalog/res/AFA328E0-1FC2-4471-9A20-9598EDB55FDF/view</a:t>
            </a:r>
            <a:r>
              <a:rPr lang="en-US" dirty="0" smtClean="0">
                <a:hlinkClick r:id="rId2"/>
              </a:rPr>
              <a:t>/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http://www.mathematics.ru/courses/stereometry/content/chapter4/section/paragraph4/theory.html#.</a:t>
            </a:r>
            <a:r>
              <a:rPr lang="en-US" dirty="0" smtClean="0">
                <a:hlinkClick r:id="rId3"/>
              </a:rPr>
              <a:t>VHTkt4usXLl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https://ru.wikipedia.org/wiki/%D0%A2%D1%80%D1%91%D1%85%D0%B3%D1%80%D0%B0%D0%BD%D0%BD%D1%8B%D0%B9_%</a:t>
            </a:r>
            <a:r>
              <a:rPr lang="en-US" dirty="0" smtClean="0">
                <a:hlinkClick r:id="rId4"/>
              </a:rPr>
              <a:t>D1%83%D0%B3%D0%BE%D0%BB</a:t>
            </a:r>
            <a:endParaRPr lang="ru-RU" dirty="0" smtClean="0"/>
          </a:p>
          <a:p>
            <a:r>
              <a:rPr lang="en-US" dirty="0" smtClean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geometry2006.narod.ru/Lecture/MnogUgly/MnogUgly.htm</a:t>
            </a:r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Двугранный</a:t>
            </a:r>
            <a:r>
              <a:rPr lang="ru-RU" sz="6600" dirty="0" smtClean="0"/>
              <a:t> </a:t>
            </a:r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угол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Определение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3898776" cy="4425355"/>
          </a:xfrm>
        </p:spPr>
        <p:txBody>
          <a:bodyPr>
            <a:normAutofit/>
          </a:bodyPr>
          <a:lstStyle/>
          <a:p>
            <a:r>
              <a:rPr lang="ru-RU" dirty="0" smtClean="0"/>
              <a:t>Двугранным углом называется фигура, образованная прямой 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 и двумя полуплоскостями с общей границей 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, не принадлежащими одной плоскости.</a:t>
            </a:r>
            <a:endParaRPr lang="ru-RU" dirty="0"/>
          </a:p>
        </p:txBody>
      </p:sp>
      <p:pic>
        <p:nvPicPr>
          <p:cNvPr id="1026" name="Picture 2" descr="http://dxmbkxacdb7tv.cloudfront.net/84b1bb55-dc47-4b90-8cdd-3b474f10d324/Kakts_teo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204864"/>
            <a:ext cx="3524250" cy="2981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772400" cy="1143000"/>
          </a:xfrm>
        </p:spPr>
        <p:txBody>
          <a:bodyPr/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Двугранный угол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3568" y="1844824"/>
            <a:ext cx="7772400" cy="4572000"/>
          </a:xfrm>
        </p:spPr>
        <p:txBody>
          <a:bodyPr/>
          <a:lstStyle/>
          <a:p>
            <a:r>
              <a:rPr lang="ru-RU" dirty="0" smtClean="0"/>
              <a:t>Градусной мерой двугранного угла называется градусная мера любого из его линейных углов</a:t>
            </a:r>
            <a:r>
              <a:rPr lang="ru-RU" dirty="0" smtClean="0"/>
              <a:t>.</a:t>
            </a:r>
          </a:p>
          <a:p>
            <a:r>
              <a:rPr lang="ru-RU" b="1" i="1" dirty="0" smtClean="0"/>
              <a:t>Величина двугранного </a:t>
            </a:r>
            <a:r>
              <a:rPr lang="ru-RU" b="1" i="1" dirty="0" smtClean="0"/>
              <a:t>угла </a:t>
            </a:r>
            <a:r>
              <a:rPr lang="ru-RU" dirty="0" smtClean="0"/>
              <a:t>находится </a:t>
            </a:r>
            <a:r>
              <a:rPr lang="ru-RU" dirty="0" smtClean="0"/>
              <a:t>в пределах от 0° до 180°. 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Линейный угол двугранного угла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3394720" cy="4497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Выбираем произвольную точку О на ребре 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;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Проводим перпендикуляры к каждому ребру(ОВ и ОА)</a:t>
            </a:r>
            <a:r>
              <a:rPr lang="en-US" dirty="0" smtClean="0"/>
              <a:t>;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Образовавшийся угол АОВ и есть линейный угол двугранного угла</a:t>
            </a:r>
            <a:r>
              <a:rPr lang="en-US" dirty="0" smtClean="0"/>
              <a:t>;</a:t>
            </a:r>
            <a:endParaRPr lang="ru-RU" dirty="0"/>
          </a:p>
        </p:txBody>
      </p:sp>
      <p:pic>
        <p:nvPicPr>
          <p:cNvPr id="17410" name="Picture 2" descr="http://yaklass-shkola.s3-eu-west-1.amazonaws.com/goods/ymk/geometry/work2/theory/2/4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484784"/>
            <a:ext cx="3240360" cy="44837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Все линейные углы двугранного угла равны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Доказательство </a:t>
            </a:r>
            <a:r>
              <a:rPr lang="en-US" dirty="0" smtClean="0"/>
              <a:t>:</a:t>
            </a:r>
          </a:p>
          <a:p>
            <a:r>
              <a:rPr lang="ru-RU" sz="2000" dirty="0" smtClean="0"/>
              <a:t>Имеем </a:t>
            </a:r>
            <a:r>
              <a:rPr lang="ru-RU" sz="2000" dirty="0" smtClean="0"/>
              <a:t>двугранный угол, т.е. полуплоскости </a:t>
            </a:r>
            <a:r>
              <a:rPr lang="ru-RU" sz="2000" dirty="0" err="1" smtClean="0"/>
              <a:t>a</a:t>
            </a:r>
            <a:r>
              <a:rPr lang="ru-RU" sz="2000" dirty="0" smtClean="0"/>
              <a:t>, </a:t>
            </a:r>
            <a:r>
              <a:rPr lang="ru-RU" sz="2000" dirty="0" err="1" smtClean="0"/>
              <a:t>b</a:t>
            </a:r>
            <a:r>
              <a:rPr lang="ru-RU" sz="2000" dirty="0" smtClean="0"/>
              <a:t> и ребро.</a:t>
            </a:r>
          </a:p>
          <a:p>
            <a:r>
              <a:rPr lang="ru-RU" sz="2000" dirty="0" smtClean="0"/>
              <a:t>Берем точку О и произвольную точку О1. Строим линейный угол соответствующий точке О, т.е. проводим два перпендикуляра в плоскостях к ребру. Получаем угол АОВ – линейный угол двугранного угла</a:t>
            </a:r>
            <a:r>
              <a:rPr lang="ru-RU" sz="2000" dirty="0" smtClean="0"/>
              <a:t>.</a:t>
            </a:r>
            <a:endParaRPr lang="ru-RU" sz="2000" dirty="0" smtClean="0"/>
          </a:p>
          <a:p>
            <a:r>
              <a:rPr lang="ru-RU" sz="2000" dirty="0" smtClean="0"/>
              <a:t>Из точки О1 проводим два перпендикуляра к ребру в плоскостях </a:t>
            </a:r>
            <a:r>
              <a:rPr lang="ru-RU" sz="2000" dirty="0" err="1" smtClean="0"/>
              <a:t>a</a:t>
            </a:r>
            <a:r>
              <a:rPr lang="ru-RU" sz="2000" dirty="0" smtClean="0"/>
              <a:t>, </a:t>
            </a:r>
            <a:r>
              <a:rPr lang="ru-RU" sz="2000" dirty="0" err="1" smtClean="0"/>
              <a:t>b</a:t>
            </a:r>
            <a:r>
              <a:rPr lang="ru-RU" sz="2000" dirty="0" smtClean="0"/>
              <a:t> соответственно и получаем второй линейный угол А1О1В1.</a:t>
            </a:r>
          </a:p>
          <a:p>
            <a:r>
              <a:rPr lang="ru-RU" sz="2000" dirty="0" smtClean="0"/>
              <a:t>Замечаем, что лучи О1А1 и ОА </a:t>
            </a:r>
            <a:r>
              <a:rPr lang="ru-RU" sz="2000" dirty="0" err="1" smtClean="0"/>
              <a:t>сонаправлены</a:t>
            </a:r>
            <a:r>
              <a:rPr lang="ru-RU" sz="2000" dirty="0" smtClean="0"/>
              <a:t> (т.к. </a:t>
            </a:r>
            <a:r>
              <a:rPr lang="ru-RU" sz="2000" dirty="0" smtClean="0"/>
              <a:t>Они лежат в одной полуплоскости и параллельны между собой, как два перпендикуляра к одной и той же прямой</a:t>
            </a:r>
            <a:r>
              <a:rPr lang="ru-RU" sz="2000" dirty="0" smtClean="0"/>
              <a:t>.)</a:t>
            </a:r>
          </a:p>
          <a:p>
            <a:r>
              <a:rPr lang="ru-RU" sz="2000" dirty="0" smtClean="0"/>
              <a:t>Вторые лучи О1В1 и ОВ тоже </a:t>
            </a:r>
            <a:r>
              <a:rPr lang="ru-RU" sz="2000" dirty="0" err="1" smtClean="0"/>
              <a:t>сонаправлены</a:t>
            </a:r>
            <a:r>
              <a:rPr lang="ru-RU" sz="2000" dirty="0" smtClean="0"/>
              <a:t>, значит,</a:t>
            </a:r>
          </a:p>
          <a:p>
            <a:r>
              <a:rPr lang="ru-RU" sz="2000" dirty="0" smtClean="0"/>
              <a:t>ÐАОВ=ÐА1О1В1, как углы с </a:t>
            </a:r>
            <a:r>
              <a:rPr lang="ru-RU" sz="2000" dirty="0" err="1" smtClean="0"/>
              <a:t>сонаправленными</a:t>
            </a:r>
            <a:r>
              <a:rPr lang="ru-RU" sz="2000" dirty="0" smtClean="0"/>
              <a:t> сторонами.</a:t>
            </a:r>
          </a:p>
          <a:p>
            <a:endParaRPr lang="ru-RU" sz="20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Одно из важнейших свойств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Его плоскость перпендикулярна ребру двугранного угла.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Двугранный угол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Острый (0</a:t>
            </a:r>
            <a:r>
              <a:rPr lang="en-US" dirty="0" smtClean="0"/>
              <a:t>;90)</a:t>
            </a:r>
          </a:p>
          <a:p>
            <a:r>
              <a:rPr lang="ru-RU" dirty="0" smtClean="0"/>
              <a:t>Прямой = 90</a:t>
            </a:r>
          </a:p>
          <a:p>
            <a:r>
              <a:rPr lang="ru-RU" dirty="0" smtClean="0"/>
              <a:t>Тупой </a:t>
            </a:r>
            <a:r>
              <a:rPr lang="en-US" dirty="0" smtClean="0"/>
              <a:t>(90;180)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Трехгранный</a:t>
            </a:r>
            <a:r>
              <a:rPr lang="ru-RU" sz="6600" dirty="0" smtClean="0"/>
              <a:t> </a:t>
            </a:r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угол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55</TotalTime>
  <Words>348</Words>
  <Application>Microsoft Office PowerPoint</Application>
  <PresentationFormat>Экран (4:3)</PresentationFormat>
  <Paragraphs>67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Справедливость</vt:lpstr>
      <vt:lpstr>Двугранный и трехгранный угол</vt:lpstr>
      <vt:lpstr>Двугранный угол</vt:lpstr>
      <vt:lpstr>Определение </vt:lpstr>
      <vt:lpstr>Двугранный угол</vt:lpstr>
      <vt:lpstr>Линейный угол двугранного угла</vt:lpstr>
      <vt:lpstr>Все линейные углы двугранного угла равны</vt:lpstr>
      <vt:lpstr>Одно из важнейших свойств</vt:lpstr>
      <vt:lpstr>Двугранный угол</vt:lpstr>
      <vt:lpstr>Трехгранный угол</vt:lpstr>
      <vt:lpstr>Определение </vt:lpstr>
      <vt:lpstr>Определение</vt:lpstr>
      <vt:lpstr>Трехгранный угол</vt:lpstr>
      <vt:lpstr>Трехгранный угол</vt:lpstr>
      <vt:lpstr>Теорема 3</vt:lpstr>
      <vt:lpstr>Теорема косинусов для трехгранного угла</vt:lpstr>
      <vt:lpstr>Теорема синусов для трехгранного угла.</vt:lpstr>
      <vt:lpstr>Измерение трехгранного угла</vt:lpstr>
      <vt:lpstr>Спасибо за внимание!</vt:lpstr>
      <vt:lpstr>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Двугранный и трехгранный угол</dc:title>
  <dc:creator>Потоскуева</dc:creator>
  <cp:lastModifiedBy>Test</cp:lastModifiedBy>
  <cp:revision>7</cp:revision>
  <dcterms:created xsi:type="dcterms:W3CDTF">2014-11-25T19:51:51Z</dcterms:created>
  <dcterms:modified xsi:type="dcterms:W3CDTF">2014-11-25T20:57:24Z</dcterms:modified>
</cp:coreProperties>
</file>