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05445B3-D8FE-429B-A541-0B52D4A4AEC1}">
          <p14:sldIdLst>
            <p14:sldId id="256"/>
            <p14:sldId id="257"/>
            <p14:sldId id="258"/>
            <p14:sldId id="259"/>
            <p14:sldId id="263"/>
            <p14:sldId id="262"/>
            <p14:sldId id="261"/>
            <p14:sldId id="260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EA935-3AD1-4E50-84FF-AE9855C2DC24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06835-2E97-45C6-96BE-3DA7508CD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213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06835-2E97-45C6-96BE-3DA7508CDB8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36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967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180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530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8959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153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796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566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781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5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2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4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13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8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3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83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7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26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6C920-6571-4037-AADA-6211C392AB89}" type="datetimeFigureOut">
              <a:rPr lang="ru-RU" smtClean="0"/>
              <a:t>04.10.2014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2D33D-98CC-49B6-9811-B66184F5D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939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D%D0%BE%D0%B6%D0%B8%D0%BD%D0%B0" TargetMode="External"/><Relationship Id="rId7" Type="http://schemas.openxmlformats.org/officeDocument/2006/relationships/hyperlink" Target="http://uk.wikipedia.org/wiki/%D0%9F%D1%80%D0%B8%D1%80%D0%BE%D0%B4%D0%BD%D0%B8%D1%87%D1%96_%D0%BD%D0%B0%D1%83%D0%BA%D0%B8" TargetMode="External"/><Relationship Id="rId2" Type="http://schemas.openxmlformats.org/officeDocument/2006/relationships/hyperlink" Target="http://uk.wikipedia.org/wiki/%D0%9C%D0%B0%D1%82%D0%B5%D0%BC%D0%B0%D1%82%D0%B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E%D0%B1%D1%80%D0%B0%D0%B7_%D1%84%D1%83%D0%BD%D0%BA%D1%86%D1%96%D1%97" TargetMode="External"/><Relationship Id="rId5" Type="http://schemas.openxmlformats.org/officeDocument/2006/relationships/hyperlink" Target="http://uk.wikipedia.org/wiki/%D0%92%D1%96%D0%B4%D0%BF%D0%BE%D0%B2%D1%96%D0%B4%D0%BD%D1%96%D1%81%D1%82%D1%8C_%D0%BC%D1%96%D0%B6_%D0%BC%D0%BD%D0%BE%D0%B6%D0%B8%D0%BD%D0%B0%D0%BC%D0%B8" TargetMode="External"/><Relationship Id="rId4" Type="http://schemas.openxmlformats.org/officeDocument/2006/relationships/hyperlink" Target="http://uk.wikipedia.org/wiki/%D0%9E%D0%B1%D0%BB%D0%B0%D1%81%D1%82%D1%8C_%D0%B2%D0%B8%D0%B7%D0%BD%D0%B0%D1%87%D0%B5%D0%BD%D0%BD%D1%8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E%D1%80%D0%B4%D0%B8%D0%BD%D0%B0%D1%82%D0%B0" TargetMode="External"/><Relationship Id="rId4" Type="http://schemas.openxmlformats.org/officeDocument/2006/relationships/hyperlink" Target="http://uk.wikipedia.org/wiki/%D0%90%D0%B1%D1%81%D1%86%D0%B8%D1%81%D0%B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628501"/>
          </a:xfrm>
        </p:spPr>
        <p:txBody>
          <a:bodyPr>
            <a:normAutofit/>
          </a:bodyPr>
          <a:lstStyle/>
          <a:p>
            <a:r>
              <a:rPr lang="ru-RU" b="1" dirty="0"/>
              <a:t>Дослідження функції, побудова графіка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38078" y="6673755"/>
            <a:ext cx="136477" cy="184245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33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1506200" cy="1473958"/>
          </a:xfrm>
        </p:spPr>
        <p:txBody>
          <a:bodyPr/>
          <a:lstStyle/>
          <a:p>
            <a:pPr algn="ctr"/>
            <a:r>
              <a:rPr lang="ru-RU" sz="6600" b="1" dirty="0"/>
              <a:t>Розв'язання: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78424"/>
            <a:ext cx="12192000" cy="5479576"/>
          </a:xfrm>
        </p:spPr>
        <p:txBody>
          <a:bodyPr>
            <a:normAutofit/>
          </a:bodyPr>
          <a:lstStyle/>
          <a:p>
            <a:r>
              <a:rPr lang="ru-RU" sz="3200" dirty="0"/>
              <a:t>1) </a:t>
            </a:r>
            <a:r>
              <a:rPr lang="ru-RU" sz="3200" dirty="0" err="1"/>
              <a:t>Функція</a:t>
            </a:r>
            <a:r>
              <a:rPr lang="ru-RU" sz="3200" dirty="0"/>
              <a:t> </a:t>
            </a:r>
            <a:r>
              <a:rPr lang="ru-RU" sz="3200" dirty="0" err="1"/>
              <a:t>визначена</a:t>
            </a:r>
            <a:r>
              <a:rPr lang="ru-RU" sz="3200" dirty="0"/>
              <a:t> </a:t>
            </a:r>
            <a:r>
              <a:rPr lang="ru-RU" sz="3200" dirty="0" err="1"/>
              <a:t>всюди</a:t>
            </a:r>
            <a:r>
              <a:rPr lang="ru-RU" sz="3200" dirty="0"/>
              <a:t>, </a:t>
            </a:r>
            <a:r>
              <a:rPr lang="ru-RU" sz="3200" dirty="0" err="1"/>
              <a:t>крім</a:t>
            </a:r>
            <a:r>
              <a:rPr lang="ru-RU" sz="3200" dirty="0"/>
              <a:t> точки в </a:t>
            </a:r>
            <a:r>
              <a:rPr lang="ru-RU" sz="3200" dirty="0" err="1"/>
              <a:t>якій</a:t>
            </a:r>
            <a:r>
              <a:rPr lang="ru-RU" sz="3200" dirty="0"/>
              <a:t> </a:t>
            </a:r>
            <a:r>
              <a:rPr lang="ru-RU" sz="3200" dirty="0" err="1"/>
              <a:t>знаменник</a:t>
            </a:r>
            <a:r>
              <a:rPr lang="ru-RU" sz="3200" dirty="0"/>
              <a:t> </a:t>
            </a:r>
            <a:r>
              <a:rPr lang="ru-RU" sz="3200" dirty="0" err="1"/>
              <a:t>перетворюється</a:t>
            </a:r>
            <a:r>
              <a:rPr lang="ru-RU" sz="3200" dirty="0"/>
              <a:t> в </a:t>
            </a:r>
            <a:r>
              <a:rPr lang="ru-RU" sz="3200" dirty="0" smtClean="0">
                <a:solidFill>
                  <a:srgbClr val="FF0000"/>
                </a:solidFill>
              </a:rPr>
              <a:t> х=1</a:t>
            </a:r>
          </a:p>
          <a:p>
            <a:r>
              <a:rPr lang="ru-RU" sz="3200" dirty="0"/>
              <a:t> Область </a:t>
            </a:r>
            <a:r>
              <a:rPr lang="ru-RU" sz="3200" dirty="0" err="1"/>
              <a:t>визначення</a:t>
            </a:r>
            <a:r>
              <a:rPr lang="ru-RU" sz="3200" dirty="0"/>
              <a:t> </a:t>
            </a:r>
            <a:r>
              <a:rPr lang="ru-RU" sz="3200" dirty="0" err="1"/>
              <a:t>складається</a:t>
            </a:r>
            <a:r>
              <a:rPr lang="ru-RU" sz="3200" dirty="0"/>
              <a:t> з </a:t>
            </a:r>
            <a:r>
              <a:rPr lang="ru-RU" sz="3200" dirty="0" err="1"/>
              <a:t>двох</a:t>
            </a:r>
            <a:r>
              <a:rPr lang="ru-RU" sz="3200" dirty="0"/>
              <a:t> </a:t>
            </a:r>
            <a:r>
              <a:rPr lang="ru-RU" sz="3200" dirty="0" err="1"/>
              <a:t>інтервалів</a:t>
            </a:r>
            <a:r>
              <a:rPr lang="ru-RU" sz="3200" dirty="0"/>
              <a:t> </a:t>
            </a:r>
            <a:endParaRPr lang="ru-RU" sz="3200" dirty="0" smtClean="0"/>
          </a:p>
          <a:p>
            <a:endParaRPr lang="uk-UA" sz="3200" dirty="0" smtClean="0">
              <a:solidFill>
                <a:srgbClr val="FF0000"/>
              </a:solidFill>
            </a:endParaRPr>
          </a:p>
          <a:p>
            <a:r>
              <a:rPr lang="ru-RU" sz="3200" dirty="0" smtClean="0"/>
              <a:t>2)</a:t>
            </a:r>
            <a:r>
              <a:rPr lang="ru-RU" sz="3200" dirty="0"/>
              <a:t> При </a:t>
            </a:r>
            <a:r>
              <a:rPr lang="ru-RU" sz="3200" dirty="0" err="1" smtClean="0"/>
              <a:t>підстановці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FF0000"/>
                </a:solidFill>
              </a:rPr>
              <a:t>х=0 </a:t>
            </a:r>
            <a:r>
              <a:rPr lang="ru-RU" sz="3200" dirty="0" err="1" smtClean="0">
                <a:solidFill>
                  <a:schemeClr val="tx1">
                    <a:lumMod val="95000"/>
                  </a:schemeClr>
                </a:solidFill>
              </a:rPr>
              <a:t>матимемо</a:t>
            </a:r>
            <a:endParaRPr lang="uk-UA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uk-UA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3200" dirty="0" smtClean="0">
                <a:solidFill>
                  <a:srgbClr val="FF0000"/>
                </a:solidFill>
              </a:rPr>
              <a:t>  3)</a:t>
            </a:r>
            <a:r>
              <a:rPr lang="ru-RU" sz="3200" dirty="0"/>
              <a:t> </a:t>
            </a:r>
            <a:r>
              <a:rPr lang="ru-RU" sz="3200" dirty="0" err="1"/>
              <a:t>Перевірка</a:t>
            </a:r>
            <a:r>
              <a:rPr lang="ru-RU" sz="3200" dirty="0"/>
              <a:t> на </a:t>
            </a:r>
            <a:r>
              <a:rPr lang="ru-RU" sz="3200" dirty="0" err="1" smtClean="0"/>
              <a:t>парність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err="1">
                <a:solidFill>
                  <a:srgbClr val="FF0000"/>
                </a:solidFill>
              </a:rPr>
              <a:t>Отже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функція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ні</a:t>
            </a:r>
            <a:r>
              <a:rPr lang="ru-RU" sz="3200" dirty="0">
                <a:solidFill>
                  <a:srgbClr val="FF0000"/>
                </a:solidFill>
              </a:rPr>
              <a:t> парна</a:t>
            </a:r>
            <a:r>
              <a:rPr lang="ru-RU" sz="3200" dirty="0" smtClean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ні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непарна</a:t>
            </a:r>
            <a:r>
              <a:rPr lang="ru-RU" sz="3200" dirty="0">
                <a:solidFill>
                  <a:srgbClr val="FF0000"/>
                </a:solidFill>
              </a:rPr>
              <a:t>, </a:t>
            </a:r>
            <a:r>
              <a:rPr lang="ru-RU" sz="3200" dirty="0" err="1">
                <a:solidFill>
                  <a:srgbClr val="FF0000"/>
                </a:solidFill>
              </a:rPr>
              <a:t>неперіодичн</a:t>
            </a:r>
            <a:r>
              <a:rPr lang="ru-RU" sz="3200" dirty="0" err="1"/>
              <a:t>а</a:t>
            </a:r>
            <a:r>
              <a:rPr lang="ru-RU" sz="3200" dirty="0"/>
              <a:t>.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892" y="2852383"/>
            <a:ext cx="7042244" cy="6303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904" y="3507474"/>
            <a:ext cx="4904096" cy="7369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698" y="4623463"/>
            <a:ext cx="5477302" cy="138979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698" y="6037996"/>
            <a:ext cx="5477302" cy="82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6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9157"/>
            <a:ext cx="11506200" cy="1162789"/>
          </a:xfrm>
        </p:spPr>
        <p:txBody>
          <a:bodyPr/>
          <a:lstStyle/>
          <a:p>
            <a:pPr algn="ctr"/>
            <a:r>
              <a:rPr lang="ru-RU" sz="7200" dirty="0" smtClean="0"/>
              <a:t>ФУНКЦІЯ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064525"/>
            <a:ext cx="11737075" cy="5793475"/>
          </a:xfrm>
        </p:spPr>
        <p:txBody>
          <a:bodyPr>
            <a:normAutofit lnSpcReduction="10000"/>
          </a:bodyPr>
          <a:lstStyle/>
          <a:p>
            <a:r>
              <a:rPr lang="ru-RU" sz="3200" b="1" dirty="0" err="1"/>
              <a:t>Фу́нкція</a:t>
            </a:r>
            <a:r>
              <a:rPr lang="ru-RU" sz="3200" dirty="0"/>
              <a:t> </a:t>
            </a:r>
            <a:r>
              <a:rPr lang="ru-RU" sz="3200" dirty="0" smtClean="0"/>
              <a:t> </a:t>
            </a:r>
            <a:r>
              <a:rPr lang="ru-RU" sz="3200" dirty="0"/>
              <a:t>в </a:t>
            </a:r>
            <a:r>
              <a:rPr lang="ru-RU" sz="3200" dirty="0" err="1">
                <a:hlinkClick r:id="rId2" tooltip="Математика"/>
              </a:rPr>
              <a:t>математиці</a:t>
            </a:r>
            <a:r>
              <a:rPr lang="ru-RU" sz="3200" dirty="0"/>
              <a:t> — </a:t>
            </a:r>
            <a:r>
              <a:rPr lang="ru-RU" sz="3200" dirty="0" err="1"/>
              <a:t>це</a:t>
            </a:r>
            <a:r>
              <a:rPr lang="ru-RU" sz="3200" dirty="0"/>
              <a:t> правило, яке кожному </a:t>
            </a:r>
            <a:r>
              <a:rPr lang="ru-RU" sz="3200" dirty="0" err="1"/>
              <a:t>елементу</a:t>
            </a:r>
            <a:r>
              <a:rPr lang="ru-RU" sz="3200" dirty="0"/>
              <a:t> з </a:t>
            </a:r>
            <a:r>
              <a:rPr lang="ru-RU" sz="3200" dirty="0" err="1"/>
              <a:t>першої</a:t>
            </a:r>
            <a:r>
              <a:rPr lang="ru-RU" sz="3200" dirty="0"/>
              <a:t> </a:t>
            </a:r>
            <a:r>
              <a:rPr lang="ru-RU" sz="3200" dirty="0" err="1">
                <a:hlinkClick r:id="rId3" tooltip="Множина"/>
              </a:rPr>
              <a:t>множини</a:t>
            </a:r>
            <a:r>
              <a:rPr lang="ru-RU" sz="3200" dirty="0"/>
              <a:t>(</a:t>
            </a:r>
            <a:r>
              <a:rPr lang="ru-RU" sz="3200" dirty="0" err="1">
                <a:hlinkClick r:id="rId4" tooltip="Область визначення"/>
              </a:rPr>
              <a:t>області</a:t>
            </a:r>
            <a:r>
              <a:rPr lang="ru-RU" sz="3200" dirty="0">
                <a:hlinkClick r:id="rId4" tooltip="Область визначення"/>
              </a:rPr>
              <a:t> </a:t>
            </a:r>
            <a:r>
              <a:rPr lang="ru-RU" sz="3200" dirty="0" err="1">
                <a:hlinkClick r:id="rId4" tooltip="Область визначення"/>
              </a:rPr>
              <a:t>визначення</a:t>
            </a:r>
            <a:r>
              <a:rPr lang="ru-RU" sz="3200" dirty="0"/>
              <a:t>) ставить у </a:t>
            </a:r>
            <a:r>
              <a:rPr lang="ru-RU" sz="3200" dirty="0" err="1">
                <a:hlinkClick r:id="rId5" tooltip="Відповідність між множинами"/>
              </a:rPr>
              <a:t>відповідність</a:t>
            </a:r>
            <a:r>
              <a:rPr lang="ru-RU" sz="3200" dirty="0"/>
              <a:t> один і </a:t>
            </a:r>
            <a:r>
              <a:rPr lang="ru-RU" sz="3200" dirty="0" err="1"/>
              <a:t>тільки</a:t>
            </a:r>
            <a:r>
              <a:rPr lang="ru-RU" sz="3200" dirty="0"/>
              <a:t> один </a:t>
            </a:r>
            <a:r>
              <a:rPr lang="ru-RU" sz="3200" dirty="0" err="1"/>
              <a:t>елемент</a:t>
            </a:r>
            <a:r>
              <a:rPr lang="ru-RU" sz="3200" dirty="0"/>
              <a:t> з </a:t>
            </a:r>
            <a:r>
              <a:rPr lang="ru-RU" sz="3200" dirty="0" err="1"/>
              <a:t>другої</a:t>
            </a:r>
            <a:r>
              <a:rPr lang="ru-RU" sz="3200" dirty="0"/>
              <a:t> </a:t>
            </a:r>
            <a:r>
              <a:rPr lang="ru-RU" sz="3200" dirty="0" err="1"/>
              <a:t>множини</a:t>
            </a:r>
            <a:r>
              <a:rPr lang="ru-RU" sz="3200" dirty="0"/>
              <a:t>. Часто </a:t>
            </a:r>
            <a:r>
              <a:rPr lang="ru-RU" sz="3200" dirty="0" err="1"/>
              <a:t>цю</a:t>
            </a:r>
            <a:r>
              <a:rPr lang="ru-RU" sz="3200" dirty="0"/>
              <a:t> другу </a:t>
            </a:r>
            <a:r>
              <a:rPr lang="ru-RU" sz="3200" dirty="0" err="1"/>
              <a:t>множину</a:t>
            </a:r>
            <a:r>
              <a:rPr lang="ru-RU" sz="3200" dirty="0"/>
              <a:t> </a:t>
            </a:r>
            <a:r>
              <a:rPr lang="ru-RU" sz="3200" dirty="0" err="1"/>
              <a:t>називають</a:t>
            </a:r>
            <a:r>
              <a:rPr lang="ru-RU" sz="3200" dirty="0"/>
              <a:t> </a:t>
            </a:r>
            <a:r>
              <a:rPr lang="ru-RU" sz="3200" dirty="0" err="1"/>
              <a:t>цільовою</a:t>
            </a:r>
            <a:r>
              <a:rPr lang="ru-RU" sz="3200" dirty="0"/>
              <a:t> </a:t>
            </a:r>
            <a:r>
              <a:rPr lang="ru-RU" sz="3200" dirty="0" err="1"/>
              <a:t>множиною</a:t>
            </a:r>
            <a:r>
              <a:rPr lang="ru-RU" sz="3200" dirty="0"/>
              <a:t> </a:t>
            </a:r>
            <a:r>
              <a:rPr lang="ru-RU" sz="3200" dirty="0" err="1"/>
              <a:t>чи</a:t>
            </a:r>
            <a:r>
              <a:rPr lang="ru-RU" sz="3200" dirty="0"/>
              <a:t> </a:t>
            </a:r>
            <a:r>
              <a:rPr lang="ru-RU" sz="3200" dirty="0" smtClean="0">
                <a:hlinkClick r:id="rId6" tooltip="Образ функції"/>
              </a:rPr>
              <a:t>образом</a:t>
            </a:r>
            <a:r>
              <a:rPr lang="ru-RU" sz="3200" dirty="0"/>
              <a:t> функції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відображення</a:t>
            </a:r>
            <a:r>
              <a:rPr lang="ru-RU" sz="3200" dirty="0" smtClean="0"/>
              <a:t>.</a:t>
            </a:r>
          </a:p>
          <a:p>
            <a:r>
              <a:rPr lang="ru-RU" sz="3200" dirty="0" err="1"/>
              <a:t>Втім</a:t>
            </a:r>
            <a:r>
              <a:rPr lang="ru-RU" sz="3200" dirty="0"/>
              <a:t>, в </a:t>
            </a:r>
            <a:r>
              <a:rPr lang="ru-RU" sz="3200" dirty="0" err="1"/>
              <a:t>сучасній</a:t>
            </a:r>
            <a:r>
              <a:rPr lang="ru-RU" sz="3200" dirty="0"/>
              <a:t> </a:t>
            </a:r>
            <a:r>
              <a:rPr lang="ru-RU" sz="3200" dirty="0" err="1"/>
              <a:t>математиці</a:t>
            </a:r>
            <a:r>
              <a:rPr lang="ru-RU" sz="3200" dirty="0"/>
              <a:t> і </a:t>
            </a:r>
            <a:r>
              <a:rPr lang="ru-RU" sz="3200" dirty="0" err="1">
                <a:hlinkClick r:id="rId7" tooltip="Природничі науки"/>
              </a:rPr>
              <a:t>природничих</a:t>
            </a:r>
            <a:r>
              <a:rPr lang="ru-RU" sz="3200" dirty="0">
                <a:hlinkClick r:id="rId7" tooltip="Природничі науки"/>
              </a:rPr>
              <a:t> науках</a:t>
            </a:r>
            <a:r>
              <a:rPr lang="ru-RU" sz="3200" dirty="0"/>
              <a:t> </a:t>
            </a:r>
            <a:r>
              <a:rPr lang="ru-RU" sz="3200" dirty="0" err="1"/>
              <a:t>розглядаються</a:t>
            </a:r>
            <a:r>
              <a:rPr lang="ru-RU" sz="3200" dirty="0"/>
              <a:t> функції, </a:t>
            </a:r>
            <a:r>
              <a:rPr lang="ru-RU" sz="3200" dirty="0" err="1"/>
              <a:t>які</a:t>
            </a:r>
            <a:r>
              <a:rPr lang="ru-RU" sz="3200" dirty="0"/>
              <a:t> не </a:t>
            </a:r>
            <a:r>
              <a:rPr lang="ru-RU" sz="3200" dirty="0" err="1"/>
              <a:t>можуть</a:t>
            </a:r>
            <a:r>
              <a:rPr lang="ru-RU" sz="3200" dirty="0"/>
              <a:t> бути явно </a:t>
            </a:r>
            <a:r>
              <a:rPr lang="ru-RU" sz="3200" dirty="0" err="1"/>
              <a:t>задані</a:t>
            </a:r>
            <a:r>
              <a:rPr lang="ru-RU" sz="3200" dirty="0"/>
              <a:t> формулами, тому </a:t>
            </a:r>
            <a:r>
              <a:rPr lang="ru-RU" sz="3200" dirty="0" err="1"/>
              <a:t>сучасна</a:t>
            </a:r>
            <a:r>
              <a:rPr lang="ru-RU" sz="3200" dirty="0"/>
              <a:t> </a:t>
            </a:r>
            <a:r>
              <a:rPr lang="ru-RU" sz="3200" dirty="0" err="1"/>
              <a:t>інтерпретація</a:t>
            </a:r>
            <a:r>
              <a:rPr lang="ru-RU" sz="3200" dirty="0"/>
              <a:t> </a:t>
            </a:r>
            <a:r>
              <a:rPr lang="ru-RU" sz="3200" dirty="0" err="1"/>
              <a:t>поняття</a:t>
            </a:r>
            <a:r>
              <a:rPr lang="ru-RU" sz="3200" dirty="0"/>
              <a:t> «</a:t>
            </a:r>
            <a:r>
              <a:rPr lang="ru-RU" sz="3200" dirty="0" err="1"/>
              <a:t>функція</a:t>
            </a:r>
            <a:r>
              <a:rPr lang="ru-RU" sz="3200" dirty="0"/>
              <a:t>» </a:t>
            </a:r>
            <a:r>
              <a:rPr lang="ru-RU" sz="3200" dirty="0" err="1"/>
              <a:t>визначає</a:t>
            </a:r>
            <a:r>
              <a:rPr lang="ru-RU" sz="3200" dirty="0"/>
              <a:t> </a:t>
            </a:r>
            <a:r>
              <a:rPr lang="ru-RU" sz="3200" dirty="0" err="1"/>
              <a:t>її</a:t>
            </a:r>
            <a:r>
              <a:rPr lang="ru-RU" sz="3200" dirty="0"/>
              <a:t> як </a:t>
            </a:r>
            <a:r>
              <a:rPr lang="ru-RU" sz="3200" dirty="0" err="1"/>
              <a:t>певне</a:t>
            </a:r>
            <a:r>
              <a:rPr lang="ru-RU" sz="3200" dirty="0"/>
              <a:t> </a:t>
            </a:r>
            <a:r>
              <a:rPr lang="ru-RU" sz="3200" b="1" dirty="0" err="1"/>
              <a:t>відображення</a:t>
            </a:r>
            <a:r>
              <a:rPr lang="ru-RU" sz="3200" dirty="0" smtClean="0"/>
              <a:t>,. </a:t>
            </a:r>
            <a:r>
              <a:rPr lang="ru-RU" sz="3200" dirty="0"/>
              <a:t>В </a:t>
            </a:r>
            <a:r>
              <a:rPr lang="ru-RU" sz="3200" dirty="0" err="1"/>
              <a:t>такій</a:t>
            </a:r>
            <a:r>
              <a:rPr lang="ru-RU" sz="3200" dirty="0"/>
              <a:t> </a:t>
            </a:r>
            <a:r>
              <a:rPr lang="ru-RU" sz="3200" dirty="0" err="1"/>
              <a:t>узагальненій</a:t>
            </a:r>
            <a:r>
              <a:rPr lang="ru-RU" sz="3200" dirty="0"/>
              <a:t> </a:t>
            </a:r>
            <a:r>
              <a:rPr lang="ru-RU" sz="3200" dirty="0" err="1"/>
              <a:t>інтерпретації</a:t>
            </a:r>
            <a:r>
              <a:rPr lang="ru-RU" sz="3200" dirty="0"/>
              <a:t> </a:t>
            </a:r>
            <a:r>
              <a:rPr lang="ru-RU" sz="3200" dirty="0" err="1"/>
              <a:t>функція</a:t>
            </a:r>
            <a:r>
              <a:rPr lang="ru-RU" sz="3200" dirty="0"/>
              <a:t> </a:t>
            </a:r>
            <a:r>
              <a:rPr lang="ru-RU" sz="3200" dirty="0" err="1"/>
              <a:t>стає</a:t>
            </a:r>
            <a:r>
              <a:rPr lang="ru-RU" sz="3200" dirty="0"/>
              <a:t> </a:t>
            </a:r>
            <a:r>
              <a:rPr lang="ru-RU" sz="3200" dirty="0" err="1"/>
              <a:t>фундаментальним</a:t>
            </a:r>
            <a:r>
              <a:rPr lang="ru-RU" sz="3200" dirty="0"/>
              <a:t> </a:t>
            </a:r>
            <a:r>
              <a:rPr lang="ru-RU" sz="3200" dirty="0" err="1"/>
              <a:t>поняттям</a:t>
            </a:r>
            <a:r>
              <a:rPr lang="ru-RU" sz="3200" dirty="0"/>
              <a:t> практично в </a:t>
            </a:r>
            <a:r>
              <a:rPr lang="ru-RU" sz="3200" dirty="0" err="1"/>
              <a:t>кожній</a:t>
            </a:r>
            <a:r>
              <a:rPr lang="ru-RU" sz="3200" dirty="0"/>
              <a:t> </a:t>
            </a:r>
            <a:r>
              <a:rPr lang="ru-RU" sz="3200" dirty="0" err="1"/>
              <a:t>галузі</a:t>
            </a:r>
            <a:r>
              <a:rPr lang="ru-RU" sz="3200" dirty="0"/>
              <a:t> </a:t>
            </a:r>
            <a:r>
              <a:rPr lang="ru-RU" sz="3200" dirty="0" err="1"/>
              <a:t>математичних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.</a:t>
            </a:r>
            <a:endParaRPr lang="ru-RU" sz="3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14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7779" y="1"/>
            <a:ext cx="5054220" cy="805218"/>
          </a:xfrm>
        </p:spPr>
        <p:txBody>
          <a:bodyPr/>
          <a:lstStyle/>
          <a:p>
            <a:pPr algn="ctr"/>
            <a:r>
              <a:rPr lang="ru-RU" b="1" dirty="0"/>
              <a:t>Графіком функції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390" y="655093"/>
            <a:ext cx="5736609" cy="6305265"/>
          </a:xfrm>
        </p:spPr>
      </p:pic>
      <p:sp>
        <p:nvSpPr>
          <p:cNvPr id="6" name="TextBox 5"/>
          <p:cNvSpPr txBox="1"/>
          <p:nvPr/>
        </p:nvSpPr>
        <p:spPr>
          <a:xfrm>
            <a:off x="13648" y="1"/>
            <a:ext cx="726061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простіше</a:t>
            </a:r>
            <a:r>
              <a:rPr lang="ru-RU" sz="2400" dirty="0"/>
              <a:t>, то </a:t>
            </a:r>
            <a:r>
              <a:rPr lang="ru-RU" sz="2400" dirty="0" err="1"/>
              <a:t>це</a:t>
            </a:r>
            <a:r>
              <a:rPr lang="ru-RU" sz="2400" dirty="0"/>
              <a:t> є </a:t>
            </a:r>
            <a:r>
              <a:rPr lang="ru-RU" sz="2400" dirty="0" err="1"/>
              <a:t>малюнок</a:t>
            </a:r>
            <a:r>
              <a:rPr lang="ru-RU" sz="2400" dirty="0"/>
              <a:t>, на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побачити</a:t>
            </a:r>
            <a:r>
              <a:rPr lang="ru-RU" sz="2400" dirty="0"/>
              <a:t> як </a:t>
            </a:r>
            <a:r>
              <a:rPr lang="ru-RU" sz="2400" dirty="0" err="1"/>
              <a:t>змінюється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en-US" sz="2400" dirty="0"/>
              <a:t>Y </a:t>
            </a:r>
            <a:r>
              <a:rPr lang="ru-RU" sz="2400" dirty="0"/>
              <a:t>в </a:t>
            </a:r>
            <a:r>
              <a:rPr lang="ru-RU" sz="2400" dirty="0" err="1"/>
              <a:t>залежності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Х. Як правило,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en-US" sz="2400" dirty="0"/>
              <a:t>X </a:t>
            </a:r>
            <a:r>
              <a:rPr lang="ru-RU" sz="2400" dirty="0" err="1"/>
              <a:t>позначають</a:t>
            </a:r>
            <a:r>
              <a:rPr lang="ru-RU" sz="2400" dirty="0"/>
              <a:t> на </a:t>
            </a:r>
            <a:r>
              <a:rPr lang="ru-RU" sz="2400" dirty="0" err="1"/>
              <a:t>горизонтальній</a:t>
            </a:r>
            <a:r>
              <a:rPr lang="ru-RU" sz="2400" dirty="0"/>
              <a:t> </a:t>
            </a:r>
            <a:r>
              <a:rPr lang="ru-RU" sz="2400" dirty="0" err="1"/>
              <a:t>прямій</a:t>
            </a:r>
            <a:r>
              <a:rPr lang="ru-RU" sz="2400" dirty="0"/>
              <a:t>, яку </a:t>
            </a:r>
            <a:r>
              <a:rPr lang="ru-RU" sz="2400" dirty="0" err="1"/>
              <a:t>називають</a:t>
            </a:r>
            <a:r>
              <a:rPr lang="ru-RU" sz="2400" dirty="0"/>
              <a:t> </a:t>
            </a:r>
            <a:r>
              <a:rPr lang="ru-RU" sz="2400" dirty="0" err="1">
                <a:hlinkClick r:id="rId4" tooltip="Абсциса"/>
              </a:rPr>
              <a:t>віссю</a:t>
            </a:r>
            <a:r>
              <a:rPr lang="ru-RU" sz="2400" dirty="0">
                <a:hlinkClick r:id="rId4" tooltip="Абсциса"/>
              </a:rPr>
              <a:t> </a:t>
            </a:r>
            <a:r>
              <a:rPr lang="ru-RU" sz="2400" dirty="0" err="1">
                <a:hlinkClick r:id="rId4" tooltip="Абсциса"/>
              </a:rPr>
              <a:t>абсцис</a:t>
            </a:r>
            <a:r>
              <a:rPr lang="ru-RU" sz="2400" dirty="0"/>
              <a:t> (</a:t>
            </a:r>
            <a:r>
              <a:rPr lang="en-US" sz="2400" dirty="0"/>
              <a:t>x), </a:t>
            </a:r>
            <a:r>
              <a:rPr lang="ru-RU" sz="2400" dirty="0"/>
              <a:t>а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en-US" sz="2400" dirty="0"/>
              <a:t>Y </a:t>
            </a:r>
            <a:r>
              <a:rPr lang="ru-RU" sz="2400" dirty="0"/>
              <a:t>на </a:t>
            </a:r>
            <a:r>
              <a:rPr lang="ru-RU" sz="2400" dirty="0" err="1"/>
              <a:t>перпендикулярній</a:t>
            </a:r>
            <a:r>
              <a:rPr lang="ru-RU" sz="2400" dirty="0"/>
              <a:t> до </a:t>
            </a:r>
            <a:r>
              <a:rPr lang="ru-RU" sz="2400" dirty="0" err="1"/>
              <a:t>неї</a:t>
            </a:r>
            <a:r>
              <a:rPr lang="ru-RU" sz="2400" dirty="0"/>
              <a:t> </a:t>
            </a:r>
            <a:r>
              <a:rPr lang="ru-RU" sz="2400" dirty="0" err="1"/>
              <a:t>прямій</a:t>
            </a:r>
            <a:r>
              <a:rPr lang="ru-RU" sz="2400" dirty="0"/>
              <a:t>, яку </a:t>
            </a:r>
            <a:r>
              <a:rPr lang="ru-RU" sz="2400" dirty="0" err="1"/>
              <a:t>називають</a:t>
            </a:r>
            <a:r>
              <a:rPr lang="ru-RU" sz="2400" dirty="0"/>
              <a:t> </a:t>
            </a:r>
            <a:r>
              <a:rPr lang="ru-RU" sz="2400" dirty="0" err="1">
                <a:hlinkClick r:id="rId5" tooltip="Ордината"/>
              </a:rPr>
              <a:t>віссю</a:t>
            </a:r>
            <a:r>
              <a:rPr lang="ru-RU" sz="2400" dirty="0">
                <a:hlinkClick r:id="rId5" tooltip="Ордината"/>
              </a:rPr>
              <a:t> ординат</a:t>
            </a:r>
            <a:r>
              <a:rPr lang="ru-RU" sz="2400" dirty="0"/>
              <a:t> (</a:t>
            </a:r>
            <a:r>
              <a:rPr lang="en-US" sz="2400" dirty="0"/>
              <a:t>y). </a:t>
            </a: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осі</a:t>
            </a:r>
            <a:r>
              <a:rPr lang="ru-RU" sz="2400" dirty="0"/>
              <a:t> разом </a:t>
            </a:r>
            <a:r>
              <a:rPr lang="ru-RU" sz="2400" dirty="0" err="1"/>
              <a:t>утворюють</a:t>
            </a:r>
            <a:r>
              <a:rPr lang="ru-RU" sz="2400" dirty="0"/>
              <a:t> систему координат. </a:t>
            </a:r>
            <a:r>
              <a:rPr lang="ru-RU" sz="2400" dirty="0" err="1"/>
              <a:t>Кожна</a:t>
            </a:r>
            <a:r>
              <a:rPr lang="ru-RU" sz="2400" dirty="0"/>
              <a:t> </a:t>
            </a:r>
            <a:r>
              <a:rPr lang="ru-RU" sz="2400" dirty="0" err="1"/>
              <a:t>вісь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напрямок</a:t>
            </a:r>
            <a:r>
              <a:rPr lang="ru-RU" sz="2400" dirty="0"/>
              <a:t>, у </a:t>
            </a:r>
            <a:r>
              <a:rPr lang="ru-RU" sz="2400" dirty="0" err="1"/>
              <a:t>якому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відповідної</a:t>
            </a:r>
            <a:r>
              <a:rPr lang="ru-RU" sz="2400" dirty="0"/>
              <a:t> </a:t>
            </a:r>
            <a:r>
              <a:rPr lang="ru-RU" sz="2400" dirty="0" err="1"/>
              <a:t>координати</a:t>
            </a:r>
            <a:r>
              <a:rPr lang="ru-RU" sz="2400" dirty="0"/>
              <a:t> </a:t>
            </a:r>
            <a:r>
              <a:rPr lang="ru-RU" sz="2400" dirty="0" err="1"/>
              <a:t>зростає</a:t>
            </a:r>
            <a:r>
              <a:rPr lang="ru-RU" sz="2400" dirty="0"/>
              <a:t>. У </a:t>
            </a:r>
            <a:r>
              <a:rPr lang="ru-RU" sz="2400" dirty="0" err="1"/>
              <a:t>точці</a:t>
            </a:r>
            <a:r>
              <a:rPr lang="ru-RU" sz="2400" dirty="0"/>
              <a:t> </a:t>
            </a:r>
            <a:r>
              <a:rPr lang="ru-RU" sz="2400" dirty="0" err="1"/>
              <a:t>найбільшого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малюють</a:t>
            </a:r>
            <a:r>
              <a:rPr lang="ru-RU" sz="2400" dirty="0"/>
              <a:t> </a:t>
            </a:r>
            <a:r>
              <a:rPr lang="ru-RU" sz="2400" dirty="0" err="1"/>
              <a:t>стрілку</a:t>
            </a:r>
            <a:r>
              <a:rPr lang="ru-RU" sz="2400" dirty="0"/>
              <a:t>, яка </a:t>
            </a:r>
            <a:r>
              <a:rPr lang="ru-RU" sz="2400" dirty="0" err="1"/>
              <a:t>вказує</a:t>
            </a:r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напрям</a:t>
            </a:r>
            <a:r>
              <a:rPr lang="ru-RU" sz="2400" dirty="0"/>
              <a:t>. На </a:t>
            </a:r>
            <a:r>
              <a:rPr lang="ru-RU" sz="2400" dirty="0" err="1"/>
              <a:t>кожній</a:t>
            </a:r>
            <a:r>
              <a:rPr lang="ru-RU" sz="2400" dirty="0"/>
              <a:t> </a:t>
            </a:r>
            <a:r>
              <a:rPr lang="ru-RU" sz="2400" dirty="0" err="1"/>
              <a:t>осі</a:t>
            </a:r>
            <a:r>
              <a:rPr lang="ru-RU" sz="2400" dirty="0"/>
              <a:t> </a:t>
            </a:r>
            <a:r>
              <a:rPr lang="ru-RU" sz="2400" dirty="0" err="1"/>
              <a:t>роблять</a:t>
            </a:r>
            <a:r>
              <a:rPr lang="ru-RU" sz="2400" dirty="0"/>
              <a:t> </a:t>
            </a:r>
            <a:r>
              <a:rPr lang="ru-RU" sz="2400" dirty="0" err="1"/>
              <a:t>позначки</a:t>
            </a:r>
            <a:r>
              <a:rPr lang="ru-RU" sz="2400" dirty="0"/>
              <a:t> </a:t>
            </a:r>
            <a:r>
              <a:rPr lang="ru-RU" sz="2400" dirty="0" err="1"/>
              <a:t>окремих</a:t>
            </a:r>
            <a:r>
              <a:rPr lang="ru-RU" sz="2400" dirty="0"/>
              <a:t> (</a:t>
            </a:r>
            <a:r>
              <a:rPr lang="ru-RU" sz="2400" dirty="0" err="1"/>
              <a:t>ключових</a:t>
            </a:r>
            <a:r>
              <a:rPr lang="ru-RU" sz="2400" dirty="0"/>
              <a:t>) </a:t>
            </a:r>
            <a:r>
              <a:rPr lang="ru-RU" sz="2400" dirty="0" err="1"/>
              <a:t>значень</a:t>
            </a:r>
            <a:r>
              <a:rPr lang="ru-RU" sz="2400" dirty="0"/>
              <a:t> і </a:t>
            </a:r>
            <a:r>
              <a:rPr lang="ru-RU" sz="2400" dirty="0" err="1"/>
              <a:t>підписують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цими</a:t>
            </a:r>
            <a:r>
              <a:rPr lang="ru-RU" sz="2400" dirty="0"/>
              <a:t> </a:t>
            </a:r>
            <a:r>
              <a:rPr lang="ru-RU" sz="2400" dirty="0" err="1"/>
              <a:t>значеннями</a:t>
            </a:r>
            <a:r>
              <a:rPr lang="ru-RU" sz="2400" dirty="0"/>
              <a:t>.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допомагає</a:t>
            </a:r>
            <a:r>
              <a:rPr lang="ru-RU" sz="2400" dirty="0"/>
              <a:t> </a:t>
            </a:r>
            <a:r>
              <a:rPr lang="ru-RU" sz="2400" dirty="0" err="1"/>
              <a:t>приблизно</a:t>
            </a:r>
            <a:r>
              <a:rPr lang="ru-RU" sz="2400" dirty="0"/>
              <a:t> </a:t>
            </a:r>
            <a:r>
              <a:rPr lang="ru-RU" sz="2400" dirty="0" err="1"/>
              <a:t>визначити</a:t>
            </a:r>
            <a:r>
              <a:rPr lang="ru-RU" sz="2400" dirty="0"/>
              <a:t>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проміжні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. Точка з координатами </a:t>
            </a:r>
            <a:r>
              <a:rPr lang="en-US" sz="2400" dirty="0"/>
              <a:t>x=0 </a:t>
            </a:r>
            <a:r>
              <a:rPr lang="ru-RU" sz="2400" dirty="0"/>
              <a:t>і </a:t>
            </a:r>
            <a:r>
              <a:rPr lang="en-US" sz="2400" dirty="0"/>
              <a:t>y=0 </a:t>
            </a:r>
            <a:r>
              <a:rPr lang="ru-RU" sz="2400" dirty="0" err="1"/>
              <a:t>називається</a:t>
            </a:r>
            <a:r>
              <a:rPr lang="ru-RU" sz="2400" dirty="0"/>
              <a:t> </a:t>
            </a:r>
            <a:r>
              <a:rPr lang="ru-RU" sz="2400" b="1" dirty="0"/>
              <a:t>початком координат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585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9" y="-1"/>
            <a:ext cx="12096465" cy="670105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7421"/>
            <a:ext cx="12192000" cy="1241946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Дослідження функції, побудова графіка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689" y="900753"/>
            <a:ext cx="12064621" cy="5609229"/>
          </a:xfrm>
        </p:spPr>
        <p:txBody>
          <a:bodyPr/>
          <a:lstStyle/>
          <a:p>
            <a:r>
              <a:rPr lang="ru-RU" sz="3600" dirty="0">
                <a:solidFill>
                  <a:srgbClr val="FF0000"/>
                </a:solidFill>
              </a:rPr>
              <a:t>Дослідження </a:t>
            </a:r>
            <a:r>
              <a:rPr lang="ru-RU" sz="3600" dirty="0" err="1">
                <a:solidFill>
                  <a:srgbClr val="FF0000"/>
                </a:solidFill>
              </a:rPr>
              <a:t>функцій</a:t>
            </a:r>
            <a:r>
              <a:rPr lang="ru-RU" sz="3600" dirty="0"/>
              <a:t> </a:t>
            </a:r>
            <a:r>
              <a:rPr lang="ru-RU" sz="3600" dirty="0" err="1"/>
              <a:t>займає</a:t>
            </a:r>
            <a:r>
              <a:rPr lang="ru-RU" sz="3600" dirty="0"/>
              <a:t> немало часу при </a:t>
            </a:r>
            <a:r>
              <a:rPr lang="ru-RU" sz="3600" dirty="0" err="1"/>
              <a:t>розв'язуванні</a:t>
            </a:r>
            <a:r>
              <a:rPr lang="ru-RU" sz="3600" dirty="0"/>
              <a:t> </a:t>
            </a:r>
            <a:r>
              <a:rPr lang="ru-RU" sz="3600" dirty="0" err="1"/>
              <a:t>контрольних</a:t>
            </a:r>
            <a:r>
              <a:rPr lang="ru-RU" sz="3600" dirty="0"/>
              <a:t>, </a:t>
            </a:r>
            <a:r>
              <a:rPr lang="ru-RU" sz="3600" dirty="0" err="1"/>
              <a:t>домашніх</a:t>
            </a:r>
            <a:r>
              <a:rPr lang="ru-RU" sz="3600" dirty="0"/>
              <a:t> </a:t>
            </a:r>
            <a:r>
              <a:rPr lang="ru-RU" sz="3600" dirty="0" err="1"/>
              <a:t>завдань</a:t>
            </a:r>
            <a:r>
              <a:rPr lang="ru-RU" sz="3600" dirty="0"/>
              <a:t> і </a:t>
            </a:r>
            <a:r>
              <a:rPr lang="ru-RU" sz="3600" dirty="0" err="1"/>
              <a:t>щоб</a:t>
            </a:r>
            <a:r>
              <a:rPr lang="ru-RU" sz="3600" dirty="0"/>
              <a:t> </a:t>
            </a:r>
            <a:r>
              <a:rPr lang="ru-RU" sz="3600" dirty="0" err="1"/>
              <a:t>навчитися</a:t>
            </a:r>
            <a:r>
              <a:rPr lang="ru-RU" sz="3600" dirty="0"/>
              <a:t> </a:t>
            </a:r>
            <a:r>
              <a:rPr lang="ru-RU" sz="3600" dirty="0" err="1"/>
              <a:t>швидко</a:t>
            </a:r>
            <a:r>
              <a:rPr lang="ru-RU" sz="3600" dirty="0"/>
              <a:t> </a:t>
            </a:r>
            <a:r>
              <a:rPr lang="ru-RU" sz="3600" dirty="0" err="1"/>
              <a:t>розв'язувати</a:t>
            </a:r>
            <a:r>
              <a:rPr lang="ru-RU" sz="3600" dirty="0"/>
              <a:t> </a:t>
            </a:r>
            <a:r>
              <a:rPr lang="ru-RU" sz="3600" dirty="0" err="1"/>
              <a:t>потрібна</a:t>
            </a:r>
            <a:r>
              <a:rPr lang="ru-RU" sz="3600" dirty="0"/>
              <a:t> </a:t>
            </a:r>
            <a:r>
              <a:rPr lang="ru-RU" sz="3600" dirty="0" err="1">
                <a:solidFill>
                  <a:srgbClr val="FF0000"/>
                </a:solidFill>
              </a:rPr>
              <a:t>інструкці</a:t>
            </a:r>
            <a:r>
              <a:rPr lang="ru-RU" sz="3600" dirty="0" err="1"/>
              <a:t>я</a:t>
            </a:r>
            <a:r>
              <a:rPr lang="ru-RU" sz="3600" dirty="0"/>
              <a:t>, яка </a:t>
            </a:r>
            <a:r>
              <a:rPr lang="ru-RU" sz="3600" dirty="0" err="1"/>
              <a:t>пояснює</a:t>
            </a:r>
            <a:r>
              <a:rPr lang="ru-RU" sz="3600" dirty="0"/>
              <a:t> порядок </a:t>
            </a:r>
            <a:r>
              <a:rPr lang="ru-RU" sz="3600" dirty="0" err="1"/>
              <a:t>дій</a:t>
            </a:r>
            <a:r>
              <a:rPr lang="ru-RU" sz="3600" dirty="0"/>
              <a:t> і для </a:t>
            </a:r>
            <a:r>
              <a:rPr lang="ru-RU" sz="3600" dirty="0" err="1"/>
              <a:t>чого</a:t>
            </a:r>
            <a:r>
              <a:rPr lang="ru-RU" sz="3600" dirty="0"/>
              <a:t>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потрібно</a:t>
            </a:r>
            <a:r>
              <a:rPr lang="ru-RU" sz="3600" dirty="0"/>
              <a:t>. </a:t>
            </a:r>
            <a:r>
              <a:rPr lang="ru-RU" sz="3600" dirty="0" err="1"/>
              <a:t>Така</a:t>
            </a:r>
            <a:r>
              <a:rPr lang="ru-RU" sz="3600" dirty="0"/>
              <a:t> </a:t>
            </a:r>
            <a:r>
              <a:rPr lang="ru-RU" sz="3600" dirty="0" err="1"/>
              <a:t>інструкція</a:t>
            </a:r>
            <a:r>
              <a:rPr lang="ru-RU" sz="3600" dirty="0"/>
              <a:t> </a:t>
            </a:r>
            <a:r>
              <a:rPr lang="ru-RU" sz="3600" dirty="0" err="1"/>
              <a:t>розроблена</a:t>
            </a:r>
            <a:r>
              <a:rPr lang="ru-RU" sz="3600" dirty="0"/>
              <a:t> </a:t>
            </a:r>
            <a:r>
              <a:rPr lang="ru-RU" sz="3600" dirty="0" err="1"/>
              <a:t>викладачами</a:t>
            </a:r>
            <a:r>
              <a:rPr lang="ru-RU" sz="3600" dirty="0"/>
              <a:t> і </a:t>
            </a:r>
            <a:r>
              <a:rPr lang="ru-RU" sz="3600" dirty="0" err="1"/>
              <a:t>узагальнена</a:t>
            </a:r>
            <a:r>
              <a:rPr lang="ru-RU" sz="3600" dirty="0"/>
              <a:t> на </a:t>
            </a:r>
            <a:r>
              <a:rPr lang="ru-RU" sz="3600" dirty="0" err="1"/>
              <a:t>всі</a:t>
            </a:r>
            <a:r>
              <a:rPr lang="ru-RU" sz="3600" dirty="0"/>
              <a:t> </a:t>
            </a:r>
            <a:r>
              <a:rPr lang="ru-RU" sz="3600" dirty="0" err="1"/>
              <a:t>типи</a:t>
            </a:r>
            <a:r>
              <a:rPr lang="ru-RU" sz="3600" dirty="0"/>
              <a:t> </a:t>
            </a:r>
            <a:r>
              <a:rPr lang="ru-RU" sz="3600" dirty="0" err="1"/>
              <a:t>функцій</a:t>
            </a:r>
            <a:r>
              <a:rPr lang="ru-RU" sz="3600" dirty="0"/>
              <a:t> </a:t>
            </a:r>
            <a:r>
              <a:rPr lang="ru-RU" sz="3600" dirty="0" err="1"/>
              <a:t>вже</a:t>
            </a:r>
            <a:r>
              <a:rPr lang="ru-RU" sz="3600" dirty="0"/>
              <a:t> давно, а ми </a:t>
            </a:r>
            <a:r>
              <a:rPr lang="ru-RU" sz="3600" dirty="0" err="1"/>
              <a:t>її</a:t>
            </a:r>
            <a:r>
              <a:rPr lang="ru-RU" sz="3600" dirty="0"/>
              <a:t> </a:t>
            </a:r>
            <a:r>
              <a:rPr lang="ru-RU" sz="3600" dirty="0" err="1"/>
              <a:t>називаємо</a:t>
            </a:r>
            <a:r>
              <a:rPr lang="ru-RU" sz="3600" dirty="0"/>
              <a:t> –</a:t>
            </a:r>
            <a:r>
              <a:rPr lang="ru-RU" sz="3600" b="1" dirty="0" err="1">
                <a:solidFill>
                  <a:srgbClr val="FF0000"/>
                </a:solidFill>
              </a:rPr>
              <a:t>загальна</a:t>
            </a:r>
            <a:r>
              <a:rPr lang="ru-RU" sz="3600" b="1" dirty="0">
                <a:solidFill>
                  <a:srgbClr val="FF0000"/>
                </a:solidFill>
              </a:rPr>
              <a:t> схема </a:t>
            </a:r>
            <a:r>
              <a:rPr lang="ru-RU" sz="3600" b="1" dirty="0" err="1">
                <a:solidFill>
                  <a:srgbClr val="FF0000"/>
                </a:solidFill>
              </a:rPr>
              <a:t>дослідження</a:t>
            </a:r>
            <a:r>
              <a:rPr lang="ru-RU" sz="3600" b="1" dirty="0">
                <a:solidFill>
                  <a:srgbClr val="FF0000"/>
                </a:solidFill>
              </a:rPr>
              <a:t> функції</a:t>
            </a:r>
            <a:r>
              <a:rPr lang="ru-RU" sz="3600" dirty="0" smtClean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0684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2296633" cy="6858000"/>
          </a:xfrm>
        </p:spPr>
        <p:txBody>
          <a:bodyPr>
            <a:normAutofit/>
          </a:bodyPr>
          <a:lstStyle/>
          <a:p>
            <a:pPr algn="ctr"/>
            <a:r>
              <a:rPr lang="uk-UA" sz="9600" dirty="0" smtClean="0"/>
              <a:t>Щоб дослідити функцію </a:t>
            </a:r>
            <a:r>
              <a:rPr lang="en-US" sz="9600" dirty="0" smtClean="0">
                <a:solidFill>
                  <a:srgbClr val="FF0000"/>
                </a:solidFill>
              </a:rPr>
              <a:t>y=f(x)</a:t>
            </a:r>
            <a:r>
              <a:rPr lang="en-US" sz="9600" dirty="0" smtClean="0"/>
              <a:t> </a:t>
            </a:r>
            <a:r>
              <a:rPr lang="ru-RU" sz="9600" dirty="0" smtClean="0"/>
              <a:t>та </a:t>
            </a:r>
            <a:r>
              <a:rPr lang="ru-RU" sz="9600" dirty="0" err="1" smtClean="0"/>
              <a:t>побудувати</a:t>
            </a:r>
            <a:r>
              <a:rPr lang="ru-RU" sz="9600" dirty="0" smtClean="0"/>
              <a:t> </a:t>
            </a:r>
            <a:r>
              <a:rPr lang="ru-RU" sz="9600" dirty="0" err="1" smtClean="0"/>
              <a:t>гра</a:t>
            </a:r>
            <a:r>
              <a:rPr lang="uk-UA" sz="9600" dirty="0" err="1" smtClean="0"/>
              <a:t>фік</a:t>
            </a:r>
            <a:r>
              <a:rPr lang="uk-UA" sz="9600" dirty="0" smtClean="0"/>
              <a:t> ,потрібно</a:t>
            </a:r>
            <a:endParaRPr lang="ru-RU" sz="9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12924429" y="6741993"/>
            <a:ext cx="136477" cy="21836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89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92573"/>
          </a:xfrm>
        </p:spPr>
        <p:txBody>
          <a:bodyPr>
            <a:normAutofit/>
          </a:bodyPr>
          <a:lstStyle/>
          <a:p>
            <a:r>
              <a:rPr lang="ru-RU" b="1" dirty="0"/>
              <a:t>1)</a:t>
            </a:r>
            <a:r>
              <a:rPr lang="ru-RU" dirty="0"/>
              <a:t> 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область </a:t>
            </a:r>
            <a:r>
              <a:rPr lang="ru-RU" dirty="0" err="1">
                <a:solidFill>
                  <a:srgbClr val="FF0000"/>
                </a:solidFill>
              </a:rPr>
              <a:t>визначення</a:t>
            </a:r>
            <a:r>
              <a:rPr lang="ru-RU" dirty="0">
                <a:solidFill>
                  <a:srgbClr val="FF0000"/>
                </a:solidFill>
              </a:rPr>
              <a:t> функції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множину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для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функції;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182" y="3330054"/>
            <a:ext cx="12082818" cy="3411939"/>
          </a:xfrm>
        </p:spPr>
        <p:txBody>
          <a:bodyPr>
            <a:normAutofit/>
          </a:bodyPr>
          <a:lstStyle/>
          <a:p>
            <a:r>
              <a:rPr lang="ru-RU" sz="4000" b="1" dirty="0"/>
              <a:t> </a:t>
            </a:r>
            <a:r>
              <a:rPr lang="en-US" sz="4000" b="1" dirty="0" smtClean="0"/>
              <a:t>2)</a:t>
            </a:r>
            <a:r>
              <a:rPr lang="ru-RU" sz="4000" dirty="0" err="1" smtClean="0"/>
              <a:t>Знайти</a:t>
            </a:r>
            <a:r>
              <a:rPr lang="ru-RU" sz="4000" dirty="0" smtClean="0"/>
              <a:t> </a:t>
            </a:r>
            <a:r>
              <a:rPr lang="ru-RU" sz="4000" dirty="0"/>
              <a:t>(</a:t>
            </a:r>
            <a:r>
              <a:rPr lang="ru-RU" sz="4000" dirty="0" err="1"/>
              <a:t>якщо</a:t>
            </a:r>
            <a:r>
              <a:rPr lang="ru-RU" sz="4000" dirty="0"/>
              <a:t> вони </a:t>
            </a:r>
            <a:r>
              <a:rPr lang="ru-RU" sz="4000" dirty="0" err="1"/>
              <a:t>існують</a:t>
            </a:r>
            <a:r>
              <a:rPr lang="ru-RU" sz="4000" dirty="0"/>
              <a:t>) </a:t>
            </a:r>
            <a:r>
              <a:rPr lang="ru-RU" sz="4000" dirty="0">
                <a:solidFill>
                  <a:srgbClr val="FF0000"/>
                </a:solidFill>
              </a:rPr>
              <a:t>точки </a:t>
            </a:r>
            <a:r>
              <a:rPr lang="ru-RU" sz="4000" dirty="0" err="1">
                <a:solidFill>
                  <a:srgbClr val="FF0000"/>
                </a:solidFill>
              </a:rPr>
              <a:t>перетину</a:t>
            </a:r>
            <a:r>
              <a:rPr lang="ru-RU" sz="4000" dirty="0">
                <a:solidFill>
                  <a:srgbClr val="FF0000"/>
                </a:solidFill>
              </a:rPr>
              <a:t> графіка з </a:t>
            </a:r>
            <a:r>
              <a:rPr lang="ru-RU" sz="4000" dirty="0" err="1">
                <a:solidFill>
                  <a:srgbClr val="FF0000"/>
                </a:solidFill>
              </a:rPr>
              <a:t>координатними</a:t>
            </a:r>
            <a:r>
              <a:rPr lang="ru-RU" sz="4000" dirty="0">
                <a:solidFill>
                  <a:srgbClr val="FF0000"/>
                </a:solidFill>
              </a:rPr>
              <a:t> осями</a:t>
            </a:r>
            <a:r>
              <a:rPr lang="ru-RU" sz="4000" dirty="0"/>
              <a:t>. Для </a:t>
            </a:r>
            <a:r>
              <a:rPr lang="ru-RU" sz="4000" dirty="0" err="1"/>
              <a:t>цього</a:t>
            </a:r>
            <a:r>
              <a:rPr lang="ru-RU" sz="4000" dirty="0"/>
              <a:t> </a:t>
            </a:r>
            <a:r>
              <a:rPr lang="ru-RU" sz="4000" dirty="0" err="1"/>
              <a:t>потрібно</a:t>
            </a:r>
            <a:r>
              <a:rPr lang="ru-RU" sz="4000" dirty="0"/>
              <a:t> у </a:t>
            </a:r>
            <a:r>
              <a:rPr lang="ru-RU" sz="4000" dirty="0" err="1" smtClean="0"/>
              <a:t>рівняння</a:t>
            </a:r>
            <a:r>
              <a:rPr lang="ru-RU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y=f(x) </a:t>
            </a:r>
            <a:r>
              <a:rPr lang="ru-RU" sz="4000" dirty="0" err="1"/>
              <a:t>підставити</a:t>
            </a:r>
            <a:r>
              <a:rPr lang="ru-RU" sz="4000" dirty="0"/>
              <a:t> </a:t>
            </a:r>
            <a:r>
              <a:rPr lang="en-US" sz="4000" dirty="0" smtClean="0">
                <a:solidFill>
                  <a:srgbClr val="FF0000"/>
                </a:solidFill>
              </a:rPr>
              <a:t>x=0</a:t>
            </a:r>
            <a:r>
              <a:rPr lang="ru-RU" sz="4000" dirty="0"/>
              <a:t> </a:t>
            </a:r>
            <a:r>
              <a:rPr lang="en-US" sz="4000" dirty="0"/>
              <a:t>,</a:t>
            </a:r>
            <a:r>
              <a:rPr lang="ru-RU" sz="4000" dirty="0" smtClean="0"/>
              <a:t>а </a:t>
            </a:r>
            <a:r>
              <a:rPr lang="ru-RU" sz="4000" dirty="0" err="1"/>
              <a:t>також</a:t>
            </a:r>
            <a:r>
              <a:rPr lang="ru-RU" sz="4000" dirty="0"/>
              <a:t> </a:t>
            </a:r>
            <a:r>
              <a:rPr lang="ru-RU" sz="4000" dirty="0" err="1"/>
              <a:t>розв'язати</a:t>
            </a:r>
            <a:r>
              <a:rPr lang="ru-RU" sz="4000" dirty="0"/>
              <a:t> </a:t>
            </a:r>
            <a:r>
              <a:rPr lang="ru-RU" sz="4000" dirty="0" err="1"/>
              <a:t>рівняння</a:t>
            </a:r>
            <a:r>
              <a:rPr lang="ru-RU" sz="4000" dirty="0"/>
              <a:t> </a:t>
            </a:r>
            <a:r>
              <a:rPr lang="en-US" sz="4000" dirty="0" smtClean="0">
                <a:solidFill>
                  <a:srgbClr val="FF0000"/>
                </a:solidFill>
              </a:rPr>
              <a:t>f(x)=0</a:t>
            </a:r>
            <a:r>
              <a:rPr lang="ru-RU" sz="4000" dirty="0"/>
              <a:t> для </a:t>
            </a:r>
            <a:r>
              <a:rPr lang="ru-RU" sz="4000" dirty="0" err="1"/>
              <a:t>відшукання</a:t>
            </a:r>
            <a:r>
              <a:rPr lang="ru-RU" sz="4000" dirty="0"/>
              <a:t> </a:t>
            </a:r>
            <a:r>
              <a:rPr lang="ru-RU" sz="4000" dirty="0" err="1"/>
              <a:t>точок</a:t>
            </a:r>
            <a:r>
              <a:rPr lang="ru-RU" sz="4000" dirty="0"/>
              <a:t> </a:t>
            </a:r>
            <a:r>
              <a:rPr lang="ru-RU" sz="4000" dirty="0" err="1"/>
              <a:t>перетину</a:t>
            </a:r>
            <a:r>
              <a:rPr lang="ru-RU" sz="4000" dirty="0"/>
              <a:t> з </a:t>
            </a:r>
            <a:r>
              <a:rPr lang="ru-RU" sz="4000" dirty="0" err="1" smtClean="0"/>
              <a:t>віссю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Ox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73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2194560"/>
          </a:xfrm>
        </p:spPr>
        <p:txBody>
          <a:bodyPr>
            <a:normAutofit/>
          </a:bodyPr>
          <a:lstStyle/>
          <a:p>
            <a:r>
              <a:rPr lang="ru-RU" sz="3200" b="1" dirty="0"/>
              <a:t>3)</a:t>
            </a:r>
            <a:r>
              <a:rPr lang="ru-RU" sz="3200" dirty="0"/>
              <a:t> </a:t>
            </a:r>
            <a:r>
              <a:rPr lang="ru-RU" sz="3200" dirty="0" err="1"/>
              <a:t>дослідити</a:t>
            </a:r>
            <a:r>
              <a:rPr lang="ru-RU" sz="3200" dirty="0"/>
              <a:t> </a:t>
            </a:r>
            <a:r>
              <a:rPr lang="ru-RU" sz="3200" dirty="0" err="1"/>
              <a:t>функцію</a:t>
            </a:r>
            <a:r>
              <a:rPr lang="ru-RU" sz="3200" dirty="0"/>
              <a:t> на </a:t>
            </a:r>
            <a:r>
              <a:rPr lang="ru-RU" sz="3200" dirty="0" err="1">
                <a:solidFill>
                  <a:srgbClr val="FF0000"/>
                </a:solidFill>
              </a:rPr>
              <a:t>періодичність</a:t>
            </a:r>
            <a:r>
              <a:rPr lang="ru-RU" sz="3200" dirty="0"/>
              <a:t>, </a:t>
            </a:r>
            <a:r>
              <a:rPr lang="ru-RU" sz="3200" dirty="0" err="1">
                <a:solidFill>
                  <a:srgbClr val="FF0000"/>
                </a:solidFill>
              </a:rPr>
              <a:t>парність</a:t>
            </a:r>
            <a:r>
              <a:rPr lang="ru-RU" sz="3200" dirty="0"/>
              <a:t> і </a:t>
            </a:r>
            <a:r>
              <a:rPr lang="ru-RU" sz="3200" dirty="0" err="1">
                <a:solidFill>
                  <a:srgbClr val="FF0000"/>
                </a:solidFill>
              </a:rPr>
              <a:t>непарність</a:t>
            </a:r>
            <a:r>
              <a:rPr lang="ru-RU" sz="3200" dirty="0"/>
              <a:t>. У </a:t>
            </a:r>
            <a:r>
              <a:rPr lang="ru-RU" sz="3200" dirty="0" err="1"/>
              <a:t>деяких</a:t>
            </a:r>
            <a:r>
              <a:rPr lang="ru-RU" sz="3200" dirty="0"/>
              <a:t> </a:t>
            </a:r>
            <a:r>
              <a:rPr lang="ru-RU" sz="3200" dirty="0" err="1"/>
              <a:t>випадках</a:t>
            </a:r>
            <a:r>
              <a:rPr lang="ru-RU" sz="3200" dirty="0"/>
              <a:t>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можна</a:t>
            </a:r>
            <a:r>
              <a:rPr lang="ru-RU" sz="3200" dirty="0"/>
              <a:t> </a:t>
            </a:r>
            <a:r>
              <a:rPr lang="ru-RU" sz="3200" dirty="0" err="1"/>
              <a:t>зробити</a:t>
            </a:r>
            <a:r>
              <a:rPr lang="ru-RU" sz="3200" dirty="0"/>
              <a:t> </a:t>
            </a:r>
            <a:r>
              <a:rPr lang="ru-RU" sz="3200" dirty="0" err="1"/>
              <a:t>візуально</a:t>
            </a:r>
            <a:r>
              <a:rPr lang="ru-RU" sz="3200" dirty="0"/>
              <a:t> за самим </a:t>
            </a:r>
            <a:r>
              <a:rPr lang="ru-RU" sz="3200" dirty="0" err="1"/>
              <a:t>виглядом</a:t>
            </a:r>
            <a:r>
              <a:rPr lang="ru-RU" sz="3200" dirty="0"/>
              <a:t> функції, </a:t>
            </a:r>
            <a:r>
              <a:rPr lang="ru-RU" sz="3200" dirty="0" err="1"/>
              <a:t>якщо</a:t>
            </a:r>
            <a:r>
              <a:rPr lang="ru-RU" sz="3200" dirty="0"/>
              <a:t> </a:t>
            </a:r>
            <a:r>
              <a:rPr lang="ru-RU" sz="3200" dirty="0" err="1"/>
              <a:t>ні</a:t>
            </a:r>
            <a:r>
              <a:rPr lang="ru-RU" sz="3200" dirty="0"/>
              <a:t>- то проводимо </a:t>
            </a:r>
            <a:r>
              <a:rPr lang="ru-RU" sz="3200" dirty="0" err="1"/>
              <a:t>перевірку</a:t>
            </a:r>
            <a:r>
              <a:rPr lang="ru-RU" sz="3200" dirty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94560"/>
            <a:ext cx="12192000" cy="466344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1)</a:t>
            </a:r>
            <a:r>
              <a:rPr lang="en-US" sz="6000" dirty="0" smtClean="0"/>
              <a:t>f(-x)=f(x)-</a:t>
            </a:r>
            <a:r>
              <a:rPr lang="ru-RU" sz="6000" dirty="0" smtClean="0">
                <a:solidFill>
                  <a:srgbClr val="FF0000"/>
                </a:solidFill>
              </a:rPr>
              <a:t>Парна</a:t>
            </a:r>
          </a:p>
          <a:p>
            <a:pPr algn="ctr"/>
            <a:r>
              <a:rPr lang="ru-RU" sz="6000" dirty="0" smtClean="0"/>
              <a:t>2)</a:t>
            </a:r>
            <a:r>
              <a:rPr lang="en-US" sz="6000" dirty="0" smtClean="0"/>
              <a:t>f(-x)=-f(x</a:t>
            </a:r>
            <a:r>
              <a:rPr lang="en-US" sz="6000" dirty="0" smtClean="0">
                <a:solidFill>
                  <a:srgbClr val="FF0000"/>
                </a:solidFill>
              </a:rPr>
              <a:t>)-</a:t>
            </a:r>
            <a:r>
              <a:rPr lang="ru-RU" sz="6000" dirty="0" err="1" smtClean="0">
                <a:solidFill>
                  <a:srgbClr val="FF0000"/>
                </a:solidFill>
              </a:rPr>
              <a:t>непарна</a:t>
            </a:r>
            <a:endParaRPr lang="ru-RU" sz="6000" dirty="0" smtClean="0">
              <a:solidFill>
                <a:srgbClr val="FF0000"/>
              </a:solidFill>
            </a:endParaRPr>
          </a:p>
          <a:p>
            <a:pPr algn="ctr"/>
            <a:r>
              <a:rPr lang="ru-RU" sz="6000" dirty="0" smtClean="0"/>
              <a:t>3</a:t>
            </a:r>
            <a:r>
              <a:rPr lang="en-US" sz="6000" dirty="0" smtClean="0"/>
              <a:t>)f(</a:t>
            </a:r>
            <a:r>
              <a:rPr lang="en-US" sz="6000" dirty="0" err="1" smtClean="0"/>
              <a:t>x+T</a:t>
            </a:r>
            <a:r>
              <a:rPr lang="en-US" sz="6000" dirty="0" smtClean="0"/>
              <a:t>)=f(x)-</a:t>
            </a:r>
            <a:r>
              <a:rPr lang="ru-RU" sz="6000" dirty="0" err="1" smtClean="0">
                <a:solidFill>
                  <a:srgbClr val="FF0000"/>
                </a:solidFill>
              </a:rPr>
              <a:t>функц</a:t>
            </a:r>
            <a:r>
              <a:rPr lang="uk-UA" sz="6000" dirty="0" err="1" smtClean="0">
                <a:solidFill>
                  <a:srgbClr val="FF0000"/>
                </a:solidFill>
              </a:rPr>
              <a:t>ія</a:t>
            </a:r>
            <a:r>
              <a:rPr lang="uk-UA" sz="6000" dirty="0" smtClean="0">
                <a:solidFill>
                  <a:srgbClr val="FF0000"/>
                </a:solidFill>
              </a:rPr>
              <a:t> періодична</a:t>
            </a:r>
            <a:r>
              <a:rPr lang="en-US" sz="6000" dirty="0" smtClean="0">
                <a:solidFill>
                  <a:srgbClr val="FF0000"/>
                </a:solidFill>
              </a:rPr>
              <a:t>,</a:t>
            </a:r>
            <a:r>
              <a:rPr lang="en-US" sz="6000" dirty="0" smtClean="0"/>
              <a:t>T</a:t>
            </a:r>
            <a:r>
              <a:rPr lang="en-US" sz="6000" dirty="0" smtClean="0">
                <a:solidFill>
                  <a:srgbClr val="FF0000"/>
                </a:solidFill>
              </a:rPr>
              <a:t>-</a:t>
            </a:r>
            <a:r>
              <a:rPr lang="ru-RU" sz="6000" dirty="0" smtClean="0">
                <a:solidFill>
                  <a:srgbClr val="FF0000"/>
                </a:solidFill>
              </a:rPr>
              <a:t>пер</a:t>
            </a:r>
            <a:r>
              <a:rPr lang="uk-UA" sz="6000" dirty="0" err="1" smtClean="0">
                <a:solidFill>
                  <a:srgbClr val="FF0000"/>
                </a:solidFill>
              </a:rPr>
              <a:t>іод</a:t>
            </a:r>
            <a:r>
              <a:rPr lang="uk-UA" sz="6000" dirty="0" smtClean="0">
                <a:solidFill>
                  <a:srgbClr val="FF0000"/>
                </a:solidFill>
              </a:rPr>
              <a:t> функції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85293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6663658" cy="6858000"/>
          </a:xfrm>
        </p:spPr>
        <p:txBody>
          <a:bodyPr>
            <a:normAutofit fontScale="85000" lnSpcReduction="20000"/>
          </a:bodyPr>
          <a:lstStyle/>
          <a:p>
            <a:r>
              <a:rPr lang="uk-UA" sz="4000" dirty="0" smtClean="0"/>
              <a:t>1)Таким чином якщо маємо парну функцію </a:t>
            </a:r>
            <a:r>
              <a:rPr lang="en-US" sz="4000" dirty="0" smtClean="0">
                <a:solidFill>
                  <a:srgbClr val="FF0000"/>
                </a:solidFill>
              </a:rPr>
              <a:t>y=f(x</a:t>
            </a:r>
            <a:r>
              <a:rPr lang="en-US" sz="4000" dirty="0" smtClean="0">
                <a:solidFill>
                  <a:srgbClr val="C00000"/>
                </a:solidFill>
              </a:rPr>
              <a:t>)</a:t>
            </a:r>
            <a:r>
              <a:rPr lang="ru-RU" sz="4000" dirty="0"/>
              <a:t>  то </a:t>
            </a:r>
            <a:r>
              <a:rPr lang="ru-RU" sz="4000" dirty="0" err="1"/>
              <a:t>достатньо</a:t>
            </a:r>
            <a:r>
              <a:rPr lang="ru-RU" sz="4000" dirty="0"/>
              <a:t> </a:t>
            </a:r>
            <a:r>
              <a:rPr lang="ru-RU" sz="4000" dirty="0" err="1"/>
              <a:t>побудувати</a:t>
            </a:r>
            <a:r>
              <a:rPr lang="ru-RU" sz="4000" dirty="0"/>
              <a:t> </a:t>
            </a:r>
            <a:r>
              <a:rPr lang="ru-RU" sz="4000" dirty="0" err="1"/>
              <a:t>її</a:t>
            </a:r>
            <a:r>
              <a:rPr lang="ru-RU" sz="4000" dirty="0"/>
              <a:t> для </a:t>
            </a:r>
            <a:r>
              <a:rPr lang="ru-RU" sz="4000" dirty="0" err="1"/>
              <a:t>додатніх</a:t>
            </a:r>
            <a:r>
              <a:rPr lang="ru-RU" sz="4000" dirty="0"/>
              <a:t> </a:t>
            </a:r>
            <a:r>
              <a:rPr lang="ru-RU" sz="4000" dirty="0" err="1" smtClean="0"/>
              <a:t>значень</a:t>
            </a:r>
            <a:r>
              <a:rPr lang="ru-RU" sz="4000" dirty="0" smtClean="0"/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х&gt;0 </a:t>
            </a:r>
            <a:r>
              <a:rPr lang="ru-RU" sz="4000" dirty="0" err="1"/>
              <a:t>після</a:t>
            </a:r>
            <a:r>
              <a:rPr lang="ru-RU" sz="4000" dirty="0"/>
              <a:t> </a:t>
            </a:r>
            <a:r>
              <a:rPr lang="ru-RU" sz="4000" dirty="0" err="1"/>
              <a:t>чого</a:t>
            </a:r>
            <a:r>
              <a:rPr lang="ru-RU" sz="4000" dirty="0"/>
              <a:t> </a:t>
            </a:r>
            <a:r>
              <a:rPr lang="ru-RU" sz="4000" dirty="0" err="1"/>
              <a:t>відобразити</a:t>
            </a:r>
            <a:r>
              <a:rPr lang="ru-RU" sz="4000" dirty="0"/>
              <a:t> </a:t>
            </a:r>
            <a:r>
              <a:rPr lang="ru-RU" sz="4000" dirty="0" err="1"/>
              <a:t>симетрично</a:t>
            </a:r>
            <a:r>
              <a:rPr lang="ru-RU" sz="4000" dirty="0"/>
              <a:t> </a:t>
            </a:r>
            <a:r>
              <a:rPr lang="ru-RU" sz="4000" dirty="0" err="1"/>
              <a:t>відносно</a:t>
            </a:r>
            <a:r>
              <a:rPr lang="ru-RU" sz="4000" dirty="0"/>
              <a:t> </a:t>
            </a:r>
            <a:r>
              <a:rPr lang="ru-RU" sz="4000" dirty="0" err="1"/>
              <a:t>осі</a:t>
            </a:r>
            <a:r>
              <a:rPr lang="ru-RU" sz="4000" dirty="0"/>
              <a:t> </a:t>
            </a:r>
            <a:r>
              <a:rPr lang="ru-RU" sz="4000" dirty="0" err="1" smtClean="0"/>
              <a:t>абсцис</a:t>
            </a:r>
            <a:r>
              <a:rPr lang="ru-RU" sz="4000" dirty="0" smtClean="0"/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y</a:t>
            </a:r>
            <a:r>
              <a:rPr lang="uk-UA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/>
              <a:t>на </a:t>
            </a:r>
            <a:r>
              <a:rPr lang="ru-RU" sz="4000" dirty="0" err="1"/>
              <a:t>решту</a:t>
            </a:r>
            <a:r>
              <a:rPr lang="ru-RU" sz="4000" dirty="0"/>
              <a:t> </a:t>
            </a:r>
            <a:r>
              <a:rPr lang="ru-RU" sz="4000" dirty="0" err="1"/>
              <a:t>області</a:t>
            </a:r>
            <a:r>
              <a:rPr lang="ru-RU" sz="4000" dirty="0"/>
              <a:t>. </a:t>
            </a:r>
            <a:endParaRPr lang="ru-RU" sz="4000" dirty="0" smtClean="0"/>
          </a:p>
          <a:p>
            <a:r>
              <a:rPr lang="ru-RU" sz="4000" dirty="0" smtClean="0"/>
              <a:t>2)У </a:t>
            </a:r>
            <a:r>
              <a:rPr lang="ru-RU" sz="4000" dirty="0" err="1"/>
              <a:t>випадку</a:t>
            </a:r>
            <a:r>
              <a:rPr lang="ru-RU" sz="4000" dirty="0"/>
              <a:t> </a:t>
            </a:r>
            <a:r>
              <a:rPr lang="ru-RU" sz="4000" dirty="0" err="1"/>
              <a:t>непарної</a:t>
            </a:r>
            <a:r>
              <a:rPr lang="ru-RU" sz="4000" dirty="0"/>
              <a:t> функції </a:t>
            </a:r>
            <a:r>
              <a:rPr lang="ru-RU" sz="4000" dirty="0" err="1"/>
              <a:t>графік</a:t>
            </a:r>
            <a:r>
              <a:rPr lang="ru-RU" sz="4000" dirty="0"/>
              <a:t> буде </a:t>
            </a:r>
            <a:r>
              <a:rPr lang="ru-RU" sz="4000" dirty="0" err="1"/>
              <a:t>симетричний</a:t>
            </a:r>
            <a:r>
              <a:rPr lang="ru-RU" sz="4000" dirty="0"/>
              <a:t> </a:t>
            </a:r>
            <a:r>
              <a:rPr lang="ru-RU" sz="4000" dirty="0" err="1"/>
              <a:t>відносно</a:t>
            </a:r>
            <a:r>
              <a:rPr lang="ru-RU" sz="4000" dirty="0"/>
              <a:t> початку координат. Для прикладу, </a:t>
            </a:r>
            <a:r>
              <a:rPr lang="ru-RU" sz="4000" dirty="0" err="1"/>
              <a:t>якщо</a:t>
            </a:r>
            <a:r>
              <a:rPr lang="ru-RU" sz="4000" dirty="0"/>
              <a:t> </a:t>
            </a:r>
            <a:r>
              <a:rPr lang="ru-RU" sz="4000" dirty="0" err="1"/>
              <a:t>маємо</a:t>
            </a:r>
            <a:r>
              <a:rPr lang="ru-RU" sz="4000" dirty="0"/>
              <a:t> </a:t>
            </a:r>
            <a:r>
              <a:rPr lang="ru-RU" sz="4000" dirty="0" err="1"/>
              <a:t>непарну</a:t>
            </a:r>
            <a:r>
              <a:rPr lang="ru-RU" sz="4000" dirty="0"/>
              <a:t> </a:t>
            </a:r>
            <a:r>
              <a:rPr lang="ru-RU" sz="4000" dirty="0" err="1"/>
              <a:t>функцію</a:t>
            </a:r>
            <a:r>
              <a:rPr lang="ru-RU" sz="4000" dirty="0"/>
              <a:t>, </a:t>
            </a:r>
            <a:r>
              <a:rPr lang="ru-RU" sz="4000" dirty="0" err="1"/>
              <a:t>графік</a:t>
            </a:r>
            <a:r>
              <a:rPr lang="ru-RU" sz="4000" dirty="0"/>
              <a:t> </a:t>
            </a:r>
            <a:r>
              <a:rPr lang="ru-RU" sz="4000" dirty="0" err="1"/>
              <a:t>якої</a:t>
            </a:r>
            <a:r>
              <a:rPr lang="ru-RU" sz="4000" dirty="0"/>
              <a:t> </a:t>
            </a:r>
            <a:r>
              <a:rPr lang="ru-RU" sz="4000" dirty="0" err="1"/>
              <a:t>належить</a:t>
            </a:r>
            <a:r>
              <a:rPr lang="ru-RU" sz="4000" dirty="0"/>
              <a:t> </a:t>
            </a:r>
            <a:r>
              <a:rPr lang="ru-RU" sz="4000" dirty="0" err="1"/>
              <a:t>першій</a:t>
            </a:r>
            <a:r>
              <a:rPr lang="ru-RU" sz="4000" dirty="0"/>
              <a:t> </a:t>
            </a:r>
            <a:r>
              <a:rPr lang="ru-RU" sz="4000" dirty="0" err="1"/>
              <a:t>чверті</a:t>
            </a:r>
            <a:r>
              <a:rPr lang="ru-RU" sz="4000" dirty="0"/>
              <a:t> другу половину </a:t>
            </a:r>
            <a:r>
              <a:rPr lang="ru-RU" sz="4000" dirty="0" err="1"/>
              <a:t>отримаємо</a:t>
            </a:r>
            <a:r>
              <a:rPr lang="ru-RU" sz="4000" dirty="0"/>
              <a:t> поворотом </a:t>
            </a:r>
            <a:r>
              <a:rPr lang="ru-RU" sz="4000" dirty="0" err="1"/>
              <a:t>першої</a:t>
            </a:r>
            <a:r>
              <a:rPr lang="ru-RU" sz="4000" dirty="0"/>
              <a:t> </a:t>
            </a:r>
            <a:r>
              <a:rPr lang="ru-RU" sz="4000" dirty="0" err="1"/>
              <a:t>чверті</a:t>
            </a:r>
            <a:r>
              <a:rPr lang="ru-RU" sz="4000" dirty="0"/>
              <a:t> на 180 </a:t>
            </a:r>
            <a:r>
              <a:rPr lang="ru-RU" sz="4000" dirty="0" err="1"/>
              <a:t>градусів</a:t>
            </a:r>
            <a:r>
              <a:rPr lang="ru-RU" sz="4000" dirty="0"/>
              <a:t> (</a:t>
            </a:r>
            <a:r>
              <a:rPr lang="ru-RU" sz="4000" dirty="0" err="1"/>
              <a:t>третя</a:t>
            </a:r>
            <a:r>
              <a:rPr lang="ru-RU" sz="4000" dirty="0"/>
              <a:t> </a:t>
            </a:r>
            <a:r>
              <a:rPr lang="ru-RU" sz="4000" dirty="0" err="1"/>
              <a:t>чверть</a:t>
            </a:r>
            <a:r>
              <a:rPr lang="ru-RU" sz="4000" dirty="0"/>
              <a:t>).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755" y="3125336"/>
            <a:ext cx="5508147" cy="373266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756" y="0"/>
            <a:ext cx="5518243" cy="312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0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1506200" cy="1078173"/>
          </a:xfrm>
        </p:spPr>
        <p:txBody>
          <a:bodyPr/>
          <a:lstStyle/>
          <a:p>
            <a:pPr algn="ctr"/>
            <a:r>
              <a:rPr lang="uk-UA" dirty="0" smtClean="0"/>
              <a:t>Приклад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41696"/>
            <a:ext cx="12192000" cy="5916304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Дослідити функцію і побудувати графік</a:t>
            </a:r>
            <a:endParaRPr lang="ru-RU" sz="6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827" y="3668049"/>
            <a:ext cx="4421874" cy="191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1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TC104033937[[fn=След самолета]]</Template>
  <TotalTime>88</TotalTime>
  <Words>173</Words>
  <Application>Microsoft Office PowerPoint</Application>
  <PresentationFormat>Широкоэкранный</PresentationFormat>
  <Paragraphs>29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След самолета</vt:lpstr>
      <vt:lpstr>Дослідження функції, побудова графіка </vt:lpstr>
      <vt:lpstr>ФУНКЦІЯ</vt:lpstr>
      <vt:lpstr>Графіком функції</vt:lpstr>
      <vt:lpstr>Дослідження функції, побудова графіка </vt:lpstr>
      <vt:lpstr>Щоб дослідити функцію y=f(x) та побудувати графік ,потрібно</vt:lpstr>
      <vt:lpstr>1) знайти область визначення функції, тобто множину всіх точок для яких існує значення функції;</vt:lpstr>
      <vt:lpstr>3) дослідити функцію на періодичність, парність і непарність. У деяких випадках це можна зробити візуально за самим виглядом функції, якщо ні- то проводимо перевірку:</vt:lpstr>
      <vt:lpstr>Презентация PowerPoint</vt:lpstr>
      <vt:lpstr>Приклад </vt:lpstr>
      <vt:lpstr>Розв'язання: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Дослідження функції, побудова графіка </dc:title>
  <dc:creator>User</dc:creator>
  <cp:lastModifiedBy>User</cp:lastModifiedBy>
  <cp:revision>18</cp:revision>
  <dcterms:created xsi:type="dcterms:W3CDTF">2014-10-04T16:01:40Z</dcterms:created>
  <dcterms:modified xsi:type="dcterms:W3CDTF">2014-10-04T17:29:57Z</dcterms:modified>
</cp:coreProperties>
</file>