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Override5.xml" ContentType="application/vnd.openxmlformats-officedocument.themeOverr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  <p:sldMasterId id="2147483732" r:id="rId6"/>
    <p:sldMasterId id="2147483744" r:id="rId7"/>
    <p:sldMasterId id="2147483756" r:id="rId8"/>
  </p:sldMasterIdLst>
  <p:sldIdLst>
    <p:sldId id="256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32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6E0CC4D-FFBC-498F-B409-EC7FF538A274}" type="datetimeFigureOut">
              <a:rPr lang="uk-UA" smtClean="0"/>
              <a:pPr/>
              <a:t>06.06.2014</a:t>
            </a:fld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E3ACFBA-1178-47F5-9680-4A80F369BF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slideLayout" Target="../slideLayouts/slideLayout79.xml"/><Relationship Id="rId7" Type="http://schemas.openxmlformats.org/officeDocument/2006/relationships/oleObject" Target="../embeddings/oleObject80.bin"/><Relationship Id="rId12" Type="http://schemas.openxmlformats.org/officeDocument/2006/relationships/oleObject" Target="../embeddings/oleObject85.bin"/><Relationship Id="rId2" Type="http://schemas.openxmlformats.org/officeDocument/2006/relationships/vmlDrawing" Target="../drawings/vmlDrawing8.vml"/><Relationship Id="rId1" Type="http://schemas.openxmlformats.org/officeDocument/2006/relationships/themeOverride" Target="../theme/themeOverride7.xml"/><Relationship Id="rId6" Type="http://schemas.openxmlformats.org/officeDocument/2006/relationships/oleObject" Target="../embeddings/oleObject79.bin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78.bin"/><Relationship Id="rId10" Type="http://schemas.openxmlformats.org/officeDocument/2006/relationships/oleObject" Target="../embeddings/oleObject83.bin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8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9.bin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88.bin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98.bin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97.bin"/><Relationship Id="rId10" Type="http://schemas.openxmlformats.org/officeDocument/2006/relationships/oleObject" Target="../embeddings/oleObject102.bin"/><Relationship Id="rId4" Type="http://schemas.openxmlformats.org/officeDocument/2006/relationships/oleObject" Target="../embeddings/oleObject96.bin"/><Relationship Id="rId9" Type="http://schemas.openxmlformats.org/officeDocument/2006/relationships/oleObject" Target="../embeddings/oleObject10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07.bin"/><Relationship Id="rId11" Type="http://schemas.openxmlformats.org/officeDocument/2006/relationships/oleObject" Target="../embeddings/oleObject112.bin"/><Relationship Id="rId5" Type="http://schemas.openxmlformats.org/officeDocument/2006/relationships/oleObject" Target="../embeddings/oleObject106.bin"/><Relationship Id="rId10" Type="http://schemas.openxmlformats.org/officeDocument/2006/relationships/oleObject" Target="../embeddings/oleObject111.bin"/><Relationship Id="rId4" Type="http://schemas.openxmlformats.org/officeDocument/2006/relationships/oleObject" Target="../embeddings/oleObject105.bin"/><Relationship Id="rId9" Type="http://schemas.openxmlformats.org/officeDocument/2006/relationships/oleObject" Target="../embeddings/oleObject110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18" Type="http://schemas.openxmlformats.org/officeDocument/2006/relationships/oleObject" Target="../embeddings/oleObject24.bin"/><Relationship Id="rId3" Type="http://schemas.openxmlformats.org/officeDocument/2006/relationships/slideLayout" Target="../slideLayouts/slideLayout24.xml"/><Relationship Id="rId21" Type="http://schemas.openxmlformats.org/officeDocument/2006/relationships/oleObject" Target="../embeddings/oleObject27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17" Type="http://schemas.openxmlformats.org/officeDocument/2006/relationships/oleObject" Target="../embeddings/oleObject23.bin"/><Relationship Id="rId2" Type="http://schemas.openxmlformats.org/officeDocument/2006/relationships/vmlDrawing" Target="../drawings/vmlDrawing2.v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6.bin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24" Type="http://schemas.openxmlformats.org/officeDocument/2006/relationships/oleObject" Target="../embeddings/oleObject30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9.bin"/><Relationship Id="rId10" Type="http://schemas.openxmlformats.org/officeDocument/2006/relationships/oleObject" Target="../embeddings/oleObject16.bin"/><Relationship Id="rId19" Type="http://schemas.openxmlformats.org/officeDocument/2006/relationships/oleObject" Target="../embeddings/oleObject25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slideLayout" Target="../slideLayouts/slideLayout35.xml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9.bin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3.x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oleObject" Target="../embeddings/oleObject49.bin"/><Relationship Id="rId3" Type="http://schemas.openxmlformats.org/officeDocument/2006/relationships/slideLayout" Target="../slideLayouts/slideLayout46.xml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4.x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slideLayout" Target="../slideLayouts/slideLayout57.xml"/><Relationship Id="rId7" Type="http://schemas.openxmlformats.org/officeDocument/2006/relationships/oleObject" Target="../embeddings/oleObject53.bin"/><Relationship Id="rId12" Type="http://schemas.openxmlformats.org/officeDocument/2006/relationships/oleObject" Target="../embeddings/oleObject58.bin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5.xml"/><Relationship Id="rId6" Type="http://schemas.openxmlformats.org/officeDocument/2006/relationships/oleObject" Target="../embeddings/oleObject52.bin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1.bin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slideLayout" Target="../slideLayouts/slideLayout68.xml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7.bin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6.xml"/><Relationship Id="rId6" Type="http://schemas.openxmlformats.org/officeDocument/2006/relationships/oleObject" Target="../embeddings/oleObject61.bin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0.bin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1.bin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0.bin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Презент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ація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тему:</a:t>
            </a:r>
          </a:p>
          <a:p>
            <a:pPr algn="ctr"/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“Властивості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та графіки функцій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sin x 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1" name="Rectangle 56"/>
          <p:cNvSpPr>
            <a:spLocks noChangeArrowheads="1"/>
          </p:cNvSpPr>
          <p:nvPr/>
        </p:nvSpPr>
        <p:spPr bwMode="auto">
          <a:xfrm>
            <a:off x="468313" y="436562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000">
                <a:solidFill>
                  <a:srgbClr val="0000FF"/>
                </a:solidFill>
              </a:rPr>
              <a:t>Точки перетину графіка функції  </a:t>
            </a:r>
            <a:r>
              <a:rPr lang="en-US" sz="2000" b="1" i="1">
                <a:solidFill>
                  <a:srgbClr val="0000FF"/>
                </a:solidFill>
              </a:rPr>
              <a:t>y</a:t>
            </a:r>
            <a:r>
              <a:rPr lang="ru-RU" sz="2000" b="1" i="1">
                <a:solidFill>
                  <a:srgbClr val="0000FF"/>
                </a:solidFill>
              </a:rPr>
              <a:t> </a:t>
            </a:r>
            <a:r>
              <a:rPr lang="en-US" sz="2000" b="1" i="1">
                <a:solidFill>
                  <a:srgbClr val="0000FF"/>
                </a:solidFill>
              </a:rPr>
              <a:t>=</a:t>
            </a:r>
            <a:r>
              <a:rPr lang="ru-RU" sz="2000" b="1" i="1">
                <a:solidFill>
                  <a:srgbClr val="0000FF"/>
                </a:solidFill>
              </a:rPr>
              <a:t> </a:t>
            </a:r>
            <a:r>
              <a:rPr lang="en-US" sz="2000" b="1" i="1">
                <a:solidFill>
                  <a:srgbClr val="0000FF"/>
                </a:solidFill>
              </a:rPr>
              <a:t>cos</a:t>
            </a:r>
            <a:r>
              <a:rPr lang="ru-RU" sz="2000" b="1" i="1">
                <a:solidFill>
                  <a:srgbClr val="0000FF"/>
                </a:solidFill>
              </a:rPr>
              <a:t> </a:t>
            </a:r>
            <a:r>
              <a:rPr lang="en-US" sz="2000" b="1" i="1">
                <a:solidFill>
                  <a:srgbClr val="0000FF"/>
                </a:solidFill>
              </a:rPr>
              <a:t>x</a:t>
            </a:r>
            <a:r>
              <a:rPr lang="uk-UA" sz="2000">
                <a:solidFill>
                  <a:srgbClr val="0000FF"/>
                </a:solidFill>
              </a:rPr>
              <a:t>  з осями координат:</a:t>
            </a:r>
            <a:endParaRPr lang="ru-RU" sz="2000">
              <a:solidFill>
                <a:srgbClr val="0000FF"/>
              </a:solidFill>
            </a:endParaRPr>
          </a:p>
        </p:txBody>
      </p:sp>
      <p:sp>
        <p:nvSpPr>
          <p:cNvPr id="25612" name="Line 57"/>
          <p:cNvSpPr>
            <a:spLocks noChangeShapeType="1"/>
          </p:cNvSpPr>
          <p:nvPr/>
        </p:nvSpPr>
        <p:spPr bwMode="auto">
          <a:xfrm>
            <a:off x="4572000" y="2492375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5613" name="Line 58"/>
          <p:cNvSpPr>
            <a:spLocks noChangeShapeType="1"/>
          </p:cNvSpPr>
          <p:nvPr/>
        </p:nvSpPr>
        <p:spPr bwMode="auto">
          <a:xfrm>
            <a:off x="4572000" y="3643313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8825" y="1341438"/>
            <a:ext cx="7989888" cy="2808287"/>
            <a:chOff x="478" y="845"/>
            <a:chExt cx="5033" cy="1769"/>
          </a:xfrm>
        </p:grpSpPr>
        <p:sp>
          <p:nvSpPr>
            <p:cNvPr id="25624" name="Line 5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5625" name="Line 6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5626" name="Text Box 7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y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5627" name="Text Box 8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5628" name="Text Box 9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>
                  <a:latin typeface="Times New Roman" pitchFamily="18" charset="0"/>
                </a:rPr>
                <a:t>-</a:t>
              </a: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5629" name="Line 10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30" name="Line 11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25602" name="Object 12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9218" name="Формула" r:id="rId4" imgW="139680" imgH="139680" progId="Equation.3">
                <p:embed/>
              </p:oleObj>
            </a:graphicData>
          </a:graphic>
        </p:graphicFrame>
        <p:graphicFrame>
          <p:nvGraphicFramePr>
            <p:cNvPr id="25603" name="Object 13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9219" name="Формула" r:id="rId5" imgW="164880" imgH="393480" progId="Equation.3">
                <p:embed/>
              </p:oleObj>
            </a:graphicData>
          </a:graphic>
        </p:graphicFrame>
        <p:graphicFrame>
          <p:nvGraphicFramePr>
            <p:cNvPr id="25604" name="Object 14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9220" name="Формула" r:id="rId6" imgW="228600" imgH="177480" progId="Equation.3">
                <p:embed/>
              </p:oleObj>
            </a:graphicData>
          </a:graphic>
        </p:graphicFrame>
        <p:graphicFrame>
          <p:nvGraphicFramePr>
            <p:cNvPr id="25605" name="Object 15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9221" name="Формула" r:id="rId7" imgW="241200" imgH="393480" progId="Equation.3">
                <p:embed/>
              </p:oleObj>
            </a:graphicData>
          </a:graphic>
        </p:graphicFrame>
        <p:graphicFrame>
          <p:nvGraphicFramePr>
            <p:cNvPr id="25606" name="Object 16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9222" name="Формула" r:id="rId8" imgW="253800" imgH="139680" progId="Equation.3">
                <p:embed/>
              </p:oleObj>
            </a:graphicData>
          </a:graphic>
        </p:graphicFrame>
        <p:graphicFrame>
          <p:nvGraphicFramePr>
            <p:cNvPr id="25607" name="Object 17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9223" name="Формула" r:id="rId9" imgW="279360" imgH="393480" progId="Equation.3">
                <p:embed/>
              </p:oleObj>
            </a:graphicData>
          </a:graphic>
        </p:graphicFrame>
        <p:graphicFrame>
          <p:nvGraphicFramePr>
            <p:cNvPr id="25608" name="Object 18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9224" name="Формула" r:id="rId10" imgW="330120" imgH="177480" progId="Equation.3">
                <p:embed/>
              </p:oleObj>
            </a:graphicData>
          </a:graphic>
        </p:graphicFrame>
        <p:graphicFrame>
          <p:nvGraphicFramePr>
            <p:cNvPr id="25609" name="Object 19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9225" name="Формула" r:id="rId11" imgW="342720" imgH="393480" progId="Equation.3">
                <p:embed/>
              </p:oleObj>
            </a:graphicData>
          </a:graphic>
        </p:graphicFrame>
        <p:graphicFrame>
          <p:nvGraphicFramePr>
            <p:cNvPr id="25610" name="Object 20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9226" name="Формула" r:id="rId12" imgW="126720" imgH="177480" progId="Equation.3">
                <p:embed/>
              </p:oleObj>
            </a:graphicData>
          </a:graphic>
        </p:graphicFrame>
        <p:sp>
          <p:nvSpPr>
            <p:cNvPr id="25631" name="Line 21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32" name="Line 22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33" name="Line 23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34" name="Line 24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35" name="Line 25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36" name="Line 26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37" name="Line 27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38" name="Line 28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39" name="Line 29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0" name="Line 30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1" name="Line 31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2" name="Line 32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3" name="Line 33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4" name="Line 34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5" name="Line 35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6" name="Line 36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7" name="Line 37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8" name="Line 38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49" name="Line 39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0" name="Line 40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1" name="Line 41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2" name="Line 42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3" name="Line 43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4" name="Line 44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5" name="Line 45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6" name="Line 46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7" name="Line 47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8" name="Line 48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659" name="Text Box 49"/>
            <p:cNvSpPr txBox="1">
              <a:spLocks noChangeArrowheads="1"/>
            </p:cNvSpPr>
            <p:nvPr/>
          </p:nvSpPr>
          <p:spPr bwMode="auto">
            <a:xfrm>
              <a:off x="5319" y="1934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x</a:t>
              </a: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748" y="1570"/>
              <a:ext cx="4355" cy="727"/>
              <a:chOff x="748" y="1570"/>
              <a:chExt cx="4355" cy="727"/>
            </a:xfrm>
          </p:grpSpPr>
          <p:sp>
            <p:nvSpPr>
              <p:cNvPr id="25661" name="Freeform 51"/>
              <p:cNvSpPr>
                <a:spLocks/>
              </p:cNvSpPr>
              <p:nvPr/>
            </p:nvSpPr>
            <p:spPr bwMode="auto">
              <a:xfrm>
                <a:off x="2381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5662" name="Freeform 52"/>
              <p:cNvSpPr>
                <a:spLocks/>
              </p:cNvSpPr>
              <p:nvPr/>
            </p:nvSpPr>
            <p:spPr bwMode="auto">
              <a:xfrm rot="10800000">
                <a:off x="1292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5663" name="Freeform 53"/>
              <p:cNvSpPr>
                <a:spLocks/>
              </p:cNvSpPr>
              <p:nvPr/>
            </p:nvSpPr>
            <p:spPr bwMode="auto">
              <a:xfrm>
                <a:off x="4559" y="1571"/>
                <a:ext cx="544" cy="363"/>
              </a:xfrm>
              <a:custGeom>
                <a:avLst/>
                <a:gdLst>
                  <a:gd name="T0" fmla="*/ 544 w 544"/>
                  <a:gd name="T1" fmla="*/ 0 h 363"/>
                  <a:gd name="T2" fmla="*/ 0 w 544"/>
                  <a:gd name="T3" fmla="*/ 363 h 363"/>
                  <a:gd name="T4" fmla="*/ 0 60000 65536"/>
                  <a:gd name="T5" fmla="*/ 0 60000 65536"/>
                  <a:gd name="T6" fmla="*/ 0 w 544"/>
                  <a:gd name="T7" fmla="*/ 0 h 363"/>
                  <a:gd name="T8" fmla="*/ 544 w 544"/>
                  <a:gd name="T9" fmla="*/ 363 h 36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4" h="363">
                    <a:moveTo>
                      <a:pt x="544" y="0"/>
                    </a:moveTo>
                    <a:cubicBezTo>
                      <a:pt x="361" y="1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5664" name="Freeform 54"/>
              <p:cNvSpPr>
                <a:spLocks/>
              </p:cNvSpPr>
              <p:nvPr/>
            </p:nvSpPr>
            <p:spPr bwMode="auto">
              <a:xfrm rot="10800000">
                <a:off x="3470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5665" name="Freeform 55"/>
              <p:cNvSpPr>
                <a:spLocks/>
              </p:cNvSpPr>
              <p:nvPr/>
            </p:nvSpPr>
            <p:spPr bwMode="auto">
              <a:xfrm>
                <a:off x="748" y="1570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0 w 544"/>
                  <a:gd name="T3" fmla="*/ 0 h 363"/>
                  <a:gd name="T4" fmla="*/ 0 60000 65536"/>
                  <a:gd name="T5" fmla="*/ 0 60000 65536"/>
                  <a:gd name="T6" fmla="*/ 0 w 544"/>
                  <a:gd name="T7" fmla="*/ 0 h 363"/>
                  <a:gd name="T8" fmla="*/ 544 w 544"/>
                  <a:gd name="T9" fmla="*/ 363 h 36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4" h="363">
                    <a:moveTo>
                      <a:pt x="544" y="363"/>
                    </a:moveTo>
                    <a:cubicBezTo>
                      <a:pt x="362" y="181"/>
                      <a:pt x="179" y="2"/>
                      <a:pt x="0" y="0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sp>
        <p:nvSpPr>
          <p:cNvPr id="25615" name="Rectangle 6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uk-UA" smtClean="0">
                <a:solidFill>
                  <a:srgbClr val="0000FF"/>
                </a:solidFill>
              </a:rPr>
              <a:t>Властивості функції </a:t>
            </a:r>
            <a:r>
              <a:rPr lang="en-US" b="1" i="1" smtClean="0">
                <a:solidFill>
                  <a:srgbClr val="0000FF"/>
                </a:solidFill>
              </a:rPr>
              <a:t>y</a:t>
            </a:r>
            <a:r>
              <a:rPr lang="uk-UA" b="1" i="1" smtClean="0">
                <a:solidFill>
                  <a:srgbClr val="0000FF"/>
                </a:solidFill>
              </a:rPr>
              <a:t> </a:t>
            </a:r>
            <a:r>
              <a:rPr lang="en-US" b="1" i="1" smtClean="0">
                <a:solidFill>
                  <a:srgbClr val="0000FF"/>
                </a:solidFill>
              </a:rPr>
              <a:t>=</a:t>
            </a:r>
            <a:r>
              <a:rPr lang="uk-UA" b="1" i="1" smtClean="0">
                <a:solidFill>
                  <a:srgbClr val="0000FF"/>
                </a:solidFill>
              </a:rPr>
              <a:t> </a:t>
            </a:r>
            <a:r>
              <a:rPr lang="en-US" b="1" i="1" smtClean="0">
                <a:solidFill>
                  <a:srgbClr val="0000FF"/>
                </a:solidFill>
              </a:rPr>
              <a:t>cos</a:t>
            </a:r>
            <a:r>
              <a:rPr lang="uk-UA" b="1" i="1" smtClean="0">
                <a:solidFill>
                  <a:srgbClr val="0000FF"/>
                </a:solidFill>
              </a:rPr>
              <a:t> </a:t>
            </a:r>
            <a:r>
              <a:rPr lang="en-US" b="1" i="1" smtClean="0">
                <a:solidFill>
                  <a:srgbClr val="0000FF"/>
                </a:solidFill>
              </a:rPr>
              <a:t>x</a:t>
            </a:r>
            <a:endParaRPr lang="ru-RU" b="1" i="1" smtClean="0">
              <a:solidFill>
                <a:srgbClr val="0000FF"/>
              </a:solidFill>
            </a:endParaRPr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468313" y="501332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000">
                <a:solidFill>
                  <a:srgbClr val="0000FF"/>
                </a:solidFill>
              </a:rPr>
              <a:t>а) </a:t>
            </a:r>
            <a:r>
              <a:rPr lang="uk-UA" sz="2000">
                <a:solidFill>
                  <a:srgbClr val="CC0000"/>
                </a:solidFill>
              </a:rPr>
              <a:t>з віссю </a:t>
            </a:r>
            <a:r>
              <a:rPr lang="uk-UA" sz="2000" b="1" i="1">
                <a:solidFill>
                  <a:srgbClr val="CC0000"/>
                </a:solidFill>
              </a:rPr>
              <a:t>ОХ</a:t>
            </a:r>
            <a:r>
              <a:rPr lang="uk-UA" sz="2000">
                <a:solidFill>
                  <a:srgbClr val="0000FF"/>
                </a:solidFill>
              </a:rPr>
              <a:t> (нулі функції) </a:t>
            </a:r>
            <a:r>
              <a:rPr kumimoji="1" lang="ru-RU" sz="2000" b="1" i="1">
                <a:solidFill>
                  <a:srgbClr val="0000FF"/>
                </a:solidFill>
              </a:rPr>
              <a:t>у = 0</a:t>
            </a:r>
            <a:r>
              <a:rPr kumimoji="1" lang="ru-RU" sz="2000" b="1">
                <a:solidFill>
                  <a:srgbClr val="0000FF"/>
                </a:solidFill>
              </a:rPr>
              <a:t>, </a:t>
            </a:r>
            <a:r>
              <a:rPr kumimoji="1" lang="en-US" sz="2000" b="1">
                <a:solidFill>
                  <a:srgbClr val="0000FF"/>
                </a:solidFill>
              </a:rPr>
              <a:t>co</a:t>
            </a:r>
            <a:r>
              <a:rPr kumimoji="1" lang="en-US" sz="2000" b="1" i="1">
                <a:solidFill>
                  <a:srgbClr val="0000FF"/>
                </a:solidFill>
              </a:rPr>
              <a:t>s x</a:t>
            </a:r>
            <a:r>
              <a:rPr kumimoji="1" lang="ru-RU" sz="2000" b="1" i="1">
                <a:solidFill>
                  <a:srgbClr val="0000FF"/>
                </a:solidFill>
              </a:rPr>
              <a:t> </a:t>
            </a:r>
            <a:r>
              <a:rPr kumimoji="1" lang="en-US" sz="2000" b="1" i="1">
                <a:solidFill>
                  <a:srgbClr val="0000FF"/>
                </a:solidFill>
              </a:rPr>
              <a:t>=</a:t>
            </a:r>
            <a:r>
              <a:rPr kumimoji="1" lang="ru-RU" sz="2000" b="1" i="1">
                <a:solidFill>
                  <a:srgbClr val="0000FF"/>
                </a:solidFill>
              </a:rPr>
              <a:t> </a:t>
            </a:r>
            <a:r>
              <a:rPr kumimoji="1" lang="en-US" sz="2000" b="1" i="1">
                <a:solidFill>
                  <a:srgbClr val="0000FF"/>
                </a:solidFill>
              </a:rPr>
              <a:t>0</a:t>
            </a:r>
            <a:r>
              <a:rPr kumimoji="1" lang="ru-RU" sz="2000">
                <a:solidFill>
                  <a:srgbClr val="0000FF"/>
                </a:solidFill>
              </a:rPr>
              <a:t>, якщо </a:t>
            </a:r>
            <a:r>
              <a:rPr kumimoji="1" lang="ru-RU" sz="2000" b="1" i="1">
                <a:solidFill>
                  <a:srgbClr val="0000FF"/>
                </a:solidFill>
              </a:rPr>
              <a:t>х =</a:t>
            </a:r>
            <a:r>
              <a:rPr kumimoji="1" lang="en-US" sz="2000" b="1" i="1">
                <a:solidFill>
                  <a:srgbClr val="0000FF"/>
                </a:solidFill>
              </a:rPr>
              <a:t> 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  <a:latin typeface="Symbol" pitchFamily="18" charset="2"/>
              </a:rPr>
              <a:t>/2 +  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  <a:latin typeface="Symbol" pitchFamily="18" charset="2"/>
              </a:rPr>
              <a:t> 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en-US" sz="2000" b="1">
                <a:solidFill>
                  <a:srgbClr val="0000FF"/>
                </a:solidFill>
              </a:rPr>
              <a:t>,</a:t>
            </a:r>
            <a:br>
              <a:rPr kumimoji="1" lang="en-US" sz="2000" b="1">
                <a:solidFill>
                  <a:srgbClr val="0000FF"/>
                </a:solidFill>
              </a:rPr>
            </a:br>
            <a:r>
              <a:rPr kumimoji="1" lang="en-US" sz="2000" b="1" i="1">
                <a:solidFill>
                  <a:srgbClr val="0000FF"/>
                </a:solidFill>
              </a:rPr>
              <a:t>n 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ru-RU" sz="2000" b="1" i="1">
                <a:solidFill>
                  <a:srgbClr val="0000FF"/>
                </a:solidFill>
              </a:rPr>
              <a:t> </a:t>
            </a:r>
            <a:r>
              <a:rPr kumimoji="1" lang="en-US" sz="2000" b="1" i="1">
                <a:solidFill>
                  <a:srgbClr val="0000FF"/>
                </a:solidFill>
              </a:rPr>
              <a:t>Z</a:t>
            </a:r>
            <a:endParaRPr lang="ru-RU" sz="2000">
              <a:solidFill>
                <a:srgbClr val="0000FF"/>
              </a:solidFill>
            </a:endParaRPr>
          </a:p>
        </p:txBody>
      </p:sp>
      <p:sp>
        <p:nvSpPr>
          <p:cNvPr id="17470" name="Rectangle 62"/>
          <p:cNvSpPr>
            <a:spLocks noChangeArrowheads="1"/>
          </p:cNvSpPr>
          <p:nvPr/>
        </p:nvSpPr>
        <p:spPr bwMode="auto">
          <a:xfrm>
            <a:off x="468313" y="566102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000">
                <a:solidFill>
                  <a:srgbClr val="0000FF"/>
                </a:solidFill>
              </a:rPr>
              <a:t>б) </a:t>
            </a:r>
            <a:r>
              <a:rPr lang="uk-UA" sz="2000">
                <a:solidFill>
                  <a:srgbClr val="FFFF00"/>
                </a:solidFill>
              </a:rPr>
              <a:t>з віссю </a:t>
            </a:r>
            <a:r>
              <a:rPr lang="uk-UA" sz="2000" b="1" i="1">
                <a:solidFill>
                  <a:srgbClr val="FFFF00"/>
                </a:solidFill>
              </a:rPr>
              <a:t>О</a:t>
            </a:r>
            <a:r>
              <a:rPr lang="en-US" sz="2000" b="1" i="1">
                <a:solidFill>
                  <a:srgbClr val="FFFF00"/>
                </a:solidFill>
              </a:rPr>
              <a:t>Y</a:t>
            </a:r>
            <a:r>
              <a:rPr lang="en-US" sz="2000">
                <a:solidFill>
                  <a:srgbClr val="0000FF"/>
                </a:solidFill>
              </a:rPr>
              <a:t>: </a:t>
            </a:r>
            <a:r>
              <a:rPr lang="en-US" sz="2000" b="1" i="1">
                <a:solidFill>
                  <a:srgbClr val="0000FF"/>
                </a:solidFill>
              </a:rPr>
              <a:t>f(0) = cos 0 = 1</a:t>
            </a:r>
            <a:r>
              <a:rPr lang="en-US" sz="2000">
                <a:solidFill>
                  <a:srgbClr val="0000FF"/>
                </a:solidFill>
              </a:rPr>
              <a:t> (</a:t>
            </a:r>
            <a:r>
              <a:rPr lang="ru-RU" sz="2000">
                <a:solidFill>
                  <a:srgbClr val="0000FF"/>
                </a:solidFill>
              </a:rPr>
              <a:t>точка (0; </a:t>
            </a:r>
            <a:r>
              <a:rPr lang="en-US" sz="2000">
                <a:solidFill>
                  <a:srgbClr val="0000FF"/>
                </a:solidFill>
              </a:rPr>
              <a:t>1</a:t>
            </a:r>
            <a:r>
              <a:rPr lang="ru-RU" sz="2000">
                <a:solidFill>
                  <a:srgbClr val="0000FF"/>
                </a:solidFill>
              </a:rPr>
              <a:t>)</a:t>
            </a:r>
            <a:r>
              <a:rPr lang="en-US" sz="2000">
                <a:solidFill>
                  <a:srgbClr val="0000FF"/>
                </a:solidFill>
              </a:rPr>
              <a:t>)</a:t>
            </a:r>
            <a:endParaRPr lang="ru-RU" sz="2000">
              <a:solidFill>
                <a:srgbClr val="0000FF"/>
              </a:solidFill>
            </a:endParaRPr>
          </a:p>
        </p:txBody>
      </p: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1981200" y="2997200"/>
            <a:ext cx="5327650" cy="142875"/>
            <a:chOff x="1248" y="2614"/>
            <a:chExt cx="3356" cy="90"/>
          </a:xfrm>
        </p:grpSpPr>
        <p:sp>
          <p:nvSpPr>
            <p:cNvPr id="25620" name="Oval 64"/>
            <p:cNvSpPr>
              <a:spLocks noChangeArrowheads="1"/>
            </p:cNvSpPr>
            <p:nvPr/>
          </p:nvSpPr>
          <p:spPr bwMode="auto">
            <a:xfrm>
              <a:off x="1248" y="2614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5621" name="Oval 65"/>
            <p:cNvSpPr>
              <a:spLocks noChangeArrowheads="1"/>
            </p:cNvSpPr>
            <p:nvPr/>
          </p:nvSpPr>
          <p:spPr bwMode="auto">
            <a:xfrm>
              <a:off x="2336" y="2614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5622" name="Oval 66"/>
            <p:cNvSpPr>
              <a:spLocks noChangeArrowheads="1"/>
            </p:cNvSpPr>
            <p:nvPr/>
          </p:nvSpPr>
          <p:spPr bwMode="auto">
            <a:xfrm>
              <a:off x="3426" y="2614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5623" name="Oval 67"/>
            <p:cNvSpPr>
              <a:spLocks noChangeArrowheads="1"/>
            </p:cNvSpPr>
            <p:nvPr/>
          </p:nvSpPr>
          <p:spPr bwMode="auto">
            <a:xfrm>
              <a:off x="4514" y="2614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17478" name="Oval 70"/>
          <p:cNvSpPr>
            <a:spLocks noChangeArrowheads="1"/>
          </p:cNvSpPr>
          <p:nvPr/>
        </p:nvSpPr>
        <p:spPr bwMode="auto">
          <a:xfrm>
            <a:off x="4572000" y="2420938"/>
            <a:ext cx="142875" cy="1428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9" grpId="0"/>
      <p:bldP spid="17470" grpId="0"/>
      <p:bldP spid="17478" grpId="0" animBg="1"/>
      <p:bldP spid="1747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0000FF"/>
                </a:solidFill>
              </a:rPr>
              <a:t>Властивості функції </a:t>
            </a:r>
            <a:r>
              <a:rPr lang="en-US" b="1" i="1" smtClean="0">
                <a:solidFill>
                  <a:srgbClr val="0000FF"/>
                </a:solidFill>
              </a:rPr>
              <a:t>y</a:t>
            </a:r>
            <a:r>
              <a:rPr lang="uk-UA" b="1" i="1" smtClean="0">
                <a:solidFill>
                  <a:srgbClr val="0000FF"/>
                </a:solidFill>
              </a:rPr>
              <a:t> </a:t>
            </a:r>
            <a:r>
              <a:rPr lang="en-US" b="1" i="1" smtClean="0">
                <a:solidFill>
                  <a:srgbClr val="0000FF"/>
                </a:solidFill>
              </a:rPr>
              <a:t>=</a:t>
            </a:r>
            <a:r>
              <a:rPr lang="uk-UA" b="1" i="1" smtClean="0">
                <a:solidFill>
                  <a:srgbClr val="0000FF"/>
                </a:solidFill>
              </a:rPr>
              <a:t> </a:t>
            </a:r>
            <a:r>
              <a:rPr lang="en-US" b="1" i="1" smtClean="0">
                <a:solidFill>
                  <a:srgbClr val="0000FF"/>
                </a:solidFill>
              </a:rPr>
              <a:t>cos</a:t>
            </a:r>
            <a:r>
              <a:rPr lang="uk-UA" b="1" i="1" smtClean="0">
                <a:solidFill>
                  <a:srgbClr val="0000FF"/>
                </a:solidFill>
              </a:rPr>
              <a:t> </a:t>
            </a:r>
            <a:r>
              <a:rPr lang="en-US" b="1" i="1" smtClean="0">
                <a:solidFill>
                  <a:srgbClr val="0000FF"/>
                </a:solidFill>
              </a:rPr>
              <a:t>x</a:t>
            </a:r>
            <a:endParaRPr lang="ru-RU" b="1" i="1" smtClean="0">
              <a:solidFill>
                <a:srgbClr val="0000FF"/>
              </a:solidFill>
            </a:endParaRPr>
          </a:p>
        </p:txBody>
      </p:sp>
      <p:sp>
        <p:nvSpPr>
          <p:cNvPr id="26636" name="Rectangle 56"/>
          <p:cNvSpPr>
            <a:spLocks noChangeArrowheads="1"/>
          </p:cNvSpPr>
          <p:nvPr/>
        </p:nvSpPr>
        <p:spPr bwMode="auto">
          <a:xfrm>
            <a:off x="468313" y="4437063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00">
                <a:solidFill>
                  <a:srgbClr val="0000FF"/>
                </a:solidFill>
              </a:rPr>
              <a:t>Пром</a:t>
            </a:r>
            <a:r>
              <a:rPr lang="uk-UA" sz="3000">
                <a:solidFill>
                  <a:srgbClr val="0000FF"/>
                </a:solidFill>
              </a:rPr>
              <a:t>і</a:t>
            </a:r>
            <a:r>
              <a:rPr lang="ru-RU" sz="3000">
                <a:solidFill>
                  <a:srgbClr val="0000FF"/>
                </a:solidFill>
              </a:rPr>
              <a:t>жки знакосталості</a:t>
            </a:r>
            <a:r>
              <a:rPr lang="en-US" sz="3000">
                <a:solidFill>
                  <a:srgbClr val="0000FF"/>
                </a:solidFill>
              </a:rPr>
              <a:t>:</a:t>
            </a:r>
            <a:endParaRPr kumimoji="1" lang="ru-RU" sz="3000" b="1" i="1">
              <a:solidFill>
                <a:srgbClr val="0000FF"/>
              </a:solidFill>
            </a:endParaRPr>
          </a:p>
        </p:txBody>
      </p:sp>
      <p:sp>
        <p:nvSpPr>
          <p:cNvPr id="26637" name="Line 57"/>
          <p:cNvSpPr>
            <a:spLocks noChangeShapeType="1"/>
          </p:cNvSpPr>
          <p:nvPr/>
        </p:nvSpPr>
        <p:spPr bwMode="auto">
          <a:xfrm>
            <a:off x="4572000" y="2492375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6638" name="Line 58"/>
          <p:cNvSpPr>
            <a:spLocks noChangeShapeType="1"/>
          </p:cNvSpPr>
          <p:nvPr/>
        </p:nvSpPr>
        <p:spPr bwMode="auto">
          <a:xfrm>
            <a:off x="4572000" y="3643313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8825" y="1341438"/>
            <a:ext cx="7989888" cy="2808287"/>
            <a:chOff x="478" y="845"/>
            <a:chExt cx="5033" cy="1769"/>
          </a:xfrm>
        </p:grpSpPr>
        <p:sp>
          <p:nvSpPr>
            <p:cNvPr id="26649" name="Line 5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6650" name="Line 6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6651" name="Text Box 7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y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6652" name="Text Box 8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6653" name="Text Box 9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>
                  <a:latin typeface="Times New Roman" pitchFamily="18" charset="0"/>
                </a:rPr>
                <a:t>-</a:t>
              </a: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6654" name="Line 10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55" name="Line 11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26626" name="Object 12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10242" name="Формула" r:id="rId3" imgW="139680" imgH="139680" progId="Equation.3">
                <p:embed/>
              </p:oleObj>
            </a:graphicData>
          </a:graphic>
        </p:graphicFrame>
        <p:graphicFrame>
          <p:nvGraphicFramePr>
            <p:cNvPr id="26627" name="Object 13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10243" name="Формула" r:id="rId4" imgW="164880" imgH="393480" progId="Equation.3">
                <p:embed/>
              </p:oleObj>
            </a:graphicData>
          </a:graphic>
        </p:graphicFrame>
        <p:graphicFrame>
          <p:nvGraphicFramePr>
            <p:cNvPr id="26628" name="Object 14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10244" name="Формула" r:id="rId5" imgW="228600" imgH="177480" progId="Equation.3">
                <p:embed/>
              </p:oleObj>
            </a:graphicData>
          </a:graphic>
        </p:graphicFrame>
        <p:graphicFrame>
          <p:nvGraphicFramePr>
            <p:cNvPr id="26629" name="Object 15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10245" name="Формула" r:id="rId6" imgW="241200" imgH="393480" progId="Equation.3">
                <p:embed/>
              </p:oleObj>
            </a:graphicData>
          </a:graphic>
        </p:graphicFrame>
        <p:graphicFrame>
          <p:nvGraphicFramePr>
            <p:cNvPr id="26630" name="Object 16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10246" name="Формула" r:id="rId7" imgW="253800" imgH="139680" progId="Equation.3">
                <p:embed/>
              </p:oleObj>
            </a:graphicData>
          </a:graphic>
        </p:graphicFrame>
        <p:graphicFrame>
          <p:nvGraphicFramePr>
            <p:cNvPr id="26631" name="Object 17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10247" name="Формула" r:id="rId8" imgW="279360" imgH="393480" progId="Equation.3">
                <p:embed/>
              </p:oleObj>
            </a:graphicData>
          </a:graphic>
        </p:graphicFrame>
        <p:graphicFrame>
          <p:nvGraphicFramePr>
            <p:cNvPr id="26632" name="Object 18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10248" name="Формула" r:id="rId9" imgW="330120" imgH="177480" progId="Equation.3">
                <p:embed/>
              </p:oleObj>
            </a:graphicData>
          </a:graphic>
        </p:graphicFrame>
        <p:graphicFrame>
          <p:nvGraphicFramePr>
            <p:cNvPr id="26633" name="Object 19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10249" name="Формула" r:id="rId10" imgW="342720" imgH="393480" progId="Equation.3">
                <p:embed/>
              </p:oleObj>
            </a:graphicData>
          </a:graphic>
        </p:graphicFrame>
        <p:graphicFrame>
          <p:nvGraphicFramePr>
            <p:cNvPr id="26634" name="Object 20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10250" name="Формула" r:id="rId11" imgW="126720" imgH="177480" progId="Equation.3">
                <p:embed/>
              </p:oleObj>
            </a:graphicData>
          </a:graphic>
        </p:graphicFrame>
        <p:sp>
          <p:nvSpPr>
            <p:cNvPr id="26656" name="Line 21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57" name="Line 22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58" name="Line 23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59" name="Line 24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0" name="Line 25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1" name="Line 26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2" name="Line 27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3" name="Line 28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4" name="Line 29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5" name="Line 30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6" name="Line 31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7" name="Line 32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8" name="Line 33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69" name="Line 34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0" name="Line 35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1" name="Line 36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2" name="Line 37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3" name="Line 38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4" name="Line 39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5" name="Line 40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6" name="Line 41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7" name="Line 42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8" name="Line 43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79" name="Line 44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80" name="Line 45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81" name="Line 46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82" name="Line 47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83" name="Line 48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84" name="Text Box 49"/>
            <p:cNvSpPr txBox="1">
              <a:spLocks noChangeArrowheads="1"/>
            </p:cNvSpPr>
            <p:nvPr/>
          </p:nvSpPr>
          <p:spPr bwMode="auto">
            <a:xfrm>
              <a:off x="5319" y="1934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x</a:t>
              </a: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748" y="1570"/>
              <a:ext cx="4355" cy="727"/>
              <a:chOff x="748" y="1570"/>
              <a:chExt cx="4355" cy="727"/>
            </a:xfrm>
          </p:grpSpPr>
          <p:sp>
            <p:nvSpPr>
              <p:cNvPr id="26686" name="Freeform 51"/>
              <p:cNvSpPr>
                <a:spLocks/>
              </p:cNvSpPr>
              <p:nvPr/>
            </p:nvSpPr>
            <p:spPr bwMode="auto">
              <a:xfrm>
                <a:off x="2381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6687" name="Freeform 52"/>
              <p:cNvSpPr>
                <a:spLocks/>
              </p:cNvSpPr>
              <p:nvPr/>
            </p:nvSpPr>
            <p:spPr bwMode="auto">
              <a:xfrm rot="10800000">
                <a:off x="1292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6688" name="Freeform 53"/>
              <p:cNvSpPr>
                <a:spLocks/>
              </p:cNvSpPr>
              <p:nvPr/>
            </p:nvSpPr>
            <p:spPr bwMode="auto">
              <a:xfrm>
                <a:off x="4559" y="1571"/>
                <a:ext cx="544" cy="363"/>
              </a:xfrm>
              <a:custGeom>
                <a:avLst/>
                <a:gdLst>
                  <a:gd name="T0" fmla="*/ 544 w 544"/>
                  <a:gd name="T1" fmla="*/ 0 h 363"/>
                  <a:gd name="T2" fmla="*/ 0 w 544"/>
                  <a:gd name="T3" fmla="*/ 363 h 363"/>
                  <a:gd name="T4" fmla="*/ 0 60000 65536"/>
                  <a:gd name="T5" fmla="*/ 0 60000 65536"/>
                  <a:gd name="T6" fmla="*/ 0 w 544"/>
                  <a:gd name="T7" fmla="*/ 0 h 363"/>
                  <a:gd name="T8" fmla="*/ 544 w 544"/>
                  <a:gd name="T9" fmla="*/ 363 h 36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4" h="363">
                    <a:moveTo>
                      <a:pt x="544" y="0"/>
                    </a:moveTo>
                    <a:cubicBezTo>
                      <a:pt x="361" y="1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6689" name="Freeform 54"/>
              <p:cNvSpPr>
                <a:spLocks/>
              </p:cNvSpPr>
              <p:nvPr/>
            </p:nvSpPr>
            <p:spPr bwMode="auto">
              <a:xfrm rot="10800000">
                <a:off x="3470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6690" name="Freeform 55"/>
              <p:cNvSpPr>
                <a:spLocks/>
              </p:cNvSpPr>
              <p:nvPr/>
            </p:nvSpPr>
            <p:spPr bwMode="auto">
              <a:xfrm>
                <a:off x="748" y="1570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0 w 544"/>
                  <a:gd name="T3" fmla="*/ 0 h 363"/>
                  <a:gd name="T4" fmla="*/ 0 60000 65536"/>
                  <a:gd name="T5" fmla="*/ 0 60000 65536"/>
                  <a:gd name="T6" fmla="*/ 0 w 544"/>
                  <a:gd name="T7" fmla="*/ 0 h 363"/>
                  <a:gd name="T8" fmla="*/ 544 w 544"/>
                  <a:gd name="T9" fmla="*/ 363 h 36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4" h="363">
                    <a:moveTo>
                      <a:pt x="544" y="363"/>
                    </a:moveTo>
                    <a:cubicBezTo>
                      <a:pt x="362" y="181"/>
                      <a:pt x="179" y="2"/>
                      <a:pt x="0" y="0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2051050" y="3068638"/>
            <a:ext cx="5186363" cy="0"/>
            <a:chOff x="1836" y="1933"/>
            <a:chExt cx="3267" cy="0"/>
          </a:xfrm>
        </p:grpSpPr>
        <p:sp>
          <p:nvSpPr>
            <p:cNvPr id="26647" name="Line 63"/>
            <p:cNvSpPr>
              <a:spLocks noChangeShapeType="1"/>
            </p:cNvSpPr>
            <p:nvPr/>
          </p:nvSpPr>
          <p:spPr bwMode="auto">
            <a:xfrm>
              <a:off x="4014" y="1933"/>
              <a:ext cx="1089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48" name="Line 64"/>
            <p:cNvSpPr>
              <a:spLocks noChangeShapeType="1"/>
            </p:cNvSpPr>
            <p:nvPr/>
          </p:nvSpPr>
          <p:spPr bwMode="auto">
            <a:xfrm>
              <a:off x="1836" y="1933"/>
              <a:ext cx="1089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187450" y="3068638"/>
            <a:ext cx="6913563" cy="0"/>
            <a:chOff x="748" y="1933"/>
            <a:chExt cx="4355" cy="0"/>
          </a:xfrm>
        </p:grpSpPr>
        <p:sp>
          <p:nvSpPr>
            <p:cNvPr id="26644" name="Line 60"/>
            <p:cNvSpPr>
              <a:spLocks noChangeShapeType="1"/>
            </p:cNvSpPr>
            <p:nvPr/>
          </p:nvSpPr>
          <p:spPr bwMode="auto">
            <a:xfrm>
              <a:off x="748" y="1933"/>
              <a:ext cx="545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45" name="Line 61"/>
            <p:cNvSpPr>
              <a:spLocks noChangeShapeType="1"/>
            </p:cNvSpPr>
            <p:nvPr/>
          </p:nvSpPr>
          <p:spPr bwMode="auto">
            <a:xfrm>
              <a:off x="2381" y="1933"/>
              <a:ext cx="1089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646" name="Line 65"/>
            <p:cNvSpPr>
              <a:spLocks noChangeShapeType="1"/>
            </p:cNvSpPr>
            <p:nvPr/>
          </p:nvSpPr>
          <p:spPr bwMode="auto">
            <a:xfrm>
              <a:off x="4558" y="1933"/>
              <a:ext cx="545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8499" name="Rectangle 67"/>
          <p:cNvSpPr>
            <a:spLocks noChangeArrowheads="1"/>
          </p:cNvSpPr>
          <p:nvPr/>
        </p:nvSpPr>
        <p:spPr bwMode="auto">
          <a:xfrm>
            <a:off x="468313" y="5167313"/>
            <a:ext cx="8229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1">
                <a:solidFill>
                  <a:srgbClr val="CC0000"/>
                </a:solidFill>
              </a:rPr>
              <a:t>co</a:t>
            </a:r>
            <a:r>
              <a:rPr kumimoji="1" lang="en-US" sz="2000" b="1" i="1">
                <a:solidFill>
                  <a:srgbClr val="CC0000"/>
                </a:solidFill>
              </a:rPr>
              <a:t>s x &gt; 0</a:t>
            </a:r>
            <a:r>
              <a:rPr kumimoji="1" lang="ru-RU" sz="2000" b="1" i="1">
                <a:solidFill>
                  <a:srgbClr val="0000FF"/>
                </a:solidFill>
              </a:rPr>
              <a:t>,</a:t>
            </a:r>
            <a:r>
              <a:rPr kumimoji="1" lang="en-US" sz="2000" b="1">
                <a:solidFill>
                  <a:srgbClr val="0000FF"/>
                </a:solidFill>
              </a:rPr>
              <a:t> </a:t>
            </a:r>
            <a:r>
              <a:rPr kumimoji="1" lang="ru-RU" sz="2000" b="1">
                <a:solidFill>
                  <a:srgbClr val="0000FF"/>
                </a:solidFill>
              </a:rPr>
              <a:t>якщо</a:t>
            </a:r>
            <a:r>
              <a:rPr kumimoji="1" lang="en-US" sz="2000" b="1">
                <a:solidFill>
                  <a:srgbClr val="0000FF"/>
                </a:solidFill>
              </a:rPr>
              <a:t> </a:t>
            </a:r>
            <a:r>
              <a:rPr kumimoji="1" lang="ru-RU" sz="2000" b="1" i="1">
                <a:solidFill>
                  <a:srgbClr val="0000FF"/>
                </a:solidFill>
              </a:rPr>
              <a:t>х</a:t>
            </a:r>
            <a:r>
              <a:rPr kumimoji="1" lang="en-US" sz="2000" b="1" i="1">
                <a:solidFill>
                  <a:srgbClr val="0000FF"/>
                </a:solidFill>
              </a:rPr>
              <a:t> 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>
                <a:solidFill>
                  <a:srgbClr val="0000FF"/>
                </a:solidFill>
              </a:rPr>
              <a:t> (-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  <a:latin typeface="Symbol" pitchFamily="18" charset="2"/>
              </a:rPr>
              <a:t>/2</a:t>
            </a:r>
            <a:r>
              <a:rPr kumimoji="1" lang="en-US" sz="2000" b="1" i="1">
                <a:solidFill>
                  <a:srgbClr val="0000FF"/>
                </a:solidFill>
              </a:rPr>
              <a:t> + 2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</a:rPr>
              <a:t>; 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  <a:latin typeface="Symbol" pitchFamily="18" charset="2"/>
              </a:rPr>
              <a:t>/2 </a:t>
            </a:r>
            <a:r>
              <a:rPr kumimoji="1" lang="ru-RU" sz="2000" b="1" i="1">
                <a:solidFill>
                  <a:srgbClr val="0000FF"/>
                </a:solidFill>
              </a:rPr>
              <a:t>+</a:t>
            </a:r>
            <a:r>
              <a:rPr kumimoji="1" lang="en-US" sz="2000" b="1" i="1">
                <a:solidFill>
                  <a:srgbClr val="0000FF"/>
                </a:solidFill>
              </a:rPr>
              <a:t> </a:t>
            </a:r>
            <a:r>
              <a:rPr kumimoji="1" lang="ru-RU" sz="2000" b="1" i="1">
                <a:solidFill>
                  <a:srgbClr val="0000FF"/>
                </a:solidFill>
              </a:rPr>
              <a:t>2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</a:rPr>
              <a:t>)</a:t>
            </a:r>
            <a:r>
              <a:rPr kumimoji="1" lang="en-US" sz="2000" b="1" i="1">
                <a:solidFill>
                  <a:srgbClr val="0000FF"/>
                </a:solidFill>
              </a:rPr>
              <a:t>, n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>
                <a:solidFill>
                  <a:srgbClr val="0000FF"/>
                </a:solidFill>
              </a:rPr>
              <a:t>Z</a:t>
            </a:r>
            <a:endParaRPr kumimoji="1" lang="ru-RU" sz="2000" b="1" i="1">
              <a:solidFill>
                <a:srgbClr val="0000FF"/>
              </a:solidFill>
            </a:endParaRPr>
          </a:p>
        </p:txBody>
      </p:sp>
      <p:sp>
        <p:nvSpPr>
          <p:cNvPr id="18500" name="Rectangle 68"/>
          <p:cNvSpPr>
            <a:spLocks noChangeArrowheads="1"/>
          </p:cNvSpPr>
          <p:nvPr/>
        </p:nvSpPr>
        <p:spPr bwMode="auto">
          <a:xfrm>
            <a:off x="468313" y="5734050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en-US" sz="2000" b="1" i="1">
                <a:solidFill>
                  <a:srgbClr val="FFFF00"/>
                </a:solidFill>
              </a:rPr>
              <a:t>cos x &lt; 0</a:t>
            </a:r>
            <a:r>
              <a:rPr kumimoji="1" lang="ru-RU" sz="2000" b="1" i="1">
                <a:solidFill>
                  <a:srgbClr val="0000FF"/>
                </a:solidFill>
              </a:rPr>
              <a:t>,</a:t>
            </a:r>
            <a:r>
              <a:rPr kumimoji="1" lang="en-US" sz="2000" b="1">
                <a:solidFill>
                  <a:srgbClr val="0000FF"/>
                </a:solidFill>
              </a:rPr>
              <a:t> </a:t>
            </a:r>
            <a:r>
              <a:rPr kumimoji="1" lang="ru-RU" sz="2000" b="1">
                <a:solidFill>
                  <a:srgbClr val="0000FF"/>
                </a:solidFill>
              </a:rPr>
              <a:t>якщо</a:t>
            </a:r>
            <a:r>
              <a:rPr kumimoji="1" lang="en-US" sz="2000" b="1">
                <a:solidFill>
                  <a:srgbClr val="0000FF"/>
                </a:solidFill>
              </a:rPr>
              <a:t> </a:t>
            </a:r>
            <a:r>
              <a:rPr kumimoji="1" lang="en-US" sz="2000" b="1" i="1">
                <a:solidFill>
                  <a:srgbClr val="0000FF"/>
                </a:solidFill>
              </a:rPr>
              <a:t>x 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>
                <a:solidFill>
                  <a:srgbClr val="0000FF"/>
                </a:solidFill>
              </a:rPr>
              <a:t> (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  <a:latin typeface="Symbol" pitchFamily="18" charset="2"/>
              </a:rPr>
              <a:t>/2 </a:t>
            </a:r>
            <a:r>
              <a:rPr kumimoji="1" lang="en-US" sz="2000" b="1" i="1">
                <a:solidFill>
                  <a:srgbClr val="0000FF"/>
                </a:solidFill>
              </a:rPr>
              <a:t>+ 2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</a:rPr>
              <a:t>;</a:t>
            </a:r>
            <a:r>
              <a:rPr kumimoji="1" lang="en-US" sz="2000" b="1" i="1">
                <a:solidFill>
                  <a:srgbClr val="0000FF"/>
                </a:solidFill>
              </a:rPr>
              <a:t> 3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  <a:latin typeface="Symbol" pitchFamily="18" charset="2"/>
              </a:rPr>
              <a:t>/2</a:t>
            </a:r>
            <a:r>
              <a:rPr kumimoji="1" lang="en-US" sz="2000" b="1" i="1">
                <a:solidFill>
                  <a:srgbClr val="0000FF"/>
                </a:solidFill>
              </a:rPr>
              <a:t> + 2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</a:rPr>
              <a:t>n), n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>
                <a:solidFill>
                  <a:srgbClr val="0000FF"/>
                </a:solidFill>
              </a:rPr>
              <a:t>Z</a:t>
            </a:r>
            <a:endParaRPr kumimoji="1" lang="ru-RU" sz="2000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99" grpId="0"/>
      <p:bldP spid="185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0000FF"/>
                </a:solidFill>
              </a:rPr>
              <a:t>Властивості функції </a:t>
            </a:r>
            <a:r>
              <a:rPr lang="en-US" b="1" i="1" smtClean="0">
                <a:solidFill>
                  <a:srgbClr val="0000FF"/>
                </a:solidFill>
              </a:rPr>
              <a:t>y = cos x</a:t>
            </a:r>
            <a:endParaRPr lang="ru-RU" b="1" i="1" smtClean="0">
              <a:solidFill>
                <a:srgbClr val="0000FF"/>
              </a:solidFill>
            </a:endParaRPr>
          </a:p>
        </p:txBody>
      </p:sp>
      <p:sp>
        <p:nvSpPr>
          <p:cNvPr id="27660" name="Rectangle 58"/>
          <p:cNvSpPr>
            <a:spLocks noChangeArrowheads="1"/>
          </p:cNvSpPr>
          <p:nvPr/>
        </p:nvSpPr>
        <p:spPr bwMode="auto">
          <a:xfrm>
            <a:off x="468313" y="4437063"/>
            <a:ext cx="8229600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00">
                <a:solidFill>
                  <a:srgbClr val="0000FF"/>
                </a:solidFill>
              </a:rPr>
              <a:t>Пром</a:t>
            </a:r>
            <a:r>
              <a:rPr lang="uk-UA" sz="3000">
                <a:solidFill>
                  <a:srgbClr val="0000FF"/>
                </a:solidFill>
              </a:rPr>
              <a:t>і</a:t>
            </a:r>
            <a:r>
              <a:rPr lang="ru-RU" sz="3000">
                <a:solidFill>
                  <a:srgbClr val="0000FF"/>
                </a:solidFill>
              </a:rPr>
              <a:t>жки монотонності:</a:t>
            </a:r>
            <a:endParaRPr kumimoji="1" lang="ru-RU" sz="3000" b="1" i="1">
              <a:solidFill>
                <a:srgbClr val="0000FF"/>
              </a:solidFill>
            </a:endParaRPr>
          </a:p>
        </p:txBody>
      </p:sp>
      <p:sp>
        <p:nvSpPr>
          <p:cNvPr id="27661" name="Line 59"/>
          <p:cNvSpPr>
            <a:spLocks noChangeShapeType="1"/>
          </p:cNvSpPr>
          <p:nvPr/>
        </p:nvSpPr>
        <p:spPr bwMode="auto">
          <a:xfrm>
            <a:off x="4572000" y="2492375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7662" name="Line 60"/>
          <p:cNvSpPr>
            <a:spLocks noChangeShapeType="1"/>
          </p:cNvSpPr>
          <p:nvPr/>
        </p:nvSpPr>
        <p:spPr bwMode="auto">
          <a:xfrm>
            <a:off x="4572000" y="3643313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8825" y="1341438"/>
            <a:ext cx="7989888" cy="2808287"/>
            <a:chOff x="478" y="845"/>
            <a:chExt cx="5033" cy="1769"/>
          </a:xfrm>
        </p:grpSpPr>
        <p:sp>
          <p:nvSpPr>
            <p:cNvPr id="27680" name="Line 5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7681" name="Line 6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7682" name="Text Box 7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y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7683" name="Text Box 8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7684" name="Text Box 9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>
                  <a:latin typeface="Times New Roman" pitchFamily="18" charset="0"/>
                </a:rPr>
                <a:t>-</a:t>
              </a: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7685" name="Line 10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86" name="Line 11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27650" name="Object 12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11266" name="Формула" r:id="rId3" imgW="139680" imgH="139680" progId="Equation.3">
                <p:embed/>
              </p:oleObj>
            </a:graphicData>
          </a:graphic>
        </p:graphicFrame>
        <p:graphicFrame>
          <p:nvGraphicFramePr>
            <p:cNvPr id="27651" name="Object 13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11267" name="Формула" r:id="rId4" imgW="164880" imgH="393480" progId="Equation.3">
                <p:embed/>
              </p:oleObj>
            </a:graphicData>
          </a:graphic>
        </p:graphicFrame>
        <p:graphicFrame>
          <p:nvGraphicFramePr>
            <p:cNvPr id="27652" name="Object 14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11268" name="Формула" r:id="rId5" imgW="228600" imgH="177480" progId="Equation.3">
                <p:embed/>
              </p:oleObj>
            </a:graphicData>
          </a:graphic>
        </p:graphicFrame>
        <p:graphicFrame>
          <p:nvGraphicFramePr>
            <p:cNvPr id="27653" name="Object 15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11269" name="Формула" r:id="rId6" imgW="241200" imgH="393480" progId="Equation.3">
                <p:embed/>
              </p:oleObj>
            </a:graphicData>
          </a:graphic>
        </p:graphicFrame>
        <p:graphicFrame>
          <p:nvGraphicFramePr>
            <p:cNvPr id="27654" name="Object 16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11270" name="Формула" r:id="rId7" imgW="253800" imgH="139680" progId="Equation.3">
                <p:embed/>
              </p:oleObj>
            </a:graphicData>
          </a:graphic>
        </p:graphicFrame>
        <p:graphicFrame>
          <p:nvGraphicFramePr>
            <p:cNvPr id="27655" name="Object 17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11271" name="Формула" r:id="rId8" imgW="279360" imgH="393480" progId="Equation.3">
                <p:embed/>
              </p:oleObj>
            </a:graphicData>
          </a:graphic>
        </p:graphicFrame>
        <p:graphicFrame>
          <p:nvGraphicFramePr>
            <p:cNvPr id="27656" name="Object 18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11272" name="Формула" r:id="rId9" imgW="330120" imgH="177480" progId="Equation.3">
                <p:embed/>
              </p:oleObj>
            </a:graphicData>
          </a:graphic>
        </p:graphicFrame>
        <p:graphicFrame>
          <p:nvGraphicFramePr>
            <p:cNvPr id="27657" name="Object 19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11273" name="Формула" r:id="rId10" imgW="342720" imgH="393480" progId="Equation.3">
                <p:embed/>
              </p:oleObj>
            </a:graphicData>
          </a:graphic>
        </p:graphicFrame>
        <p:graphicFrame>
          <p:nvGraphicFramePr>
            <p:cNvPr id="27658" name="Object 20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11274" name="Формула" r:id="rId11" imgW="126720" imgH="177480" progId="Equation.3">
                <p:embed/>
              </p:oleObj>
            </a:graphicData>
          </a:graphic>
        </p:graphicFrame>
        <p:sp>
          <p:nvSpPr>
            <p:cNvPr id="27687" name="Line 21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88" name="Line 22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89" name="Line 23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0" name="Line 24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1" name="Line 25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2" name="Line 26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3" name="Line 27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4" name="Line 28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5" name="Line 29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6" name="Line 30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7" name="Line 31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8" name="Line 32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699" name="Line 33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0" name="Line 34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1" name="Line 35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2" name="Line 36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3" name="Line 37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4" name="Line 38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5" name="Line 39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6" name="Line 40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7" name="Line 41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8" name="Line 42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09" name="Line 43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10" name="Line 44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11" name="Line 45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12" name="Line 46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13" name="Line 47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14" name="Line 48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715" name="Text Box 49"/>
            <p:cNvSpPr txBox="1">
              <a:spLocks noChangeArrowheads="1"/>
            </p:cNvSpPr>
            <p:nvPr/>
          </p:nvSpPr>
          <p:spPr bwMode="auto">
            <a:xfrm>
              <a:off x="5319" y="1934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x</a:t>
              </a: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748" y="1570"/>
              <a:ext cx="4355" cy="727"/>
              <a:chOff x="748" y="1570"/>
              <a:chExt cx="4355" cy="727"/>
            </a:xfrm>
          </p:grpSpPr>
          <p:sp>
            <p:nvSpPr>
              <p:cNvPr id="27717" name="Freeform 51"/>
              <p:cNvSpPr>
                <a:spLocks/>
              </p:cNvSpPr>
              <p:nvPr/>
            </p:nvSpPr>
            <p:spPr bwMode="auto">
              <a:xfrm>
                <a:off x="2381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7718" name="Freeform 52"/>
              <p:cNvSpPr>
                <a:spLocks/>
              </p:cNvSpPr>
              <p:nvPr/>
            </p:nvSpPr>
            <p:spPr bwMode="auto">
              <a:xfrm rot="10800000">
                <a:off x="1292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7719" name="Freeform 53"/>
              <p:cNvSpPr>
                <a:spLocks/>
              </p:cNvSpPr>
              <p:nvPr/>
            </p:nvSpPr>
            <p:spPr bwMode="auto">
              <a:xfrm>
                <a:off x="4559" y="1571"/>
                <a:ext cx="544" cy="363"/>
              </a:xfrm>
              <a:custGeom>
                <a:avLst/>
                <a:gdLst>
                  <a:gd name="T0" fmla="*/ 544 w 544"/>
                  <a:gd name="T1" fmla="*/ 0 h 363"/>
                  <a:gd name="T2" fmla="*/ 0 w 544"/>
                  <a:gd name="T3" fmla="*/ 363 h 363"/>
                  <a:gd name="T4" fmla="*/ 0 60000 65536"/>
                  <a:gd name="T5" fmla="*/ 0 60000 65536"/>
                  <a:gd name="T6" fmla="*/ 0 w 544"/>
                  <a:gd name="T7" fmla="*/ 0 h 363"/>
                  <a:gd name="T8" fmla="*/ 544 w 544"/>
                  <a:gd name="T9" fmla="*/ 363 h 36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4" h="363">
                    <a:moveTo>
                      <a:pt x="544" y="0"/>
                    </a:moveTo>
                    <a:cubicBezTo>
                      <a:pt x="361" y="1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7720" name="Freeform 54"/>
              <p:cNvSpPr>
                <a:spLocks/>
              </p:cNvSpPr>
              <p:nvPr/>
            </p:nvSpPr>
            <p:spPr bwMode="auto">
              <a:xfrm rot="10800000">
                <a:off x="3470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7721" name="Freeform 55"/>
              <p:cNvSpPr>
                <a:spLocks/>
              </p:cNvSpPr>
              <p:nvPr/>
            </p:nvSpPr>
            <p:spPr bwMode="auto">
              <a:xfrm>
                <a:off x="748" y="1570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0 w 544"/>
                  <a:gd name="T3" fmla="*/ 0 h 363"/>
                  <a:gd name="T4" fmla="*/ 0 60000 65536"/>
                  <a:gd name="T5" fmla="*/ 0 60000 65536"/>
                  <a:gd name="T6" fmla="*/ 0 w 544"/>
                  <a:gd name="T7" fmla="*/ 0 h 363"/>
                  <a:gd name="T8" fmla="*/ 544 w 544"/>
                  <a:gd name="T9" fmla="*/ 363 h 36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4" h="363">
                    <a:moveTo>
                      <a:pt x="544" y="363"/>
                    </a:moveTo>
                    <a:cubicBezTo>
                      <a:pt x="362" y="181"/>
                      <a:pt x="179" y="2"/>
                      <a:pt x="0" y="0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1187450" y="2492375"/>
            <a:ext cx="5183188" cy="1152525"/>
            <a:chOff x="1293" y="1570"/>
            <a:chExt cx="3265" cy="726"/>
          </a:xfrm>
        </p:grpSpPr>
        <p:grpSp>
          <p:nvGrpSpPr>
            <p:cNvPr id="5" name="Group 65"/>
            <p:cNvGrpSpPr>
              <a:grpSpLocks/>
            </p:cNvGrpSpPr>
            <p:nvPr/>
          </p:nvGrpSpPr>
          <p:grpSpPr bwMode="auto">
            <a:xfrm>
              <a:off x="1293" y="1571"/>
              <a:ext cx="1088" cy="725"/>
              <a:chOff x="1293" y="1571"/>
              <a:chExt cx="1088" cy="725"/>
            </a:xfrm>
          </p:grpSpPr>
          <p:sp>
            <p:nvSpPr>
              <p:cNvPr id="27678" name="Freeform 66"/>
              <p:cNvSpPr>
                <a:spLocks/>
              </p:cNvSpPr>
              <p:nvPr/>
            </p:nvSpPr>
            <p:spPr bwMode="auto">
              <a:xfrm>
                <a:off x="1293" y="1571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 cmpd="sng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7679" name="Freeform 67"/>
              <p:cNvSpPr>
                <a:spLocks/>
              </p:cNvSpPr>
              <p:nvPr/>
            </p:nvSpPr>
            <p:spPr bwMode="auto">
              <a:xfrm rot="10800000">
                <a:off x="1837" y="1933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 cmpd="sng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6" name="Group 68"/>
            <p:cNvGrpSpPr>
              <a:grpSpLocks/>
            </p:cNvGrpSpPr>
            <p:nvPr/>
          </p:nvGrpSpPr>
          <p:grpSpPr bwMode="auto">
            <a:xfrm>
              <a:off x="3470" y="1570"/>
              <a:ext cx="1088" cy="725"/>
              <a:chOff x="1293" y="1571"/>
              <a:chExt cx="1088" cy="725"/>
            </a:xfrm>
          </p:grpSpPr>
          <p:sp>
            <p:nvSpPr>
              <p:cNvPr id="27676" name="Freeform 69"/>
              <p:cNvSpPr>
                <a:spLocks/>
              </p:cNvSpPr>
              <p:nvPr/>
            </p:nvSpPr>
            <p:spPr bwMode="auto">
              <a:xfrm>
                <a:off x="1293" y="1571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 cmpd="sng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7677" name="Freeform 70"/>
              <p:cNvSpPr>
                <a:spLocks/>
              </p:cNvSpPr>
              <p:nvPr/>
            </p:nvSpPr>
            <p:spPr bwMode="auto">
              <a:xfrm rot="10800000">
                <a:off x="1837" y="1933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 cmpd="sng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sp>
        <p:nvSpPr>
          <p:cNvPr id="19527" name="Rectangle 71"/>
          <p:cNvSpPr>
            <a:spLocks noChangeArrowheads="1"/>
          </p:cNvSpPr>
          <p:nvPr/>
        </p:nvSpPr>
        <p:spPr bwMode="auto">
          <a:xfrm>
            <a:off x="468313" y="5741988"/>
            <a:ext cx="822960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000">
                <a:solidFill>
                  <a:srgbClr val="0000FF"/>
                </a:solidFill>
              </a:rPr>
              <a:t>б) </a:t>
            </a:r>
            <a:r>
              <a:rPr lang="uk-UA" sz="2000">
                <a:solidFill>
                  <a:srgbClr val="FFFF00"/>
                </a:solidFill>
              </a:rPr>
              <a:t>функція спадає</a:t>
            </a:r>
            <a:r>
              <a:rPr lang="en-US" sz="2000">
                <a:solidFill>
                  <a:srgbClr val="0000FF"/>
                </a:solidFill>
              </a:rPr>
              <a:t> </a:t>
            </a:r>
            <a:r>
              <a:rPr lang="uk-UA" sz="2000">
                <a:solidFill>
                  <a:srgbClr val="0000FF"/>
                </a:solidFill>
              </a:rPr>
              <a:t>в кожному з проміжків:</a:t>
            </a:r>
            <a:r>
              <a:rPr lang="uk-UA" sz="2000" b="1" i="1">
                <a:solidFill>
                  <a:srgbClr val="0000FF"/>
                </a:solidFill>
              </a:rPr>
              <a:t/>
            </a:r>
            <a:br>
              <a:rPr lang="uk-UA" sz="2000" b="1" i="1">
                <a:solidFill>
                  <a:srgbClr val="0000FF"/>
                </a:solidFill>
              </a:rPr>
            </a:br>
            <a:r>
              <a:rPr lang="uk-UA" sz="2000" b="1" i="1">
                <a:solidFill>
                  <a:srgbClr val="0000FF"/>
                </a:solidFill>
              </a:rPr>
              <a:t> </a:t>
            </a:r>
            <a:r>
              <a:rPr lang="en-US" sz="2000" b="1" i="1">
                <a:solidFill>
                  <a:srgbClr val="0000FF"/>
                </a:solidFill>
              </a:rPr>
              <a:t>x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lang="uk-UA" sz="2000" b="1" i="1">
                <a:solidFill>
                  <a:srgbClr val="0000FF"/>
                </a:solidFill>
              </a:rPr>
              <a:t> </a:t>
            </a:r>
            <a:r>
              <a:rPr kumimoji="1" lang="ru-RU" sz="2000" b="1" i="1">
                <a:solidFill>
                  <a:srgbClr val="0000FF"/>
                </a:solidFill>
              </a:rPr>
              <a:t>[2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</a:rPr>
              <a:t>;</a:t>
            </a:r>
            <a:r>
              <a:rPr kumimoji="1" lang="en-US" sz="2000" b="1" i="1">
                <a:solidFill>
                  <a:srgbClr val="0000FF"/>
                </a:solidFill>
              </a:rPr>
              <a:t>  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  <a:latin typeface="Symbol" pitchFamily="18" charset="2"/>
              </a:rPr>
              <a:t> </a:t>
            </a:r>
            <a:r>
              <a:rPr kumimoji="1" lang="ru-RU" sz="2000" b="1" i="1">
                <a:solidFill>
                  <a:srgbClr val="0000FF"/>
                </a:solidFill>
              </a:rPr>
              <a:t>+</a:t>
            </a:r>
            <a:r>
              <a:rPr kumimoji="1" lang="en-US" sz="2000" b="1" i="1">
                <a:solidFill>
                  <a:srgbClr val="0000FF"/>
                </a:solidFill>
              </a:rPr>
              <a:t> </a:t>
            </a:r>
            <a:r>
              <a:rPr kumimoji="1" lang="ru-RU" sz="2000" b="1" i="1">
                <a:solidFill>
                  <a:srgbClr val="0000FF"/>
                </a:solidFill>
              </a:rPr>
              <a:t>2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</a:rPr>
              <a:t>]</a:t>
            </a:r>
            <a:r>
              <a:rPr kumimoji="1" lang="en-US" sz="2000" b="1" i="1">
                <a:solidFill>
                  <a:srgbClr val="0000FF"/>
                </a:solidFill>
              </a:rPr>
              <a:t>, n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>
                <a:solidFill>
                  <a:srgbClr val="0000FF"/>
                </a:solidFill>
              </a:rPr>
              <a:t>Z</a:t>
            </a:r>
            <a:endParaRPr kumimoji="1" lang="ru-RU" sz="2000" b="1" i="1">
              <a:solidFill>
                <a:srgbClr val="0000FF"/>
              </a:solidFill>
            </a:endParaRPr>
          </a:p>
        </p:txBody>
      </p:sp>
      <p:sp>
        <p:nvSpPr>
          <p:cNvPr id="19528" name="Rectangle 72"/>
          <p:cNvSpPr>
            <a:spLocks noChangeArrowheads="1"/>
          </p:cNvSpPr>
          <p:nvPr/>
        </p:nvSpPr>
        <p:spPr bwMode="auto">
          <a:xfrm>
            <a:off x="468313" y="501332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000">
                <a:solidFill>
                  <a:srgbClr val="0000FF"/>
                </a:solidFill>
              </a:rPr>
              <a:t>а) </a:t>
            </a:r>
            <a:r>
              <a:rPr lang="uk-UA" sz="2000">
                <a:solidFill>
                  <a:srgbClr val="CC0000"/>
                </a:solidFill>
              </a:rPr>
              <a:t>функція зростає</a:t>
            </a:r>
            <a:r>
              <a:rPr lang="uk-UA" sz="2000">
                <a:solidFill>
                  <a:srgbClr val="0000FF"/>
                </a:solidFill>
              </a:rPr>
              <a:t> в кожному з проміжків:</a:t>
            </a:r>
            <a:br>
              <a:rPr lang="uk-UA" sz="2000">
                <a:solidFill>
                  <a:srgbClr val="0000FF"/>
                </a:solidFill>
              </a:rPr>
            </a:br>
            <a:r>
              <a:rPr lang="uk-UA" sz="2000">
                <a:solidFill>
                  <a:srgbClr val="0000FF"/>
                </a:solidFill>
              </a:rPr>
              <a:t> </a:t>
            </a:r>
            <a:r>
              <a:rPr lang="en-US" sz="2000" b="1" i="1">
                <a:solidFill>
                  <a:srgbClr val="0000FF"/>
                </a:solidFill>
              </a:rPr>
              <a:t>x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lang="uk-UA" sz="2000" b="1" i="1">
                <a:solidFill>
                  <a:srgbClr val="0000FF"/>
                </a:solidFill>
              </a:rPr>
              <a:t> </a:t>
            </a:r>
            <a:r>
              <a:rPr kumimoji="1" lang="ru-RU" sz="2000" b="1" i="1">
                <a:solidFill>
                  <a:srgbClr val="0000FF"/>
                </a:solidFill>
              </a:rPr>
              <a:t>[-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  <a:latin typeface="Symbol" pitchFamily="18" charset="2"/>
              </a:rPr>
              <a:t> </a:t>
            </a:r>
            <a:r>
              <a:rPr kumimoji="1" lang="ru-RU" sz="2000" b="1" i="1">
                <a:solidFill>
                  <a:srgbClr val="0000FF"/>
                </a:solidFill>
              </a:rPr>
              <a:t>+</a:t>
            </a:r>
            <a:r>
              <a:rPr kumimoji="1" lang="en-US" sz="2000" b="1" i="1">
                <a:solidFill>
                  <a:srgbClr val="0000FF"/>
                </a:solidFill>
              </a:rPr>
              <a:t> </a:t>
            </a:r>
            <a:r>
              <a:rPr kumimoji="1" lang="ru-RU" sz="2000" b="1" i="1">
                <a:solidFill>
                  <a:srgbClr val="0000FF"/>
                </a:solidFill>
              </a:rPr>
              <a:t>2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</a:rPr>
              <a:t>;</a:t>
            </a:r>
            <a:r>
              <a:rPr kumimoji="1" lang="en-US" sz="2000" b="1" i="1">
                <a:solidFill>
                  <a:srgbClr val="0000FF"/>
                </a:solidFill>
              </a:rPr>
              <a:t>  </a:t>
            </a:r>
            <a:r>
              <a:rPr kumimoji="1" lang="ru-RU" sz="2000" b="1" i="1">
                <a:solidFill>
                  <a:srgbClr val="0000FF"/>
                </a:solidFill>
              </a:rPr>
              <a:t>2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</a:rPr>
              <a:t>]</a:t>
            </a:r>
            <a:r>
              <a:rPr kumimoji="1" lang="en-US" sz="2000" b="1" i="1">
                <a:solidFill>
                  <a:srgbClr val="0000FF"/>
                </a:solidFill>
              </a:rPr>
              <a:t>, n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>
                <a:solidFill>
                  <a:srgbClr val="0000FF"/>
                </a:solidFill>
              </a:rPr>
              <a:t>Z</a:t>
            </a:r>
            <a:endParaRPr kumimoji="1" lang="ru-RU" sz="2000" b="1" i="1">
              <a:solidFill>
                <a:srgbClr val="0000FF"/>
              </a:solidFill>
            </a:endParaRPr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2884488" y="2487613"/>
            <a:ext cx="5216525" cy="1166812"/>
            <a:chOff x="1817" y="1567"/>
            <a:chExt cx="3286" cy="735"/>
          </a:xfrm>
        </p:grpSpPr>
        <p:grpSp>
          <p:nvGrpSpPr>
            <p:cNvPr id="8" name="Group 61"/>
            <p:cNvGrpSpPr>
              <a:grpSpLocks/>
            </p:cNvGrpSpPr>
            <p:nvPr/>
          </p:nvGrpSpPr>
          <p:grpSpPr bwMode="auto">
            <a:xfrm>
              <a:off x="1817" y="1567"/>
              <a:ext cx="1108" cy="732"/>
              <a:chOff x="2371" y="1567"/>
              <a:chExt cx="1108" cy="732"/>
            </a:xfrm>
          </p:grpSpPr>
          <p:sp>
            <p:nvSpPr>
              <p:cNvPr id="27672" name="Freeform 62"/>
              <p:cNvSpPr>
                <a:spLocks/>
              </p:cNvSpPr>
              <p:nvPr/>
            </p:nvSpPr>
            <p:spPr bwMode="auto">
              <a:xfrm>
                <a:off x="2925" y="1567"/>
                <a:ext cx="554" cy="366"/>
              </a:xfrm>
              <a:custGeom>
                <a:avLst/>
                <a:gdLst>
                  <a:gd name="T0" fmla="*/ 542 w 554"/>
                  <a:gd name="T1" fmla="*/ 4 h 366"/>
                  <a:gd name="T2" fmla="*/ 539 w 554"/>
                  <a:gd name="T3" fmla="*/ 2 h 366"/>
                  <a:gd name="T4" fmla="*/ 449 w 554"/>
                  <a:gd name="T5" fmla="*/ 19 h 366"/>
                  <a:gd name="T6" fmla="*/ 380 w 554"/>
                  <a:gd name="T7" fmla="*/ 49 h 366"/>
                  <a:gd name="T8" fmla="*/ 275 w 554"/>
                  <a:gd name="T9" fmla="*/ 116 h 366"/>
                  <a:gd name="T10" fmla="*/ 150 w 554"/>
                  <a:gd name="T11" fmla="*/ 223 h 366"/>
                  <a:gd name="T12" fmla="*/ 0 w 554"/>
                  <a:gd name="T13" fmla="*/ 366 h 3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4"/>
                  <a:gd name="T22" fmla="*/ 0 h 366"/>
                  <a:gd name="T23" fmla="*/ 554 w 554"/>
                  <a:gd name="T24" fmla="*/ 366 h 36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4" h="366">
                    <a:moveTo>
                      <a:pt x="542" y="4"/>
                    </a:moveTo>
                    <a:cubicBezTo>
                      <a:pt x="542" y="4"/>
                      <a:pt x="554" y="0"/>
                      <a:pt x="539" y="2"/>
                    </a:cubicBezTo>
                    <a:cubicBezTo>
                      <a:pt x="524" y="4"/>
                      <a:pt x="475" y="11"/>
                      <a:pt x="449" y="19"/>
                    </a:cubicBezTo>
                    <a:cubicBezTo>
                      <a:pt x="423" y="27"/>
                      <a:pt x="409" y="33"/>
                      <a:pt x="380" y="49"/>
                    </a:cubicBezTo>
                    <a:cubicBezTo>
                      <a:pt x="351" y="65"/>
                      <a:pt x="313" y="87"/>
                      <a:pt x="275" y="116"/>
                    </a:cubicBezTo>
                    <a:cubicBezTo>
                      <a:pt x="237" y="145"/>
                      <a:pt x="196" y="182"/>
                      <a:pt x="150" y="223"/>
                    </a:cubicBezTo>
                    <a:cubicBezTo>
                      <a:pt x="104" y="264"/>
                      <a:pt x="31" y="336"/>
                      <a:pt x="0" y="366"/>
                    </a:cubicBezTo>
                  </a:path>
                </a:pathLst>
              </a:custGeom>
              <a:noFill/>
              <a:ln w="76200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7673" name="Freeform 63"/>
              <p:cNvSpPr>
                <a:spLocks/>
              </p:cNvSpPr>
              <p:nvPr/>
            </p:nvSpPr>
            <p:spPr bwMode="auto">
              <a:xfrm rot="10800000">
                <a:off x="2371" y="1933"/>
                <a:ext cx="554" cy="366"/>
              </a:xfrm>
              <a:custGeom>
                <a:avLst/>
                <a:gdLst>
                  <a:gd name="T0" fmla="*/ 542 w 554"/>
                  <a:gd name="T1" fmla="*/ 4 h 366"/>
                  <a:gd name="T2" fmla="*/ 539 w 554"/>
                  <a:gd name="T3" fmla="*/ 2 h 366"/>
                  <a:gd name="T4" fmla="*/ 449 w 554"/>
                  <a:gd name="T5" fmla="*/ 19 h 366"/>
                  <a:gd name="T6" fmla="*/ 380 w 554"/>
                  <a:gd name="T7" fmla="*/ 49 h 366"/>
                  <a:gd name="T8" fmla="*/ 275 w 554"/>
                  <a:gd name="T9" fmla="*/ 116 h 366"/>
                  <a:gd name="T10" fmla="*/ 150 w 554"/>
                  <a:gd name="T11" fmla="*/ 223 h 366"/>
                  <a:gd name="T12" fmla="*/ 0 w 554"/>
                  <a:gd name="T13" fmla="*/ 366 h 3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4"/>
                  <a:gd name="T22" fmla="*/ 0 h 366"/>
                  <a:gd name="T23" fmla="*/ 554 w 554"/>
                  <a:gd name="T24" fmla="*/ 366 h 36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4" h="366">
                    <a:moveTo>
                      <a:pt x="542" y="4"/>
                    </a:moveTo>
                    <a:cubicBezTo>
                      <a:pt x="542" y="4"/>
                      <a:pt x="554" y="0"/>
                      <a:pt x="539" y="2"/>
                    </a:cubicBezTo>
                    <a:cubicBezTo>
                      <a:pt x="524" y="4"/>
                      <a:pt x="475" y="11"/>
                      <a:pt x="449" y="19"/>
                    </a:cubicBezTo>
                    <a:cubicBezTo>
                      <a:pt x="423" y="27"/>
                      <a:pt x="409" y="33"/>
                      <a:pt x="380" y="49"/>
                    </a:cubicBezTo>
                    <a:cubicBezTo>
                      <a:pt x="351" y="65"/>
                      <a:pt x="313" y="87"/>
                      <a:pt x="275" y="116"/>
                    </a:cubicBezTo>
                    <a:cubicBezTo>
                      <a:pt x="237" y="145"/>
                      <a:pt x="196" y="182"/>
                      <a:pt x="150" y="223"/>
                    </a:cubicBezTo>
                    <a:cubicBezTo>
                      <a:pt x="104" y="264"/>
                      <a:pt x="31" y="336"/>
                      <a:pt x="0" y="366"/>
                    </a:cubicBezTo>
                  </a:path>
                </a:pathLst>
              </a:custGeom>
              <a:noFill/>
              <a:ln w="76200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9" name="Group 73"/>
            <p:cNvGrpSpPr>
              <a:grpSpLocks/>
            </p:cNvGrpSpPr>
            <p:nvPr/>
          </p:nvGrpSpPr>
          <p:grpSpPr bwMode="auto">
            <a:xfrm>
              <a:off x="3995" y="1570"/>
              <a:ext cx="1108" cy="732"/>
              <a:chOff x="2371" y="1567"/>
              <a:chExt cx="1108" cy="732"/>
            </a:xfrm>
          </p:grpSpPr>
          <p:sp>
            <p:nvSpPr>
              <p:cNvPr id="27670" name="Freeform 74"/>
              <p:cNvSpPr>
                <a:spLocks/>
              </p:cNvSpPr>
              <p:nvPr/>
            </p:nvSpPr>
            <p:spPr bwMode="auto">
              <a:xfrm>
                <a:off x="2925" y="1567"/>
                <a:ext cx="554" cy="366"/>
              </a:xfrm>
              <a:custGeom>
                <a:avLst/>
                <a:gdLst>
                  <a:gd name="T0" fmla="*/ 542 w 554"/>
                  <a:gd name="T1" fmla="*/ 4 h 366"/>
                  <a:gd name="T2" fmla="*/ 539 w 554"/>
                  <a:gd name="T3" fmla="*/ 2 h 366"/>
                  <a:gd name="T4" fmla="*/ 449 w 554"/>
                  <a:gd name="T5" fmla="*/ 19 h 366"/>
                  <a:gd name="T6" fmla="*/ 380 w 554"/>
                  <a:gd name="T7" fmla="*/ 49 h 366"/>
                  <a:gd name="T8" fmla="*/ 275 w 554"/>
                  <a:gd name="T9" fmla="*/ 116 h 366"/>
                  <a:gd name="T10" fmla="*/ 150 w 554"/>
                  <a:gd name="T11" fmla="*/ 223 h 366"/>
                  <a:gd name="T12" fmla="*/ 0 w 554"/>
                  <a:gd name="T13" fmla="*/ 366 h 3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4"/>
                  <a:gd name="T22" fmla="*/ 0 h 366"/>
                  <a:gd name="T23" fmla="*/ 554 w 554"/>
                  <a:gd name="T24" fmla="*/ 366 h 36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4" h="366">
                    <a:moveTo>
                      <a:pt x="542" y="4"/>
                    </a:moveTo>
                    <a:cubicBezTo>
                      <a:pt x="542" y="4"/>
                      <a:pt x="554" y="0"/>
                      <a:pt x="539" y="2"/>
                    </a:cubicBezTo>
                    <a:cubicBezTo>
                      <a:pt x="524" y="4"/>
                      <a:pt x="475" y="11"/>
                      <a:pt x="449" y="19"/>
                    </a:cubicBezTo>
                    <a:cubicBezTo>
                      <a:pt x="423" y="27"/>
                      <a:pt x="409" y="33"/>
                      <a:pt x="380" y="49"/>
                    </a:cubicBezTo>
                    <a:cubicBezTo>
                      <a:pt x="351" y="65"/>
                      <a:pt x="313" y="87"/>
                      <a:pt x="275" y="116"/>
                    </a:cubicBezTo>
                    <a:cubicBezTo>
                      <a:pt x="237" y="145"/>
                      <a:pt x="196" y="182"/>
                      <a:pt x="150" y="223"/>
                    </a:cubicBezTo>
                    <a:cubicBezTo>
                      <a:pt x="104" y="264"/>
                      <a:pt x="31" y="336"/>
                      <a:pt x="0" y="366"/>
                    </a:cubicBezTo>
                  </a:path>
                </a:pathLst>
              </a:custGeom>
              <a:noFill/>
              <a:ln w="76200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7671" name="Freeform 75"/>
              <p:cNvSpPr>
                <a:spLocks/>
              </p:cNvSpPr>
              <p:nvPr/>
            </p:nvSpPr>
            <p:spPr bwMode="auto">
              <a:xfrm rot="10800000">
                <a:off x="2371" y="1933"/>
                <a:ext cx="554" cy="366"/>
              </a:xfrm>
              <a:custGeom>
                <a:avLst/>
                <a:gdLst>
                  <a:gd name="T0" fmla="*/ 542 w 554"/>
                  <a:gd name="T1" fmla="*/ 4 h 366"/>
                  <a:gd name="T2" fmla="*/ 539 w 554"/>
                  <a:gd name="T3" fmla="*/ 2 h 366"/>
                  <a:gd name="T4" fmla="*/ 449 w 554"/>
                  <a:gd name="T5" fmla="*/ 19 h 366"/>
                  <a:gd name="T6" fmla="*/ 380 w 554"/>
                  <a:gd name="T7" fmla="*/ 49 h 366"/>
                  <a:gd name="T8" fmla="*/ 275 w 554"/>
                  <a:gd name="T9" fmla="*/ 116 h 366"/>
                  <a:gd name="T10" fmla="*/ 150 w 554"/>
                  <a:gd name="T11" fmla="*/ 223 h 366"/>
                  <a:gd name="T12" fmla="*/ 0 w 554"/>
                  <a:gd name="T13" fmla="*/ 366 h 3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4"/>
                  <a:gd name="T22" fmla="*/ 0 h 366"/>
                  <a:gd name="T23" fmla="*/ 554 w 554"/>
                  <a:gd name="T24" fmla="*/ 366 h 36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4" h="366">
                    <a:moveTo>
                      <a:pt x="542" y="4"/>
                    </a:moveTo>
                    <a:cubicBezTo>
                      <a:pt x="542" y="4"/>
                      <a:pt x="554" y="0"/>
                      <a:pt x="539" y="2"/>
                    </a:cubicBezTo>
                    <a:cubicBezTo>
                      <a:pt x="524" y="4"/>
                      <a:pt x="475" y="11"/>
                      <a:pt x="449" y="19"/>
                    </a:cubicBezTo>
                    <a:cubicBezTo>
                      <a:pt x="423" y="27"/>
                      <a:pt x="409" y="33"/>
                      <a:pt x="380" y="49"/>
                    </a:cubicBezTo>
                    <a:cubicBezTo>
                      <a:pt x="351" y="65"/>
                      <a:pt x="313" y="87"/>
                      <a:pt x="275" y="116"/>
                    </a:cubicBezTo>
                    <a:cubicBezTo>
                      <a:pt x="237" y="145"/>
                      <a:pt x="196" y="182"/>
                      <a:pt x="150" y="223"/>
                    </a:cubicBezTo>
                    <a:cubicBezTo>
                      <a:pt x="104" y="264"/>
                      <a:pt x="31" y="336"/>
                      <a:pt x="0" y="366"/>
                    </a:cubicBezTo>
                  </a:path>
                </a:pathLst>
              </a:custGeom>
              <a:noFill/>
              <a:ln w="76200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27" grpId="0"/>
      <p:bldP spid="195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0000FF"/>
                </a:solidFill>
              </a:rPr>
              <a:t>Властивості функції </a:t>
            </a:r>
            <a:r>
              <a:rPr lang="en-US" b="1" i="1" smtClean="0">
                <a:solidFill>
                  <a:srgbClr val="0000FF"/>
                </a:solidFill>
              </a:rPr>
              <a:t>y = cos x</a:t>
            </a:r>
            <a:endParaRPr lang="ru-RU" b="1" i="1" smtClean="0">
              <a:solidFill>
                <a:srgbClr val="0000FF"/>
              </a:solidFill>
            </a:endParaRPr>
          </a:p>
        </p:txBody>
      </p:sp>
      <p:sp>
        <p:nvSpPr>
          <p:cNvPr id="28684" name="Rectangle 56"/>
          <p:cNvSpPr>
            <a:spLocks noChangeArrowheads="1"/>
          </p:cNvSpPr>
          <p:nvPr/>
        </p:nvSpPr>
        <p:spPr bwMode="auto">
          <a:xfrm>
            <a:off x="468313" y="450850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00">
                <a:solidFill>
                  <a:srgbClr val="0000FF"/>
                </a:solidFill>
              </a:rPr>
              <a:t>Екстремуми функції</a:t>
            </a:r>
            <a:r>
              <a:rPr lang="en-US" sz="3000">
                <a:solidFill>
                  <a:srgbClr val="0000FF"/>
                </a:solidFill>
              </a:rPr>
              <a:t>:</a:t>
            </a:r>
            <a:endParaRPr kumimoji="1" lang="ru-RU" sz="3000" b="1" i="1">
              <a:solidFill>
                <a:srgbClr val="0000FF"/>
              </a:solidFill>
            </a:endParaRPr>
          </a:p>
        </p:txBody>
      </p:sp>
      <p:sp>
        <p:nvSpPr>
          <p:cNvPr id="28685" name="Line 57"/>
          <p:cNvSpPr>
            <a:spLocks noChangeShapeType="1"/>
          </p:cNvSpPr>
          <p:nvPr/>
        </p:nvSpPr>
        <p:spPr bwMode="auto">
          <a:xfrm>
            <a:off x="4572000" y="2492375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8686" name="Line 58"/>
          <p:cNvSpPr>
            <a:spLocks noChangeShapeType="1"/>
          </p:cNvSpPr>
          <p:nvPr/>
        </p:nvSpPr>
        <p:spPr bwMode="auto">
          <a:xfrm>
            <a:off x="4572000" y="3643313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8825" y="1341438"/>
            <a:ext cx="7989888" cy="2808287"/>
            <a:chOff x="478" y="845"/>
            <a:chExt cx="5033" cy="1769"/>
          </a:xfrm>
        </p:grpSpPr>
        <p:sp>
          <p:nvSpPr>
            <p:cNvPr id="28697" name="Line 5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8698" name="Line 6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8699" name="Text Box 7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y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700" name="Text Box 8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8701" name="Text Box 9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>
                  <a:latin typeface="Times New Roman" pitchFamily="18" charset="0"/>
                </a:rPr>
                <a:t>-</a:t>
              </a: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8702" name="Line 10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03" name="Line 11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28674" name="Object 12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12290" name="Формула" r:id="rId3" imgW="139680" imgH="139680" progId="Equation.3">
                <p:embed/>
              </p:oleObj>
            </a:graphicData>
          </a:graphic>
        </p:graphicFrame>
        <p:graphicFrame>
          <p:nvGraphicFramePr>
            <p:cNvPr id="28675" name="Object 13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12291" name="Формула" r:id="rId4" imgW="164880" imgH="393480" progId="Equation.3">
                <p:embed/>
              </p:oleObj>
            </a:graphicData>
          </a:graphic>
        </p:graphicFrame>
        <p:graphicFrame>
          <p:nvGraphicFramePr>
            <p:cNvPr id="28676" name="Object 14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12292" name="Формула" r:id="rId5" imgW="228600" imgH="177480" progId="Equation.3">
                <p:embed/>
              </p:oleObj>
            </a:graphicData>
          </a:graphic>
        </p:graphicFrame>
        <p:graphicFrame>
          <p:nvGraphicFramePr>
            <p:cNvPr id="28677" name="Object 15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12293" name="Формула" r:id="rId6" imgW="241200" imgH="393480" progId="Equation.3">
                <p:embed/>
              </p:oleObj>
            </a:graphicData>
          </a:graphic>
        </p:graphicFrame>
        <p:graphicFrame>
          <p:nvGraphicFramePr>
            <p:cNvPr id="28678" name="Object 16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12294" name="Формула" r:id="rId7" imgW="253800" imgH="139680" progId="Equation.3">
                <p:embed/>
              </p:oleObj>
            </a:graphicData>
          </a:graphic>
        </p:graphicFrame>
        <p:graphicFrame>
          <p:nvGraphicFramePr>
            <p:cNvPr id="28679" name="Object 17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12295" name="Формула" r:id="rId8" imgW="279360" imgH="393480" progId="Equation.3">
                <p:embed/>
              </p:oleObj>
            </a:graphicData>
          </a:graphic>
        </p:graphicFrame>
        <p:graphicFrame>
          <p:nvGraphicFramePr>
            <p:cNvPr id="28680" name="Object 18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12296" name="Формула" r:id="rId9" imgW="330120" imgH="177480" progId="Equation.3">
                <p:embed/>
              </p:oleObj>
            </a:graphicData>
          </a:graphic>
        </p:graphicFrame>
        <p:graphicFrame>
          <p:nvGraphicFramePr>
            <p:cNvPr id="28681" name="Object 19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12297" name="Формула" r:id="rId10" imgW="342720" imgH="393480" progId="Equation.3">
                <p:embed/>
              </p:oleObj>
            </a:graphicData>
          </a:graphic>
        </p:graphicFrame>
        <p:graphicFrame>
          <p:nvGraphicFramePr>
            <p:cNvPr id="28682" name="Object 20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12298" name="Формула" r:id="rId11" imgW="126720" imgH="177480" progId="Equation.3">
                <p:embed/>
              </p:oleObj>
            </a:graphicData>
          </a:graphic>
        </p:graphicFrame>
        <p:sp>
          <p:nvSpPr>
            <p:cNvPr id="28704" name="Line 21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05" name="Line 22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06" name="Line 23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07" name="Line 24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08" name="Line 25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09" name="Line 26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0" name="Line 27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1" name="Line 28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2" name="Line 29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3" name="Line 30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4" name="Line 31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5" name="Line 32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6" name="Line 33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7" name="Line 34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8" name="Line 35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19" name="Line 36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0" name="Line 37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1" name="Line 38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2" name="Line 39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3" name="Line 40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4" name="Line 41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5" name="Line 42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6" name="Line 43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7" name="Line 44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8" name="Line 45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29" name="Line 46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30" name="Line 47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31" name="Line 48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732" name="Text Box 49"/>
            <p:cNvSpPr txBox="1">
              <a:spLocks noChangeArrowheads="1"/>
            </p:cNvSpPr>
            <p:nvPr/>
          </p:nvSpPr>
          <p:spPr bwMode="auto">
            <a:xfrm>
              <a:off x="5319" y="1934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x</a:t>
              </a: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748" y="1570"/>
              <a:ext cx="4355" cy="727"/>
              <a:chOff x="748" y="1570"/>
              <a:chExt cx="4355" cy="727"/>
            </a:xfrm>
          </p:grpSpPr>
          <p:sp>
            <p:nvSpPr>
              <p:cNvPr id="28734" name="Freeform 51"/>
              <p:cNvSpPr>
                <a:spLocks/>
              </p:cNvSpPr>
              <p:nvPr/>
            </p:nvSpPr>
            <p:spPr bwMode="auto">
              <a:xfrm>
                <a:off x="2381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8735" name="Freeform 52"/>
              <p:cNvSpPr>
                <a:spLocks/>
              </p:cNvSpPr>
              <p:nvPr/>
            </p:nvSpPr>
            <p:spPr bwMode="auto">
              <a:xfrm rot="10800000">
                <a:off x="1292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8736" name="Freeform 53"/>
              <p:cNvSpPr>
                <a:spLocks/>
              </p:cNvSpPr>
              <p:nvPr/>
            </p:nvSpPr>
            <p:spPr bwMode="auto">
              <a:xfrm>
                <a:off x="4559" y="1571"/>
                <a:ext cx="544" cy="363"/>
              </a:xfrm>
              <a:custGeom>
                <a:avLst/>
                <a:gdLst>
                  <a:gd name="T0" fmla="*/ 544 w 544"/>
                  <a:gd name="T1" fmla="*/ 0 h 363"/>
                  <a:gd name="T2" fmla="*/ 0 w 544"/>
                  <a:gd name="T3" fmla="*/ 363 h 363"/>
                  <a:gd name="T4" fmla="*/ 0 60000 65536"/>
                  <a:gd name="T5" fmla="*/ 0 60000 65536"/>
                  <a:gd name="T6" fmla="*/ 0 w 544"/>
                  <a:gd name="T7" fmla="*/ 0 h 363"/>
                  <a:gd name="T8" fmla="*/ 544 w 544"/>
                  <a:gd name="T9" fmla="*/ 363 h 36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4" h="363">
                    <a:moveTo>
                      <a:pt x="544" y="0"/>
                    </a:moveTo>
                    <a:cubicBezTo>
                      <a:pt x="361" y="1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8737" name="Freeform 54"/>
              <p:cNvSpPr>
                <a:spLocks/>
              </p:cNvSpPr>
              <p:nvPr/>
            </p:nvSpPr>
            <p:spPr bwMode="auto">
              <a:xfrm rot="10800000">
                <a:off x="3470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8738" name="Freeform 55"/>
              <p:cNvSpPr>
                <a:spLocks/>
              </p:cNvSpPr>
              <p:nvPr/>
            </p:nvSpPr>
            <p:spPr bwMode="auto">
              <a:xfrm>
                <a:off x="748" y="1570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0 w 544"/>
                  <a:gd name="T3" fmla="*/ 0 h 363"/>
                  <a:gd name="T4" fmla="*/ 0 60000 65536"/>
                  <a:gd name="T5" fmla="*/ 0 60000 65536"/>
                  <a:gd name="T6" fmla="*/ 0 w 544"/>
                  <a:gd name="T7" fmla="*/ 0 h 363"/>
                  <a:gd name="T8" fmla="*/ 544 w 544"/>
                  <a:gd name="T9" fmla="*/ 363 h 36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4" h="363">
                    <a:moveTo>
                      <a:pt x="544" y="363"/>
                    </a:moveTo>
                    <a:cubicBezTo>
                      <a:pt x="362" y="181"/>
                      <a:pt x="179" y="2"/>
                      <a:pt x="0" y="0"/>
                    </a:cubicBezTo>
                  </a:path>
                </a:pathLst>
              </a:custGeom>
              <a:noFill/>
              <a:ln w="285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2844800" y="3573463"/>
            <a:ext cx="3600450" cy="142875"/>
            <a:chOff x="2336" y="2251"/>
            <a:chExt cx="2268" cy="90"/>
          </a:xfrm>
        </p:grpSpPr>
        <p:sp>
          <p:nvSpPr>
            <p:cNvPr id="28695" name="Oval 63"/>
            <p:cNvSpPr>
              <a:spLocks noChangeArrowheads="1"/>
            </p:cNvSpPr>
            <p:nvPr/>
          </p:nvSpPr>
          <p:spPr bwMode="auto">
            <a:xfrm>
              <a:off x="2336" y="2251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8696" name="Oval 64"/>
            <p:cNvSpPr>
              <a:spLocks noChangeArrowheads="1"/>
            </p:cNvSpPr>
            <p:nvPr/>
          </p:nvSpPr>
          <p:spPr bwMode="auto">
            <a:xfrm>
              <a:off x="4514" y="2251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116013" y="2420938"/>
            <a:ext cx="7054850" cy="142875"/>
            <a:chOff x="703" y="1525"/>
            <a:chExt cx="4444" cy="90"/>
          </a:xfrm>
        </p:grpSpPr>
        <p:sp>
          <p:nvSpPr>
            <p:cNvPr id="28692" name="Oval 60"/>
            <p:cNvSpPr>
              <a:spLocks noChangeArrowheads="1"/>
            </p:cNvSpPr>
            <p:nvPr/>
          </p:nvSpPr>
          <p:spPr bwMode="auto">
            <a:xfrm>
              <a:off x="703" y="1525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8693" name="Oval 61"/>
            <p:cNvSpPr>
              <a:spLocks noChangeArrowheads="1"/>
            </p:cNvSpPr>
            <p:nvPr/>
          </p:nvSpPr>
          <p:spPr bwMode="auto">
            <a:xfrm>
              <a:off x="2881" y="1525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8694" name="Oval 65"/>
            <p:cNvSpPr>
              <a:spLocks noChangeArrowheads="1"/>
            </p:cNvSpPr>
            <p:nvPr/>
          </p:nvSpPr>
          <p:spPr bwMode="auto">
            <a:xfrm>
              <a:off x="5057" y="1525"/>
              <a:ext cx="90" cy="9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20547" name="Rectangle 67"/>
          <p:cNvSpPr>
            <a:spLocks noChangeArrowheads="1"/>
          </p:cNvSpPr>
          <p:nvPr/>
        </p:nvSpPr>
        <p:spPr bwMode="auto">
          <a:xfrm>
            <a:off x="468313" y="5167313"/>
            <a:ext cx="82296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ru-RU" sz="2000" b="1" i="1">
                <a:solidFill>
                  <a:srgbClr val="CC0000"/>
                </a:solidFill>
              </a:rPr>
              <a:t>Х</a:t>
            </a:r>
            <a:r>
              <a:rPr kumimoji="1" lang="ru-RU" sz="2000" b="1" i="1" baseline="-25000">
                <a:solidFill>
                  <a:srgbClr val="CC0000"/>
                </a:solidFill>
              </a:rPr>
              <a:t>мах</a:t>
            </a:r>
            <a:r>
              <a:rPr kumimoji="1" lang="en-US" sz="2000" b="1" i="1" baseline="-25000">
                <a:solidFill>
                  <a:srgbClr val="CC0000"/>
                </a:solidFill>
              </a:rPr>
              <a:t> </a:t>
            </a:r>
            <a:r>
              <a:rPr kumimoji="1" lang="ru-RU" sz="2000" b="1" i="1">
                <a:solidFill>
                  <a:srgbClr val="CC0000"/>
                </a:solidFill>
              </a:rPr>
              <a:t>=</a:t>
            </a:r>
            <a:r>
              <a:rPr kumimoji="1" lang="en-US" sz="2000" b="1" i="1">
                <a:solidFill>
                  <a:srgbClr val="CC0000"/>
                </a:solidFill>
              </a:rPr>
              <a:t> </a:t>
            </a:r>
            <a:r>
              <a:rPr kumimoji="1" lang="ru-RU" sz="2000" b="1" i="1">
                <a:solidFill>
                  <a:srgbClr val="CC0000"/>
                </a:solidFill>
                <a:latin typeface="Symbol" pitchFamily="18" charset="2"/>
              </a:rPr>
              <a:t>2p</a:t>
            </a:r>
            <a:r>
              <a:rPr kumimoji="1" lang="en-US" sz="2000" b="1" i="1">
                <a:solidFill>
                  <a:srgbClr val="CC0000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</a:rPr>
              <a:t>, 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>
                <a:solidFill>
                  <a:srgbClr val="0000FF"/>
                </a:solidFill>
              </a:rPr>
              <a:t>Z</a:t>
            </a:r>
            <a:r>
              <a:rPr kumimoji="1" lang="ru-RU" sz="2000" b="1" i="1">
                <a:solidFill>
                  <a:srgbClr val="0000FF"/>
                </a:solidFill>
              </a:rPr>
              <a:t>, </a:t>
            </a:r>
            <a:r>
              <a:rPr kumimoji="1" lang="en-US" sz="2000" b="1" i="1">
                <a:solidFill>
                  <a:srgbClr val="0000FF"/>
                </a:solidFill>
              </a:rPr>
              <a:t> Y</a:t>
            </a:r>
            <a:r>
              <a:rPr kumimoji="1" lang="ru-RU" sz="2000" b="1" i="1" baseline="-25000">
                <a:solidFill>
                  <a:srgbClr val="0000FF"/>
                </a:solidFill>
              </a:rPr>
              <a:t>мах</a:t>
            </a:r>
            <a:r>
              <a:rPr kumimoji="1" lang="en-US" sz="2000" b="1" i="1" baseline="-25000">
                <a:solidFill>
                  <a:srgbClr val="0000FF"/>
                </a:solidFill>
              </a:rPr>
              <a:t> </a:t>
            </a:r>
            <a:r>
              <a:rPr kumimoji="1" lang="ru-RU" sz="2000" b="1" i="1">
                <a:solidFill>
                  <a:srgbClr val="0000FF"/>
                </a:solidFill>
              </a:rPr>
              <a:t>=</a:t>
            </a:r>
            <a:r>
              <a:rPr kumimoji="1" lang="en-US" sz="2000" b="1" i="1">
                <a:solidFill>
                  <a:srgbClr val="0000FF"/>
                </a:solidFill>
              </a:rPr>
              <a:t> 1</a:t>
            </a:r>
            <a:endParaRPr kumimoji="1" lang="ru-RU" sz="2000" b="1" i="1">
              <a:solidFill>
                <a:srgbClr val="0000FF"/>
              </a:solidFill>
            </a:endParaRPr>
          </a:p>
        </p:txBody>
      </p:sp>
      <p:sp>
        <p:nvSpPr>
          <p:cNvPr id="20548" name="Rectangle 68"/>
          <p:cNvSpPr>
            <a:spLocks noChangeArrowheads="1"/>
          </p:cNvSpPr>
          <p:nvPr/>
        </p:nvSpPr>
        <p:spPr bwMode="auto">
          <a:xfrm>
            <a:off x="468313" y="5734050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ru-RU" sz="2000" b="1" i="1">
                <a:solidFill>
                  <a:srgbClr val="FFFF00"/>
                </a:solidFill>
              </a:rPr>
              <a:t>Х</a:t>
            </a:r>
            <a:r>
              <a:rPr kumimoji="1" lang="ru-RU" sz="2000" b="1" i="1" baseline="-25000">
                <a:solidFill>
                  <a:srgbClr val="FFFF00"/>
                </a:solidFill>
              </a:rPr>
              <a:t>м</a:t>
            </a:r>
            <a:r>
              <a:rPr kumimoji="1" lang="en-US" sz="2000" b="1" i="1" baseline="-25000">
                <a:solidFill>
                  <a:srgbClr val="FFFF00"/>
                </a:solidFill>
              </a:rPr>
              <a:t>in </a:t>
            </a:r>
            <a:r>
              <a:rPr kumimoji="1" lang="ru-RU" sz="2000" b="1" i="1">
                <a:solidFill>
                  <a:srgbClr val="FFFF00"/>
                </a:solidFill>
              </a:rPr>
              <a:t>=</a:t>
            </a:r>
            <a:r>
              <a:rPr kumimoji="1" lang="en-US" sz="2000" b="1" i="1">
                <a:solidFill>
                  <a:srgbClr val="FFFF00"/>
                </a:solidFill>
              </a:rPr>
              <a:t> </a:t>
            </a:r>
            <a:r>
              <a:rPr kumimoji="1" lang="ru-RU" sz="2000" b="1" i="1">
                <a:solidFill>
                  <a:srgbClr val="FFFF00"/>
                </a:solidFill>
                <a:latin typeface="Symbol" pitchFamily="18" charset="2"/>
              </a:rPr>
              <a:t>p</a:t>
            </a:r>
            <a:r>
              <a:rPr kumimoji="1" lang="ru-RU" sz="2000" b="1" i="1">
                <a:solidFill>
                  <a:srgbClr val="FFFF00"/>
                </a:solidFill>
              </a:rPr>
              <a:t> +</a:t>
            </a:r>
            <a:r>
              <a:rPr kumimoji="1" lang="en-US" sz="2000" b="1" i="1">
                <a:solidFill>
                  <a:srgbClr val="FFFF00"/>
                </a:solidFill>
              </a:rPr>
              <a:t> </a:t>
            </a:r>
            <a:r>
              <a:rPr kumimoji="1" lang="ru-RU" sz="2000" b="1" i="1">
                <a:solidFill>
                  <a:srgbClr val="FFFF00"/>
                </a:solidFill>
              </a:rPr>
              <a:t>2</a:t>
            </a:r>
            <a:r>
              <a:rPr kumimoji="1" lang="ru-RU" sz="2000" b="1" i="1">
                <a:solidFill>
                  <a:srgbClr val="FFFF00"/>
                </a:solidFill>
                <a:latin typeface="Symbol" pitchFamily="18" charset="2"/>
              </a:rPr>
              <a:t>p</a:t>
            </a:r>
            <a:r>
              <a:rPr kumimoji="1" lang="en-US" sz="2000" b="1" i="1">
                <a:solidFill>
                  <a:srgbClr val="FFFF00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</a:rPr>
              <a:t>, </a:t>
            </a:r>
            <a:r>
              <a:rPr kumimoji="1" lang="en-US" sz="2000" b="1" i="1">
                <a:solidFill>
                  <a:srgbClr val="0000FF"/>
                </a:solidFill>
              </a:rPr>
              <a:t>n</a:t>
            </a:r>
            <a:r>
              <a:rPr kumimoji="1" lang="ru-RU" sz="2000" b="1" i="1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>
                <a:solidFill>
                  <a:srgbClr val="0000FF"/>
                </a:solidFill>
              </a:rPr>
              <a:t>Z,  Y</a:t>
            </a:r>
            <a:r>
              <a:rPr kumimoji="1" lang="ru-RU" sz="2000" b="1" i="1" baseline="-25000">
                <a:solidFill>
                  <a:srgbClr val="0000FF"/>
                </a:solidFill>
              </a:rPr>
              <a:t>м</a:t>
            </a:r>
            <a:r>
              <a:rPr kumimoji="1" lang="en-US" sz="2000" b="1" i="1" baseline="-25000">
                <a:solidFill>
                  <a:srgbClr val="0000FF"/>
                </a:solidFill>
              </a:rPr>
              <a:t>in </a:t>
            </a:r>
            <a:r>
              <a:rPr kumimoji="1" lang="ru-RU" sz="2000" b="1" i="1">
                <a:solidFill>
                  <a:srgbClr val="0000FF"/>
                </a:solidFill>
              </a:rPr>
              <a:t>=</a:t>
            </a:r>
            <a:r>
              <a:rPr kumimoji="1" lang="en-US" sz="2000" b="1" i="1">
                <a:solidFill>
                  <a:srgbClr val="0000FF"/>
                </a:solidFill>
              </a:rPr>
              <a:t> -1</a:t>
            </a:r>
            <a:endParaRPr kumimoji="1" lang="ru-RU" sz="2000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7" grpId="0"/>
      <p:bldP spid="205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1628800"/>
            <a:ext cx="9019728" cy="1872208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/>
              <a:t>Дякую за увагу!</a:t>
            </a:r>
            <a:endParaRPr lang="uk-UA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solidFill>
                  <a:schemeClr val="tx2">
                    <a:lumMod val="10000"/>
                  </a:schemeClr>
                </a:solidFill>
              </a:rPr>
              <a:t>ТРИГОНОМЕТРИЧНІ ФУНКЦІЇ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980728"/>
            <a:ext cx="4138861" cy="1081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5500" b="1" i="1" dirty="0">
                <a:solidFill>
                  <a:srgbClr val="CC0000"/>
                </a:solidFill>
              </a:rPr>
              <a:t>y</a:t>
            </a:r>
            <a:r>
              <a:rPr lang="ru-RU" sz="5500" b="1" i="1" dirty="0">
                <a:solidFill>
                  <a:srgbClr val="CC0000"/>
                </a:solidFill>
              </a:rPr>
              <a:t> </a:t>
            </a:r>
            <a:r>
              <a:rPr lang="en-US" sz="5500" b="1" i="1" dirty="0">
                <a:solidFill>
                  <a:srgbClr val="CC0000"/>
                </a:solidFill>
              </a:rPr>
              <a:t>=</a:t>
            </a:r>
            <a:r>
              <a:rPr lang="ru-RU" sz="5500" b="1" i="1" dirty="0">
                <a:solidFill>
                  <a:srgbClr val="CC0000"/>
                </a:solidFill>
              </a:rPr>
              <a:t> </a:t>
            </a:r>
            <a:r>
              <a:rPr lang="en-US" sz="5500" b="1" i="1" dirty="0">
                <a:solidFill>
                  <a:srgbClr val="CC0000"/>
                </a:solidFill>
              </a:rPr>
              <a:t>sin</a:t>
            </a:r>
            <a:r>
              <a:rPr lang="ru-RU" sz="5500" b="1" i="1" dirty="0">
                <a:solidFill>
                  <a:srgbClr val="CC0000"/>
                </a:solidFill>
              </a:rPr>
              <a:t> </a:t>
            </a:r>
            <a:r>
              <a:rPr lang="en-US" sz="5500" b="1" i="1" dirty="0">
                <a:solidFill>
                  <a:srgbClr val="CC0000"/>
                </a:solidFill>
              </a:rPr>
              <a:t>x</a:t>
            </a:r>
            <a:r>
              <a:rPr lang="ru-RU" sz="5500" dirty="0">
                <a:solidFill>
                  <a:srgbClr val="CC0000"/>
                </a:solidFill>
              </a:rPr>
              <a:t>,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148064" y="980728"/>
            <a:ext cx="3995936" cy="115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5500" b="1" i="1" dirty="0">
                <a:solidFill>
                  <a:srgbClr val="33CC33"/>
                </a:solidFill>
              </a:rPr>
              <a:t>y</a:t>
            </a:r>
            <a:r>
              <a:rPr lang="ru-RU" sz="5500" b="1" i="1" dirty="0">
                <a:solidFill>
                  <a:srgbClr val="33CC33"/>
                </a:solidFill>
              </a:rPr>
              <a:t> </a:t>
            </a:r>
            <a:r>
              <a:rPr lang="en-US" sz="5500" b="1" i="1" dirty="0">
                <a:solidFill>
                  <a:srgbClr val="33CC33"/>
                </a:solidFill>
              </a:rPr>
              <a:t>=</a:t>
            </a:r>
            <a:r>
              <a:rPr lang="ru-RU" sz="5500" b="1" i="1" dirty="0">
                <a:solidFill>
                  <a:srgbClr val="33CC33"/>
                </a:solidFill>
              </a:rPr>
              <a:t> </a:t>
            </a:r>
            <a:r>
              <a:rPr lang="en-US" sz="5500" b="1" i="1" dirty="0" err="1">
                <a:solidFill>
                  <a:srgbClr val="33CC33"/>
                </a:solidFill>
              </a:rPr>
              <a:t>cos</a:t>
            </a:r>
            <a:r>
              <a:rPr lang="ru-RU" sz="5500" b="1" i="1" dirty="0">
                <a:solidFill>
                  <a:srgbClr val="33CC33"/>
                </a:solidFill>
              </a:rPr>
              <a:t> </a:t>
            </a:r>
            <a:r>
              <a:rPr lang="en-US" sz="5500" b="1" i="1" dirty="0">
                <a:solidFill>
                  <a:srgbClr val="33CC33"/>
                </a:solidFill>
              </a:rPr>
              <a:t>x</a:t>
            </a:r>
            <a:r>
              <a:rPr lang="ru-RU" sz="5500" i="1" dirty="0">
                <a:solidFill>
                  <a:srgbClr val="33CC33"/>
                </a:solidFill>
              </a:rPr>
              <a:t>,</a:t>
            </a:r>
          </a:p>
        </p:txBody>
      </p:sp>
      <p:sp>
        <p:nvSpPr>
          <p:cNvPr id="1038" name="Rectangle 6"/>
          <p:cNvSpPr>
            <a:spLocks noChangeArrowheads="1"/>
          </p:cNvSpPr>
          <p:nvPr/>
        </p:nvSpPr>
        <p:spPr bwMode="auto">
          <a:xfrm>
            <a:off x="683568" y="2132856"/>
            <a:ext cx="7916416" cy="1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4400" b="1" dirty="0">
                <a:solidFill>
                  <a:schemeClr val="tx2">
                    <a:lumMod val="10000"/>
                  </a:schemeClr>
                </a:solidFill>
              </a:rPr>
              <a:t>їх графіки</a:t>
            </a:r>
            <a:endParaRPr lang="ru-RU" sz="4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755576" y="5085184"/>
            <a:ext cx="77724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4400" b="1" dirty="0">
                <a:solidFill>
                  <a:schemeClr val="tx2">
                    <a:lumMod val="10000"/>
                  </a:schemeClr>
                </a:solidFill>
              </a:rPr>
              <a:t>та властивості</a:t>
            </a:r>
            <a:endParaRPr lang="ru-RU" sz="4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162" name="Line 114"/>
          <p:cNvSpPr>
            <a:spLocks noChangeShapeType="1"/>
          </p:cNvSpPr>
          <p:nvPr/>
        </p:nvSpPr>
        <p:spPr bwMode="auto">
          <a:xfrm flipV="1">
            <a:off x="4643438" y="3290888"/>
            <a:ext cx="0" cy="20161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sm" len="lg"/>
          </a:ln>
        </p:spPr>
        <p:txBody>
          <a:bodyPr wrap="none"/>
          <a:lstStyle/>
          <a:p>
            <a:endParaRPr lang="uk-UA"/>
          </a:p>
        </p:txBody>
      </p:sp>
      <p:sp>
        <p:nvSpPr>
          <p:cNvPr id="2163" name="Line 115"/>
          <p:cNvSpPr>
            <a:spLocks noChangeShapeType="1"/>
          </p:cNvSpPr>
          <p:nvPr/>
        </p:nvSpPr>
        <p:spPr bwMode="auto">
          <a:xfrm rot="5400000" flipV="1">
            <a:off x="4717257" y="484981"/>
            <a:ext cx="0" cy="79168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sm" len="lg"/>
          </a:ln>
        </p:spPr>
        <p:txBody>
          <a:bodyPr wrap="none"/>
          <a:lstStyle/>
          <a:p>
            <a:endParaRPr lang="uk-UA"/>
          </a:p>
        </p:txBody>
      </p:sp>
      <p:sp>
        <p:nvSpPr>
          <p:cNvPr id="2164" name="Text Box 116"/>
          <p:cNvSpPr txBox="1">
            <a:spLocks noChangeArrowheads="1"/>
          </p:cNvSpPr>
          <p:nvPr/>
        </p:nvSpPr>
        <p:spPr bwMode="auto">
          <a:xfrm>
            <a:off x="4643438" y="3141663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y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2165" name="Text Box 117"/>
          <p:cNvSpPr txBox="1">
            <a:spLocks noChangeArrowheads="1"/>
          </p:cNvSpPr>
          <p:nvPr/>
        </p:nvSpPr>
        <p:spPr bwMode="auto">
          <a:xfrm>
            <a:off x="4572000" y="3470275"/>
            <a:ext cx="38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1</a:t>
            </a:r>
            <a:endParaRPr lang="ru-RU" sz="2000">
              <a:latin typeface="Times New Roman" pitchFamily="18" charset="0"/>
            </a:endParaRPr>
          </a:p>
        </p:txBody>
      </p:sp>
      <p:sp>
        <p:nvSpPr>
          <p:cNvPr id="2166" name="Text Box 118"/>
          <p:cNvSpPr txBox="1">
            <a:spLocks noChangeArrowheads="1"/>
          </p:cNvSpPr>
          <p:nvPr/>
        </p:nvSpPr>
        <p:spPr bwMode="auto">
          <a:xfrm>
            <a:off x="4546600" y="4948238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</a:rPr>
              <a:t>-</a:t>
            </a:r>
            <a:r>
              <a:rPr lang="en-US" sz="2000" dirty="0">
                <a:latin typeface="Times New Roman" pitchFamily="18" charset="0"/>
              </a:rPr>
              <a:t>1</a:t>
            </a:r>
            <a:endParaRPr lang="ru-RU" sz="2000" dirty="0">
              <a:latin typeface="Times New Roman" pitchFamily="18" charset="0"/>
            </a:endParaRPr>
          </a:p>
        </p:txBody>
      </p:sp>
      <p:sp>
        <p:nvSpPr>
          <p:cNvPr id="2167" name="Line 119"/>
          <p:cNvSpPr>
            <a:spLocks noChangeShapeType="1"/>
          </p:cNvSpPr>
          <p:nvPr/>
        </p:nvSpPr>
        <p:spPr bwMode="auto">
          <a:xfrm>
            <a:off x="1187450" y="3867150"/>
            <a:ext cx="69135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8" name="Line 120"/>
          <p:cNvSpPr>
            <a:spLocks noChangeShapeType="1"/>
          </p:cNvSpPr>
          <p:nvPr/>
        </p:nvSpPr>
        <p:spPr bwMode="auto">
          <a:xfrm>
            <a:off x="1187450" y="4156075"/>
            <a:ext cx="69135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2169" name="Object 121"/>
          <p:cNvGraphicFramePr>
            <a:graphicFrameLocks noChangeAspect="1"/>
          </p:cNvGraphicFramePr>
          <p:nvPr>
            <p:ph sz="quarter" idx="1"/>
          </p:nvPr>
        </p:nvGraphicFramePr>
        <p:xfrm>
          <a:off x="6381750" y="4549775"/>
          <a:ext cx="139700" cy="139700"/>
        </p:xfrm>
        <a:graphic>
          <a:graphicData uri="http://schemas.openxmlformats.org/presentationml/2006/ole">
            <p:oleObj spid="_x0000_s1026" name="Формула" r:id="rId3" imgW="139680" imgH="139680" progId="Equation.3">
              <p:embed/>
            </p:oleObj>
          </a:graphicData>
        </a:graphic>
      </p:graphicFrame>
      <p:graphicFrame>
        <p:nvGraphicFramePr>
          <p:cNvPr id="2170" name="Object 12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484813" y="4452938"/>
          <a:ext cx="165100" cy="393700"/>
        </p:xfrm>
        <a:graphic>
          <a:graphicData uri="http://schemas.openxmlformats.org/presentationml/2006/ole">
            <p:oleObj spid="_x0000_s1027" name="Формула" r:id="rId4" imgW="164880" imgH="393480" progId="Equation.3">
              <p:embed/>
            </p:oleObj>
          </a:graphicData>
        </a:graphic>
      </p:graphicFrame>
      <p:graphicFrame>
        <p:nvGraphicFramePr>
          <p:cNvPr id="2171" name="Object 12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8115300" y="4502150"/>
          <a:ext cx="228600" cy="177800"/>
        </p:xfrm>
        <a:graphic>
          <a:graphicData uri="http://schemas.openxmlformats.org/presentationml/2006/ole">
            <p:oleObj spid="_x0000_s1028" name="Формула" r:id="rId5" imgW="228600" imgH="177480" progId="Equation.3">
              <p:embed/>
            </p:oleObj>
          </a:graphicData>
        </a:graphic>
      </p:graphicFrame>
      <p:graphicFrame>
        <p:nvGraphicFramePr>
          <p:cNvPr id="2172" name="Object 12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7226300" y="4471988"/>
          <a:ext cx="258763" cy="423862"/>
        </p:xfrm>
        <a:graphic>
          <a:graphicData uri="http://schemas.openxmlformats.org/presentationml/2006/ole">
            <p:oleObj spid="_x0000_s1029" name="Формула" r:id="rId6" imgW="241200" imgH="393480" progId="Equation.3">
              <p:embed/>
            </p:oleObj>
          </a:graphicData>
        </a:graphic>
      </p:graphicFrame>
      <p:graphicFrame>
        <p:nvGraphicFramePr>
          <p:cNvPr id="2173" name="Object 125"/>
          <p:cNvGraphicFramePr>
            <a:graphicFrameLocks noChangeAspect="1"/>
          </p:cNvGraphicFramePr>
          <p:nvPr/>
        </p:nvGraphicFramePr>
        <p:xfrm>
          <a:off x="2811463" y="4535488"/>
          <a:ext cx="254000" cy="139700"/>
        </p:xfrm>
        <a:graphic>
          <a:graphicData uri="http://schemas.openxmlformats.org/presentationml/2006/ole">
            <p:oleObj spid="_x0000_s1030" name="Формула" r:id="rId7" imgW="253800" imgH="139680" progId="Equation.3">
              <p:embed/>
            </p:oleObj>
          </a:graphicData>
        </a:graphic>
      </p:graphicFrame>
      <p:graphicFrame>
        <p:nvGraphicFramePr>
          <p:cNvPr id="2174" name="Object 126"/>
          <p:cNvGraphicFramePr>
            <a:graphicFrameLocks noChangeAspect="1"/>
          </p:cNvGraphicFramePr>
          <p:nvPr/>
        </p:nvGraphicFramePr>
        <p:xfrm>
          <a:off x="3675063" y="4445000"/>
          <a:ext cx="279400" cy="393700"/>
        </p:xfrm>
        <a:graphic>
          <a:graphicData uri="http://schemas.openxmlformats.org/presentationml/2006/ole">
            <p:oleObj spid="_x0000_s1031" name="Формула" r:id="rId8" imgW="279360" imgH="393480" progId="Equation.3">
              <p:embed/>
            </p:oleObj>
          </a:graphicData>
        </a:graphic>
      </p:graphicFrame>
      <p:graphicFrame>
        <p:nvGraphicFramePr>
          <p:cNvPr id="2175" name="Object 127"/>
          <p:cNvGraphicFramePr>
            <a:graphicFrameLocks noChangeAspect="1"/>
          </p:cNvGraphicFramePr>
          <p:nvPr/>
        </p:nvGraphicFramePr>
        <p:xfrm>
          <a:off x="1058863" y="4564063"/>
          <a:ext cx="330200" cy="177800"/>
        </p:xfrm>
        <a:graphic>
          <a:graphicData uri="http://schemas.openxmlformats.org/presentationml/2006/ole">
            <p:oleObj spid="_x0000_s1032" name="Формула" r:id="rId9" imgW="330120" imgH="177480" progId="Equation.3">
              <p:embed/>
            </p:oleObj>
          </a:graphicData>
        </a:graphic>
      </p:graphicFrame>
      <p:graphicFrame>
        <p:nvGraphicFramePr>
          <p:cNvPr id="2176" name="Object 128"/>
          <p:cNvGraphicFramePr>
            <a:graphicFrameLocks noChangeAspect="1"/>
          </p:cNvGraphicFramePr>
          <p:nvPr/>
        </p:nvGraphicFramePr>
        <p:xfrm>
          <a:off x="1946275" y="4467225"/>
          <a:ext cx="298450" cy="342900"/>
        </p:xfrm>
        <a:graphic>
          <a:graphicData uri="http://schemas.openxmlformats.org/presentationml/2006/ole">
            <p:oleObj spid="_x0000_s1033" name="Формула" r:id="rId10" imgW="342720" imgH="393480" progId="Equation.3">
              <p:embed/>
            </p:oleObj>
          </a:graphicData>
        </a:graphic>
      </p:graphicFrame>
      <p:graphicFrame>
        <p:nvGraphicFramePr>
          <p:cNvPr id="2177" name="Object 129"/>
          <p:cNvGraphicFramePr>
            <a:graphicFrameLocks noChangeAspect="1"/>
          </p:cNvGraphicFramePr>
          <p:nvPr/>
        </p:nvGraphicFramePr>
        <p:xfrm>
          <a:off x="4643438" y="4543425"/>
          <a:ext cx="127000" cy="177800"/>
        </p:xfrm>
        <a:graphic>
          <a:graphicData uri="http://schemas.openxmlformats.org/presentationml/2006/ole">
            <p:oleObj spid="_x0000_s1034" name="Формула" r:id="rId11" imgW="126720" imgH="177480" progId="Equation.3">
              <p:embed/>
            </p:oleObj>
          </a:graphicData>
        </a:graphic>
      </p:graphicFrame>
      <p:sp>
        <p:nvSpPr>
          <p:cNvPr id="2178" name="Line 130"/>
          <p:cNvSpPr>
            <a:spLocks noChangeShapeType="1"/>
          </p:cNvSpPr>
          <p:nvPr/>
        </p:nvSpPr>
        <p:spPr bwMode="auto">
          <a:xfrm>
            <a:off x="1187450" y="4443413"/>
            <a:ext cx="69135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9" name="Line 131"/>
          <p:cNvSpPr>
            <a:spLocks noChangeShapeType="1"/>
          </p:cNvSpPr>
          <p:nvPr/>
        </p:nvSpPr>
        <p:spPr bwMode="auto">
          <a:xfrm>
            <a:off x="1187450" y="4732338"/>
            <a:ext cx="69135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0" name="Line 132"/>
          <p:cNvSpPr>
            <a:spLocks noChangeShapeType="1"/>
          </p:cNvSpPr>
          <p:nvPr/>
        </p:nvSpPr>
        <p:spPr bwMode="auto">
          <a:xfrm>
            <a:off x="1187450" y="5019675"/>
            <a:ext cx="69135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1" name="Line 133"/>
          <p:cNvSpPr>
            <a:spLocks noChangeShapeType="1"/>
          </p:cNvSpPr>
          <p:nvPr/>
        </p:nvSpPr>
        <p:spPr bwMode="auto">
          <a:xfrm>
            <a:off x="1187450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2" name="Line 134"/>
          <p:cNvSpPr>
            <a:spLocks noChangeShapeType="1"/>
          </p:cNvSpPr>
          <p:nvPr/>
        </p:nvSpPr>
        <p:spPr bwMode="auto">
          <a:xfrm>
            <a:off x="1476375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3" name="Line 135"/>
          <p:cNvSpPr>
            <a:spLocks noChangeShapeType="1"/>
          </p:cNvSpPr>
          <p:nvPr/>
        </p:nvSpPr>
        <p:spPr bwMode="auto">
          <a:xfrm>
            <a:off x="1763713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4" name="Line 136"/>
          <p:cNvSpPr>
            <a:spLocks noChangeShapeType="1"/>
          </p:cNvSpPr>
          <p:nvPr/>
        </p:nvSpPr>
        <p:spPr bwMode="auto">
          <a:xfrm>
            <a:off x="2051050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5" name="Line 137"/>
          <p:cNvSpPr>
            <a:spLocks noChangeShapeType="1"/>
          </p:cNvSpPr>
          <p:nvPr/>
        </p:nvSpPr>
        <p:spPr bwMode="auto">
          <a:xfrm>
            <a:off x="2339975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6" name="Line 138"/>
          <p:cNvSpPr>
            <a:spLocks noChangeShapeType="1"/>
          </p:cNvSpPr>
          <p:nvPr/>
        </p:nvSpPr>
        <p:spPr bwMode="auto">
          <a:xfrm>
            <a:off x="2627313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7" name="Line 139"/>
          <p:cNvSpPr>
            <a:spLocks noChangeShapeType="1"/>
          </p:cNvSpPr>
          <p:nvPr/>
        </p:nvSpPr>
        <p:spPr bwMode="auto">
          <a:xfrm>
            <a:off x="2916238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8" name="Line 140"/>
          <p:cNvSpPr>
            <a:spLocks noChangeShapeType="1"/>
          </p:cNvSpPr>
          <p:nvPr/>
        </p:nvSpPr>
        <p:spPr bwMode="auto">
          <a:xfrm>
            <a:off x="3203575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9" name="Line 141"/>
          <p:cNvSpPr>
            <a:spLocks noChangeShapeType="1"/>
          </p:cNvSpPr>
          <p:nvPr/>
        </p:nvSpPr>
        <p:spPr bwMode="auto">
          <a:xfrm>
            <a:off x="3492500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0" name="Line 142"/>
          <p:cNvSpPr>
            <a:spLocks noChangeShapeType="1"/>
          </p:cNvSpPr>
          <p:nvPr/>
        </p:nvSpPr>
        <p:spPr bwMode="auto">
          <a:xfrm>
            <a:off x="3779838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1" name="Line 143"/>
          <p:cNvSpPr>
            <a:spLocks noChangeShapeType="1"/>
          </p:cNvSpPr>
          <p:nvPr/>
        </p:nvSpPr>
        <p:spPr bwMode="auto">
          <a:xfrm>
            <a:off x="4067175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2" name="Line 144"/>
          <p:cNvSpPr>
            <a:spLocks noChangeShapeType="1"/>
          </p:cNvSpPr>
          <p:nvPr/>
        </p:nvSpPr>
        <p:spPr bwMode="auto">
          <a:xfrm>
            <a:off x="4356100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3" name="Line 145"/>
          <p:cNvSpPr>
            <a:spLocks noChangeShapeType="1"/>
          </p:cNvSpPr>
          <p:nvPr/>
        </p:nvSpPr>
        <p:spPr bwMode="auto">
          <a:xfrm>
            <a:off x="4643438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4" name="Line 146"/>
          <p:cNvSpPr>
            <a:spLocks noChangeShapeType="1"/>
          </p:cNvSpPr>
          <p:nvPr/>
        </p:nvSpPr>
        <p:spPr bwMode="auto">
          <a:xfrm>
            <a:off x="4932363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5" name="Line 147"/>
          <p:cNvSpPr>
            <a:spLocks noChangeShapeType="1"/>
          </p:cNvSpPr>
          <p:nvPr/>
        </p:nvSpPr>
        <p:spPr bwMode="auto">
          <a:xfrm>
            <a:off x="5219700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6" name="Line 148"/>
          <p:cNvSpPr>
            <a:spLocks noChangeShapeType="1"/>
          </p:cNvSpPr>
          <p:nvPr/>
        </p:nvSpPr>
        <p:spPr bwMode="auto">
          <a:xfrm>
            <a:off x="5508625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7" name="Line 149"/>
          <p:cNvSpPr>
            <a:spLocks noChangeShapeType="1"/>
          </p:cNvSpPr>
          <p:nvPr/>
        </p:nvSpPr>
        <p:spPr bwMode="auto">
          <a:xfrm>
            <a:off x="5795963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8" name="Line 150"/>
          <p:cNvSpPr>
            <a:spLocks noChangeShapeType="1"/>
          </p:cNvSpPr>
          <p:nvPr/>
        </p:nvSpPr>
        <p:spPr bwMode="auto">
          <a:xfrm>
            <a:off x="6084888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9" name="Line 151"/>
          <p:cNvSpPr>
            <a:spLocks noChangeShapeType="1"/>
          </p:cNvSpPr>
          <p:nvPr/>
        </p:nvSpPr>
        <p:spPr bwMode="auto">
          <a:xfrm>
            <a:off x="6372225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00" name="Line 152"/>
          <p:cNvSpPr>
            <a:spLocks noChangeShapeType="1"/>
          </p:cNvSpPr>
          <p:nvPr/>
        </p:nvSpPr>
        <p:spPr bwMode="auto">
          <a:xfrm>
            <a:off x="6659563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01" name="Line 153"/>
          <p:cNvSpPr>
            <a:spLocks noChangeShapeType="1"/>
          </p:cNvSpPr>
          <p:nvPr/>
        </p:nvSpPr>
        <p:spPr bwMode="auto">
          <a:xfrm>
            <a:off x="6948488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02" name="Line 154"/>
          <p:cNvSpPr>
            <a:spLocks noChangeShapeType="1"/>
          </p:cNvSpPr>
          <p:nvPr/>
        </p:nvSpPr>
        <p:spPr bwMode="auto">
          <a:xfrm>
            <a:off x="7235825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03" name="Line 155"/>
          <p:cNvSpPr>
            <a:spLocks noChangeShapeType="1"/>
          </p:cNvSpPr>
          <p:nvPr/>
        </p:nvSpPr>
        <p:spPr bwMode="auto">
          <a:xfrm>
            <a:off x="7524750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04" name="Line 156"/>
          <p:cNvSpPr>
            <a:spLocks noChangeShapeType="1"/>
          </p:cNvSpPr>
          <p:nvPr/>
        </p:nvSpPr>
        <p:spPr bwMode="auto">
          <a:xfrm>
            <a:off x="7812088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05" name="Line 157"/>
          <p:cNvSpPr>
            <a:spLocks noChangeShapeType="1"/>
          </p:cNvSpPr>
          <p:nvPr/>
        </p:nvSpPr>
        <p:spPr bwMode="auto">
          <a:xfrm>
            <a:off x="8101013" y="386715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06" name="Text Box 158"/>
          <p:cNvSpPr txBox="1">
            <a:spLocks noChangeArrowheads="1"/>
          </p:cNvSpPr>
          <p:nvPr/>
        </p:nvSpPr>
        <p:spPr bwMode="auto">
          <a:xfrm>
            <a:off x="8443913" y="4443413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x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2224" name="Line 176"/>
          <p:cNvSpPr>
            <a:spLocks noChangeShapeType="1"/>
          </p:cNvSpPr>
          <p:nvPr/>
        </p:nvSpPr>
        <p:spPr bwMode="auto">
          <a:xfrm>
            <a:off x="4572000" y="3868738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25" name="Line 177"/>
          <p:cNvSpPr>
            <a:spLocks noChangeShapeType="1"/>
          </p:cNvSpPr>
          <p:nvPr/>
        </p:nvSpPr>
        <p:spPr bwMode="auto">
          <a:xfrm>
            <a:off x="4572000" y="5019675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2" name="Group 165"/>
          <p:cNvGrpSpPr>
            <a:grpSpLocks/>
          </p:cNvGrpSpPr>
          <p:nvPr/>
        </p:nvGrpSpPr>
        <p:grpSpPr bwMode="auto">
          <a:xfrm>
            <a:off x="1187450" y="3861048"/>
            <a:ext cx="6984950" cy="1158627"/>
            <a:chOff x="748" y="1570"/>
            <a:chExt cx="4355" cy="727"/>
          </a:xfrm>
        </p:grpSpPr>
        <p:sp>
          <p:nvSpPr>
            <p:cNvPr id="1084" name="Freeform 166"/>
            <p:cNvSpPr>
              <a:spLocks/>
            </p:cNvSpPr>
            <p:nvPr/>
          </p:nvSpPr>
          <p:spPr bwMode="auto">
            <a:xfrm>
              <a:off x="2381" y="1571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5" name="Freeform 167"/>
            <p:cNvSpPr>
              <a:spLocks/>
            </p:cNvSpPr>
            <p:nvPr/>
          </p:nvSpPr>
          <p:spPr bwMode="auto">
            <a:xfrm rot="10800000">
              <a:off x="1292" y="193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6" name="Freeform 168"/>
            <p:cNvSpPr>
              <a:spLocks/>
            </p:cNvSpPr>
            <p:nvPr/>
          </p:nvSpPr>
          <p:spPr bwMode="auto">
            <a:xfrm>
              <a:off x="4559" y="1571"/>
              <a:ext cx="544" cy="363"/>
            </a:xfrm>
            <a:custGeom>
              <a:avLst/>
              <a:gdLst>
                <a:gd name="T0" fmla="*/ 544 w 544"/>
                <a:gd name="T1" fmla="*/ 0 h 363"/>
                <a:gd name="T2" fmla="*/ 0 w 544"/>
                <a:gd name="T3" fmla="*/ 363 h 363"/>
                <a:gd name="T4" fmla="*/ 0 60000 65536"/>
                <a:gd name="T5" fmla="*/ 0 60000 65536"/>
                <a:gd name="T6" fmla="*/ 0 w 544"/>
                <a:gd name="T7" fmla="*/ 0 h 363"/>
                <a:gd name="T8" fmla="*/ 544 w 544"/>
                <a:gd name="T9" fmla="*/ 363 h 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4" h="363">
                  <a:moveTo>
                    <a:pt x="544" y="0"/>
                  </a:moveTo>
                  <a:cubicBezTo>
                    <a:pt x="361" y="1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7" name="Freeform 169"/>
            <p:cNvSpPr>
              <a:spLocks/>
            </p:cNvSpPr>
            <p:nvPr/>
          </p:nvSpPr>
          <p:spPr bwMode="auto">
            <a:xfrm rot="10800000">
              <a:off x="3470" y="193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8" name="Freeform 170"/>
            <p:cNvSpPr>
              <a:spLocks/>
            </p:cNvSpPr>
            <p:nvPr/>
          </p:nvSpPr>
          <p:spPr bwMode="auto">
            <a:xfrm>
              <a:off x="748" y="1570"/>
              <a:ext cx="544" cy="363"/>
            </a:xfrm>
            <a:custGeom>
              <a:avLst/>
              <a:gdLst>
                <a:gd name="T0" fmla="*/ 544 w 544"/>
                <a:gd name="T1" fmla="*/ 363 h 363"/>
                <a:gd name="T2" fmla="*/ 0 w 544"/>
                <a:gd name="T3" fmla="*/ 0 h 363"/>
                <a:gd name="T4" fmla="*/ 0 60000 65536"/>
                <a:gd name="T5" fmla="*/ 0 60000 65536"/>
                <a:gd name="T6" fmla="*/ 0 w 544"/>
                <a:gd name="T7" fmla="*/ 0 h 363"/>
                <a:gd name="T8" fmla="*/ 544 w 544"/>
                <a:gd name="T9" fmla="*/ 363 h 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4" h="363">
                  <a:moveTo>
                    <a:pt x="544" y="363"/>
                  </a:moveTo>
                  <a:cubicBezTo>
                    <a:pt x="362" y="181"/>
                    <a:pt x="179" y="2"/>
                    <a:pt x="0" y="0"/>
                  </a:cubicBezTo>
                </a:path>
              </a:pathLst>
            </a:custGeom>
            <a:noFill/>
            <a:ln w="76200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3" name="Group 178"/>
          <p:cNvGrpSpPr>
            <a:grpSpLocks/>
          </p:cNvGrpSpPr>
          <p:nvPr/>
        </p:nvGrpSpPr>
        <p:grpSpPr bwMode="auto">
          <a:xfrm>
            <a:off x="1190625" y="3867150"/>
            <a:ext cx="6910388" cy="1152525"/>
            <a:chOff x="749" y="1571"/>
            <a:chExt cx="4353" cy="726"/>
          </a:xfrm>
        </p:grpSpPr>
        <p:sp>
          <p:nvSpPr>
            <p:cNvPr id="1080" name="Freeform 179"/>
            <p:cNvSpPr>
              <a:spLocks/>
            </p:cNvSpPr>
            <p:nvPr/>
          </p:nvSpPr>
          <p:spPr bwMode="auto">
            <a:xfrm>
              <a:off x="2925" y="1571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1" name="Freeform 180"/>
            <p:cNvSpPr>
              <a:spLocks/>
            </p:cNvSpPr>
            <p:nvPr/>
          </p:nvSpPr>
          <p:spPr bwMode="auto">
            <a:xfrm rot="10800000">
              <a:off x="1836" y="193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2" name="Freeform 181"/>
            <p:cNvSpPr>
              <a:spLocks/>
            </p:cNvSpPr>
            <p:nvPr/>
          </p:nvSpPr>
          <p:spPr bwMode="auto">
            <a:xfrm>
              <a:off x="749" y="1571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3" name="Freeform 182"/>
            <p:cNvSpPr>
              <a:spLocks/>
            </p:cNvSpPr>
            <p:nvPr/>
          </p:nvSpPr>
          <p:spPr bwMode="auto">
            <a:xfrm rot="10800000">
              <a:off x="4014" y="193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1000"/>
                                        <p:tgtEl>
                                          <p:spTgt spid="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1000"/>
                                        <p:tgtEl>
                                          <p:spTgt spid="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1000"/>
                                        <p:tgtEl>
                                          <p:spTgt spid="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1000"/>
                                        <p:tgtEl>
                                          <p:spTgt spid="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1000"/>
                                        <p:tgtEl>
                                          <p:spTgt spid="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1000"/>
                                        <p:tgtEl>
                                          <p:spTgt spid="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10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1000"/>
                                        <p:tgtEl>
                                          <p:spTgt spid="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1000"/>
                                        <p:tgtEl>
                                          <p:spTgt spid="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1000"/>
                                        <p:tgtEl>
                                          <p:spTgt spid="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1000"/>
                                        <p:tgtEl>
                                          <p:spTgt spid="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10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10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10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10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10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10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10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10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10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10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10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10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1000"/>
                                        <p:tgtEl>
                                          <p:spTgt spid="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10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1000"/>
                                        <p:tgtEl>
                                          <p:spTgt spid="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1000"/>
                                        <p:tgtEl>
                                          <p:spTgt spid="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1000"/>
                                        <p:tgtEl>
                                          <p:spTgt spid="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1000"/>
                                        <p:tgtEl>
                                          <p:spTgt spid="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1000"/>
                                        <p:tgtEl>
                                          <p:spTgt spid="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1000"/>
                                        <p:tgtEl>
                                          <p:spTgt spid="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1000"/>
                                        <p:tgtEl>
                                          <p:spTgt spid="2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1000"/>
                                        <p:tgtEl>
                                          <p:spTgt spid="2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1000"/>
                                        <p:tgtEl>
                                          <p:spTgt spid="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0"/>
                            </p:stCondLst>
                            <p:childTnLst>
                              <p:par>
                                <p:cTn id="16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9000"/>
                            </p:stCondLst>
                            <p:childTnLst>
                              <p:par>
                                <p:cTn id="171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6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  <p:bldP spid="2052" grpId="1"/>
      <p:bldP spid="2053" grpId="0"/>
      <p:bldP spid="2053" grpId="1"/>
      <p:bldP spid="2158" grpId="0"/>
      <p:bldP spid="2162" grpId="0" animBg="1"/>
      <p:bldP spid="2163" grpId="0" animBg="1"/>
      <p:bldP spid="2164" grpId="0"/>
      <p:bldP spid="2165" grpId="0"/>
      <p:bldP spid="2166" grpId="0"/>
      <p:bldP spid="2167" grpId="0" animBg="1"/>
      <p:bldP spid="2168" grpId="0" animBg="1"/>
      <p:bldP spid="2178" grpId="0" animBg="1"/>
      <p:bldP spid="2179" grpId="0" animBg="1"/>
      <p:bldP spid="2180" grpId="0" animBg="1"/>
      <p:bldP spid="2181" grpId="0" animBg="1"/>
      <p:bldP spid="2182" grpId="0" animBg="1"/>
      <p:bldP spid="2183" grpId="0" animBg="1"/>
      <p:bldP spid="2184" grpId="0" animBg="1"/>
      <p:bldP spid="2185" grpId="0" animBg="1"/>
      <p:bldP spid="2186" grpId="0" animBg="1"/>
      <p:bldP spid="2187" grpId="0" animBg="1"/>
      <p:bldP spid="2188" grpId="0" animBg="1"/>
      <p:bldP spid="2189" grpId="0" animBg="1"/>
      <p:bldP spid="2190" grpId="0" animBg="1"/>
      <p:bldP spid="2191" grpId="0" animBg="1"/>
      <p:bldP spid="2192" grpId="0" animBg="1"/>
      <p:bldP spid="2193" grpId="0" animBg="1"/>
      <p:bldP spid="2194" grpId="0" animBg="1"/>
      <p:bldP spid="2195" grpId="0" animBg="1"/>
      <p:bldP spid="2196" grpId="0" animBg="1"/>
      <p:bldP spid="2197" grpId="0" animBg="1"/>
      <p:bldP spid="2198" grpId="0" animBg="1"/>
      <p:bldP spid="2199" grpId="0" animBg="1"/>
      <p:bldP spid="2200" grpId="0" animBg="1"/>
      <p:bldP spid="2201" grpId="0" animBg="1"/>
      <p:bldP spid="2202" grpId="0" animBg="1"/>
      <p:bldP spid="2203" grpId="0" animBg="1"/>
      <p:bldP spid="2204" grpId="0" animBg="1"/>
      <p:bldP spid="2205" grpId="0" animBg="1"/>
      <p:bldP spid="2206" grpId="0"/>
      <p:bldP spid="2224" grpId="0" animBg="1"/>
      <p:bldP spid="22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3103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sz="4300" dirty="0" smtClean="0"/>
              <a:t>Синус (від лат. </a:t>
            </a:r>
            <a:r>
              <a:rPr lang="en-US" sz="4300" b="1" i="1" dirty="0" smtClean="0">
                <a:solidFill>
                  <a:srgbClr val="0000FF"/>
                </a:solidFill>
              </a:rPr>
              <a:t>sinus</a:t>
            </a:r>
            <a:r>
              <a:rPr lang="uk-UA" sz="4300" dirty="0" smtClean="0"/>
              <a:t>)</a:t>
            </a:r>
            <a:r>
              <a:rPr lang="en-US" sz="4300" dirty="0" smtClean="0"/>
              <a:t> – </a:t>
            </a:r>
            <a:r>
              <a:rPr lang="uk-UA" sz="4300" dirty="0" smtClean="0"/>
              <a:t>вигин, кривизна</a:t>
            </a:r>
            <a:endParaRPr lang="ru-RU" sz="4300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636912"/>
            <a:ext cx="7776864" cy="2016224"/>
            <a:chOff x="749" y="1571"/>
            <a:chExt cx="4353" cy="726"/>
          </a:xfrm>
        </p:grpSpPr>
        <p:sp>
          <p:nvSpPr>
            <p:cNvPr id="63492" name="Freeform 5"/>
            <p:cNvSpPr>
              <a:spLocks/>
            </p:cNvSpPr>
            <p:nvPr/>
          </p:nvSpPr>
          <p:spPr bwMode="auto">
            <a:xfrm>
              <a:off x="2925" y="1571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3493" name="Freeform 6"/>
            <p:cNvSpPr>
              <a:spLocks/>
            </p:cNvSpPr>
            <p:nvPr/>
          </p:nvSpPr>
          <p:spPr bwMode="auto">
            <a:xfrm rot="10800000">
              <a:off x="1836" y="193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3494" name="Freeform 7"/>
            <p:cNvSpPr>
              <a:spLocks/>
            </p:cNvSpPr>
            <p:nvPr/>
          </p:nvSpPr>
          <p:spPr bwMode="auto">
            <a:xfrm>
              <a:off x="749" y="1571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3495" name="Freeform 8"/>
            <p:cNvSpPr>
              <a:spLocks/>
            </p:cNvSpPr>
            <p:nvPr/>
          </p:nvSpPr>
          <p:spPr bwMode="auto">
            <a:xfrm rot="10800000">
              <a:off x="4014" y="193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76200" cmpd="sng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568951" cy="864095"/>
          </a:xfrm>
        </p:spPr>
        <p:txBody>
          <a:bodyPr/>
          <a:lstStyle/>
          <a:p>
            <a:pPr eaLnBrk="1" hangingPunct="1"/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  <a:t>Побудова графіка функції</a:t>
            </a:r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600" b="1" i="1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600" b="1" i="1" dirty="0" smtClean="0">
                <a:solidFill>
                  <a:schemeClr val="accent3">
                    <a:lumMod val="50000"/>
                  </a:schemeClr>
                </a:solidFill>
              </a:rPr>
              <a:t>=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600" b="1" i="1" dirty="0" smtClean="0">
                <a:solidFill>
                  <a:schemeClr val="accent3">
                    <a:lumMod val="50000"/>
                  </a:schemeClr>
                </a:solidFill>
              </a:rPr>
              <a:t>sin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600" b="1" i="1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endParaRPr lang="ru-RU" sz="3600" b="1" i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179512" y="1700809"/>
            <a:ext cx="8785101" cy="4020542"/>
            <a:chOff x="793" y="709"/>
            <a:chExt cx="3991" cy="1772"/>
          </a:xfrm>
        </p:grpSpPr>
        <p:graphicFrame>
          <p:nvGraphicFramePr>
            <p:cNvPr id="3074" name="Object 9"/>
            <p:cNvGraphicFramePr>
              <a:graphicFrameLocks noChangeAspect="1"/>
            </p:cNvGraphicFramePr>
            <p:nvPr/>
          </p:nvGraphicFramePr>
          <p:xfrm>
            <a:off x="827" y="725"/>
            <a:ext cx="1670" cy="1634"/>
          </p:xfrm>
          <a:graphic>
            <a:graphicData uri="http://schemas.openxmlformats.org/presentationml/2006/ole">
              <p:oleObj spid="_x0000_s2050" name="GraphC" r:id="rId4" imgW="3495675" imgH="3419475" progId="">
                <p:embed/>
              </p:oleObj>
            </a:graphicData>
          </a:graphic>
        </p:graphicFrame>
        <p:graphicFrame>
          <p:nvGraphicFramePr>
            <p:cNvPr id="3075" name="Object 10"/>
            <p:cNvGraphicFramePr>
              <a:graphicFrameLocks noChangeAspect="1"/>
            </p:cNvGraphicFramePr>
            <p:nvPr/>
          </p:nvGraphicFramePr>
          <p:xfrm>
            <a:off x="2530" y="725"/>
            <a:ext cx="2254" cy="1649"/>
          </p:xfrm>
          <a:graphic>
            <a:graphicData uri="http://schemas.openxmlformats.org/presentationml/2006/ole">
              <p:oleObj spid="_x0000_s2051" name="GraphC" r:id="rId5" imgW="4762500" imgH="3486150" progId="">
                <p:embed/>
              </p:oleObj>
            </a:graphicData>
          </a:graphic>
        </p:graphicFrame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3484" y="1679"/>
            <a:ext cx="104" cy="103"/>
          </p:xfrm>
          <a:graphic>
            <a:graphicData uri="http://schemas.openxmlformats.org/presentationml/2006/ole">
              <p:oleObj spid="_x0000_s2052" name="Формула" r:id="rId6" imgW="139700" imgH="139700" progId="Equation.3">
                <p:embed/>
              </p:oleObj>
            </a:graphicData>
          </a:graphic>
        </p:graphicFrame>
        <p:graphicFrame>
          <p:nvGraphicFramePr>
            <p:cNvPr id="3077" name="Object 12"/>
            <p:cNvGraphicFramePr>
              <a:graphicFrameLocks noChangeAspect="1"/>
            </p:cNvGraphicFramePr>
            <p:nvPr/>
          </p:nvGraphicFramePr>
          <p:xfrm>
            <a:off x="4302" y="1679"/>
            <a:ext cx="172" cy="130"/>
          </p:xfrm>
          <a:graphic>
            <a:graphicData uri="http://schemas.openxmlformats.org/presentationml/2006/ole">
              <p:oleObj spid="_x0000_s2053" name="Формула" r:id="rId7" imgW="228402" imgH="177646" progId="Equation.3">
                <p:embed/>
              </p:oleObj>
            </a:graphicData>
          </a:graphic>
        </p:graphicFrame>
        <p:sp>
          <p:nvSpPr>
            <p:cNvPr id="3098" name="Freeform 13"/>
            <p:cNvSpPr>
              <a:spLocks/>
            </p:cNvSpPr>
            <p:nvPr/>
          </p:nvSpPr>
          <p:spPr bwMode="auto">
            <a:xfrm>
              <a:off x="968" y="1304"/>
              <a:ext cx="2993" cy="1"/>
            </a:xfrm>
            <a:custGeom>
              <a:avLst/>
              <a:gdLst>
                <a:gd name="T0" fmla="*/ 0 w 3984"/>
                <a:gd name="T1" fmla="*/ 0 h 1"/>
                <a:gd name="T2" fmla="*/ 3984 w 3984"/>
                <a:gd name="T3" fmla="*/ 0 h 1"/>
                <a:gd name="T4" fmla="*/ 0 60000 65536"/>
                <a:gd name="T5" fmla="*/ 0 60000 65536"/>
                <a:gd name="T6" fmla="*/ 0 w 3984"/>
                <a:gd name="T7" fmla="*/ 0 h 1"/>
                <a:gd name="T8" fmla="*/ 3984 w 398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84" h="1">
                  <a:moveTo>
                    <a:pt x="0" y="0"/>
                  </a:moveTo>
                  <a:lnTo>
                    <a:pt x="3984" y="0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099" name="Oval 14"/>
            <p:cNvSpPr>
              <a:spLocks noChangeArrowheads="1"/>
            </p:cNvSpPr>
            <p:nvPr/>
          </p:nvSpPr>
          <p:spPr bwMode="auto">
            <a:xfrm>
              <a:off x="2701" y="1577"/>
              <a:ext cx="34" cy="3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00" name="Freeform 15"/>
            <p:cNvSpPr>
              <a:spLocks/>
            </p:cNvSpPr>
            <p:nvPr/>
          </p:nvSpPr>
          <p:spPr bwMode="auto">
            <a:xfrm>
              <a:off x="1605" y="997"/>
              <a:ext cx="403" cy="583"/>
            </a:xfrm>
            <a:custGeom>
              <a:avLst/>
              <a:gdLst>
                <a:gd name="T0" fmla="*/ 0 w 536"/>
                <a:gd name="T1" fmla="*/ 776 h 776"/>
                <a:gd name="T2" fmla="*/ 536 w 536"/>
                <a:gd name="T3" fmla="*/ 0 h 776"/>
                <a:gd name="T4" fmla="*/ 0 60000 65536"/>
                <a:gd name="T5" fmla="*/ 0 60000 65536"/>
                <a:gd name="T6" fmla="*/ 0 w 536"/>
                <a:gd name="T7" fmla="*/ 0 h 776"/>
                <a:gd name="T8" fmla="*/ 536 w 536"/>
                <a:gd name="T9" fmla="*/ 776 h 7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6" h="776">
                  <a:moveTo>
                    <a:pt x="0" y="776"/>
                  </a:moveTo>
                  <a:lnTo>
                    <a:pt x="536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3078" name="Object 16"/>
            <p:cNvGraphicFramePr>
              <a:graphicFrameLocks noChangeAspect="1"/>
            </p:cNvGraphicFramePr>
            <p:nvPr/>
          </p:nvGraphicFramePr>
          <p:xfrm>
            <a:off x="1474" y="895"/>
            <a:ext cx="127" cy="293"/>
          </p:xfrm>
          <a:graphic>
            <a:graphicData uri="http://schemas.openxmlformats.org/presentationml/2006/ole">
              <p:oleObj spid="_x0000_s2054" name="Формула" r:id="rId8" imgW="164957" imgH="393359" progId="Equation.3">
                <p:embed/>
              </p:oleObj>
            </a:graphicData>
          </a:graphic>
        </p:graphicFrame>
        <p:sp>
          <p:nvSpPr>
            <p:cNvPr id="3101" name="Freeform 17"/>
            <p:cNvSpPr>
              <a:spLocks/>
            </p:cNvSpPr>
            <p:nvPr/>
          </p:nvSpPr>
          <p:spPr bwMode="auto">
            <a:xfrm>
              <a:off x="1605" y="877"/>
              <a:ext cx="1893" cy="6"/>
            </a:xfrm>
            <a:custGeom>
              <a:avLst/>
              <a:gdLst>
                <a:gd name="T0" fmla="*/ 0 w 2520"/>
                <a:gd name="T1" fmla="*/ 0 h 8"/>
                <a:gd name="T2" fmla="*/ 2520 w 2520"/>
                <a:gd name="T3" fmla="*/ 8 h 8"/>
                <a:gd name="T4" fmla="*/ 0 60000 65536"/>
                <a:gd name="T5" fmla="*/ 0 60000 65536"/>
                <a:gd name="T6" fmla="*/ 0 w 2520"/>
                <a:gd name="T7" fmla="*/ 0 h 8"/>
                <a:gd name="T8" fmla="*/ 2520 w 2520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0" h="8">
                  <a:moveTo>
                    <a:pt x="0" y="0"/>
                  </a:moveTo>
                  <a:lnTo>
                    <a:pt x="2520" y="8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02" name="Freeform 18"/>
            <p:cNvSpPr>
              <a:spLocks/>
            </p:cNvSpPr>
            <p:nvPr/>
          </p:nvSpPr>
          <p:spPr bwMode="auto">
            <a:xfrm>
              <a:off x="3131" y="727"/>
              <a:ext cx="6" cy="865"/>
            </a:xfrm>
            <a:custGeom>
              <a:avLst/>
              <a:gdLst>
                <a:gd name="T0" fmla="*/ 0 w 8"/>
                <a:gd name="T1" fmla="*/ 0 h 1152"/>
                <a:gd name="T2" fmla="*/ 8 w 8"/>
                <a:gd name="T3" fmla="*/ 1152 h 1152"/>
                <a:gd name="T4" fmla="*/ 0 60000 65536"/>
                <a:gd name="T5" fmla="*/ 0 60000 65536"/>
                <a:gd name="T6" fmla="*/ 0 w 8"/>
                <a:gd name="T7" fmla="*/ 0 h 1152"/>
                <a:gd name="T8" fmla="*/ 8 w 8"/>
                <a:gd name="T9" fmla="*/ 1152 h 11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52">
                  <a:moveTo>
                    <a:pt x="0" y="0"/>
                  </a:moveTo>
                  <a:lnTo>
                    <a:pt x="8" y="1152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03" name="Oval 19"/>
            <p:cNvSpPr>
              <a:spLocks noChangeArrowheads="1"/>
            </p:cNvSpPr>
            <p:nvPr/>
          </p:nvSpPr>
          <p:spPr bwMode="auto">
            <a:xfrm flipH="1">
              <a:off x="3110" y="861"/>
              <a:ext cx="33" cy="34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04" name="Freeform 20"/>
            <p:cNvSpPr>
              <a:spLocks/>
            </p:cNvSpPr>
            <p:nvPr/>
          </p:nvSpPr>
          <p:spPr bwMode="auto">
            <a:xfrm>
              <a:off x="1190" y="1003"/>
              <a:ext cx="2374" cy="6"/>
            </a:xfrm>
            <a:custGeom>
              <a:avLst/>
              <a:gdLst>
                <a:gd name="T0" fmla="*/ 0 w 3160"/>
                <a:gd name="T1" fmla="*/ 0 h 8"/>
                <a:gd name="T2" fmla="*/ 3160 w 3160"/>
                <a:gd name="T3" fmla="*/ 8 h 8"/>
                <a:gd name="T4" fmla="*/ 0 60000 65536"/>
                <a:gd name="T5" fmla="*/ 0 60000 65536"/>
                <a:gd name="T6" fmla="*/ 0 w 3160"/>
                <a:gd name="T7" fmla="*/ 0 h 8"/>
                <a:gd name="T8" fmla="*/ 3160 w 3160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60" h="8">
                  <a:moveTo>
                    <a:pt x="0" y="0"/>
                  </a:moveTo>
                  <a:lnTo>
                    <a:pt x="3160" y="8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05" name="Freeform 21"/>
            <p:cNvSpPr>
              <a:spLocks/>
            </p:cNvSpPr>
            <p:nvPr/>
          </p:nvSpPr>
          <p:spPr bwMode="auto">
            <a:xfrm>
              <a:off x="1605" y="2289"/>
              <a:ext cx="2644" cy="1"/>
            </a:xfrm>
            <a:custGeom>
              <a:avLst/>
              <a:gdLst>
                <a:gd name="T0" fmla="*/ 0 w 3520"/>
                <a:gd name="T1" fmla="*/ 0 h 1"/>
                <a:gd name="T2" fmla="*/ 3520 w 3520"/>
                <a:gd name="T3" fmla="*/ 0 h 1"/>
                <a:gd name="T4" fmla="*/ 0 60000 65536"/>
                <a:gd name="T5" fmla="*/ 0 60000 65536"/>
                <a:gd name="T6" fmla="*/ 0 w 3520"/>
                <a:gd name="T7" fmla="*/ 0 h 1"/>
                <a:gd name="T8" fmla="*/ 3520 w 35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20" h="1">
                  <a:moveTo>
                    <a:pt x="0" y="0"/>
                  </a:moveTo>
                  <a:lnTo>
                    <a:pt x="3520" y="0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3079" name="Object 22"/>
            <p:cNvGraphicFramePr>
              <a:graphicFrameLocks noChangeAspect="1"/>
            </p:cNvGraphicFramePr>
            <p:nvPr/>
          </p:nvGraphicFramePr>
          <p:xfrm>
            <a:off x="1406" y="1985"/>
            <a:ext cx="180" cy="293"/>
          </p:xfrm>
          <a:graphic>
            <a:graphicData uri="http://schemas.openxmlformats.org/presentationml/2006/ole">
              <p:oleObj spid="_x0000_s2055" name="Формула" r:id="rId9" imgW="241195" imgH="393529" progId="Equation.3">
                <p:embed/>
              </p:oleObj>
            </a:graphicData>
          </a:graphic>
        </p:graphicFrame>
        <p:sp>
          <p:nvSpPr>
            <p:cNvPr id="3106" name="Freeform 23"/>
            <p:cNvSpPr>
              <a:spLocks/>
            </p:cNvSpPr>
            <p:nvPr/>
          </p:nvSpPr>
          <p:spPr bwMode="auto">
            <a:xfrm>
              <a:off x="3967" y="1586"/>
              <a:ext cx="0" cy="856"/>
            </a:xfrm>
            <a:custGeom>
              <a:avLst/>
              <a:gdLst>
                <a:gd name="T0" fmla="*/ 0 w 1"/>
                <a:gd name="T1" fmla="*/ 0 h 1139"/>
                <a:gd name="T2" fmla="*/ 1 w 1"/>
                <a:gd name="T3" fmla="*/ 1139 h 1139"/>
                <a:gd name="T4" fmla="*/ 0 60000 65536"/>
                <a:gd name="T5" fmla="*/ 0 60000 65536"/>
                <a:gd name="T6" fmla="*/ 0 w 1"/>
                <a:gd name="T7" fmla="*/ 0 h 1139"/>
                <a:gd name="T8" fmla="*/ 0 w 1"/>
                <a:gd name="T9" fmla="*/ 1139 h 113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139">
                  <a:moveTo>
                    <a:pt x="0" y="0"/>
                  </a:moveTo>
                  <a:lnTo>
                    <a:pt x="1" y="1139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07" name="Oval 24"/>
            <p:cNvSpPr>
              <a:spLocks noChangeArrowheads="1"/>
            </p:cNvSpPr>
            <p:nvPr/>
          </p:nvSpPr>
          <p:spPr bwMode="auto">
            <a:xfrm>
              <a:off x="3961" y="2258"/>
              <a:ext cx="35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08" name="Oval 25"/>
            <p:cNvSpPr>
              <a:spLocks noChangeArrowheads="1"/>
            </p:cNvSpPr>
            <p:nvPr/>
          </p:nvSpPr>
          <p:spPr bwMode="auto">
            <a:xfrm>
              <a:off x="3553" y="1577"/>
              <a:ext cx="34" cy="39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09" name="Oval 26"/>
            <p:cNvSpPr>
              <a:spLocks noChangeArrowheads="1"/>
            </p:cNvSpPr>
            <p:nvPr/>
          </p:nvSpPr>
          <p:spPr bwMode="auto">
            <a:xfrm>
              <a:off x="2974" y="997"/>
              <a:ext cx="34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10" name="Oval 27"/>
            <p:cNvSpPr>
              <a:spLocks noChangeArrowheads="1"/>
            </p:cNvSpPr>
            <p:nvPr/>
          </p:nvSpPr>
          <p:spPr bwMode="auto">
            <a:xfrm flipH="1">
              <a:off x="3246" y="997"/>
              <a:ext cx="33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graphicFrame>
          <p:nvGraphicFramePr>
            <p:cNvPr id="3080" name="Object 28"/>
            <p:cNvGraphicFramePr>
              <a:graphicFrameLocks noChangeAspect="1"/>
            </p:cNvGraphicFramePr>
            <p:nvPr/>
          </p:nvGraphicFramePr>
          <p:xfrm>
            <a:off x="793" y="1474"/>
            <a:ext cx="104" cy="104"/>
          </p:xfrm>
          <a:graphic>
            <a:graphicData uri="http://schemas.openxmlformats.org/presentationml/2006/ole">
              <p:oleObj spid="_x0000_s2056" name="Формула" r:id="rId10" imgW="139700" imgH="139700" progId="Equation.3">
                <p:embed/>
              </p:oleObj>
            </a:graphicData>
          </a:graphic>
        </p:graphicFrame>
        <p:graphicFrame>
          <p:nvGraphicFramePr>
            <p:cNvPr id="3081" name="Object 29"/>
            <p:cNvGraphicFramePr>
              <a:graphicFrameLocks noChangeAspect="1"/>
            </p:cNvGraphicFramePr>
            <p:nvPr/>
          </p:nvGraphicFramePr>
          <p:xfrm>
            <a:off x="1781" y="895"/>
            <a:ext cx="126" cy="293"/>
          </p:xfrm>
          <a:graphic>
            <a:graphicData uri="http://schemas.openxmlformats.org/presentationml/2006/ole">
              <p:oleObj spid="_x0000_s2057" name="Формула" r:id="rId11" imgW="164957" imgH="393359" progId="Equation.3">
                <p:embed/>
              </p:oleObj>
            </a:graphicData>
          </a:graphic>
        </p:graphicFrame>
        <p:graphicFrame>
          <p:nvGraphicFramePr>
            <p:cNvPr id="3082" name="Object 30"/>
            <p:cNvGraphicFramePr>
              <a:graphicFrameLocks noChangeAspect="1"/>
            </p:cNvGraphicFramePr>
            <p:nvPr/>
          </p:nvGraphicFramePr>
          <p:xfrm>
            <a:off x="1133" y="997"/>
            <a:ext cx="190" cy="293"/>
          </p:xfrm>
          <a:graphic>
            <a:graphicData uri="http://schemas.openxmlformats.org/presentationml/2006/ole">
              <p:oleObj spid="_x0000_s2058" name="Формула" r:id="rId12" imgW="253890" imgH="393529" progId="Equation.3">
                <p:embed/>
              </p:oleObj>
            </a:graphicData>
          </a:graphic>
        </p:graphicFrame>
        <p:sp>
          <p:nvSpPr>
            <p:cNvPr id="3111" name="Freeform 31"/>
            <p:cNvSpPr>
              <a:spLocks/>
            </p:cNvSpPr>
            <p:nvPr/>
          </p:nvSpPr>
          <p:spPr bwMode="auto">
            <a:xfrm>
              <a:off x="2987" y="709"/>
              <a:ext cx="1" cy="871"/>
            </a:xfrm>
            <a:custGeom>
              <a:avLst/>
              <a:gdLst>
                <a:gd name="T0" fmla="*/ 0 w 1"/>
                <a:gd name="T1" fmla="*/ 0 h 1160"/>
                <a:gd name="T2" fmla="*/ 0 w 1"/>
                <a:gd name="T3" fmla="*/ 1160 h 1160"/>
                <a:gd name="T4" fmla="*/ 0 60000 65536"/>
                <a:gd name="T5" fmla="*/ 0 60000 65536"/>
                <a:gd name="T6" fmla="*/ 0 w 1"/>
                <a:gd name="T7" fmla="*/ 0 h 1160"/>
                <a:gd name="T8" fmla="*/ 1 w 1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160">
                  <a:moveTo>
                    <a:pt x="0" y="0"/>
                  </a:moveTo>
                  <a:lnTo>
                    <a:pt x="0" y="1160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12" name="Freeform 32"/>
            <p:cNvSpPr>
              <a:spLocks/>
            </p:cNvSpPr>
            <p:nvPr/>
          </p:nvSpPr>
          <p:spPr bwMode="auto">
            <a:xfrm>
              <a:off x="3264" y="739"/>
              <a:ext cx="6" cy="847"/>
            </a:xfrm>
            <a:custGeom>
              <a:avLst/>
              <a:gdLst>
                <a:gd name="T0" fmla="*/ 0 w 8"/>
                <a:gd name="T1" fmla="*/ 0 h 1128"/>
                <a:gd name="T2" fmla="*/ 8 w 8"/>
                <a:gd name="T3" fmla="*/ 1128 h 1128"/>
                <a:gd name="T4" fmla="*/ 0 60000 65536"/>
                <a:gd name="T5" fmla="*/ 0 60000 65536"/>
                <a:gd name="T6" fmla="*/ 0 w 8"/>
                <a:gd name="T7" fmla="*/ 0 h 1128"/>
                <a:gd name="T8" fmla="*/ 8 w 8"/>
                <a:gd name="T9" fmla="*/ 1128 h 1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28">
                  <a:moveTo>
                    <a:pt x="0" y="0"/>
                  </a:moveTo>
                  <a:lnTo>
                    <a:pt x="8" y="1128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13" name="Oval 33"/>
            <p:cNvSpPr>
              <a:spLocks noChangeArrowheads="1"/>
            </p:cNvSpPr>
            <p:nvPr/>
          </p:nvSpPr>
          <p:spPr bwMode="auto">
            <a:xfrm>
              <a:off x="3382" y="1269"/>
              <a:ext cx="35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14" name="Oval 34"/>
            <p:cNvSpPr>
              <a:spLocks noChangeArrowheads="1"/>
            </p:cNvSpPr>
            <p:nvPr/>
          </p:nvSpPr>
          <p:spPr bwMode="auto">
            <a:xfrm>
              <a:off x="2837" y="1269"/>
              <a:ext cx="35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15" name="Freeform 35"/>
            <p:cNvSpPr>
              <a:spLocks/>
            </p:cNvSpPr>
            <p:nvPr/>
          </p:nvSpPr>
          <p:spPr bwMode="auto">
            <a:xfrm>
              <a:off x="1599" y="1304"/>
              <a:ext cx="655" cy="282"/>
            </a:xfrm>
            <a:custGeom>
              <a:avLst/>
              <a:gdLst>
                <a:gd name="T0" fmla="*/ 0 w 872"/>
                <a:gd name="T1" fmla="*/ 376 h 376"/>
                <a:gd name="T2" fmla="*/ 872 w 872"/>
                <a:gd name="T3" fmla="*/ 0 h 376"/>
                <a:gd name="T4" fmla="*/ 0 60000 65536"/>
                <a:gd name="T5" fmla="*/ 0 60000 65536"/>
                <a:gd name="T6" fmla="*/ 0 w 872"/>
                <a:gd name="T7" fmla="*/ 0 h 376"/>
                <a:gd name="T8" fmla="*/ 872 w 872"/>
                <a:gd name="T9" fmla="*/ 376 h 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72" h="376">
                  <a:moveTo>
                    <a:pt x="0" y="376"/>
                  </a:moveTo>
                  <a:lnTo>
                    <a:pt x="872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3083" name="Object 36"/>
            <p:cNvGraphicFramePr>
              <a:graphicFrameLocks noChangeAspect="1"/>
            </p:cNvGraphicFramePr>
            <p:nvPr/>
          </p:nvGraphicFramePr>
          <p:xfrm>
            <a:off x="2019" y="1100"/>
            <a:ext cx="126" cy="293"/>
          </p:xfrm>
          <a:graphic>
            <a:graphicData uri="http://schemas.openxmlformats.org/presentationml/2006/ole">
              <p:oleObj spid="_x0000_s2059" name="Формула" r:id="rId13" imgW="164957" imgH="393359" progId="Equation.3">
                <p:embed/>
              </p:oleObj>
            </a:graphicData>
          </a:graphic>
        </p:graphicFrame>
        <p:graphicFrame>
          <p:nvGraphicFramePr>
            <p:cNvPr id="3084" name="Object 37"/>
            <p:cNvGraphicFramePr>
              <a:graphicFrameLocks noChangeAspect="1"/>
            </p:cNvGraphicFramePr>
            <p:nvPr/>
          </p:nvGraphicFramePr>
          <p:xfrm>
            <a:off x="929" y="1304"/>
            <a:ext cx="180" cy="293"/>
          </p:xfrm>
          <a:graphic>
            <a:graphicData uri="http://schemas.openxmlformats.org/presentationml/2006/ole">
              <p:oleObj spid="_x0000_s2060" name="Формула" r:id="rId14" imgW="241195" imgH="393529" progId="Equation.3">
                <p:embed/>
              </p:oleObj>
            </a:graphicData>
          </a:graphic>
        </p:graphicFrame>
        <p:sp>
          <p:nvSpPr>
            <p:cNvPr id="3116" name="Freeform 38"/>
            <p:cNvSpPr>
              <a:spLocks/>
            </p:cNvSpPr>
            <p:nvPr/>
          </p:nvSpPr>
          <p:spPr bwMode="auto">
            <a:xfrm>
              <a:off x="2849" y="745"/>
              <a:ext cx="1" cy="847"/>
            </a:xfrm>
            <a:custGeom>
              <a:avLst/>
              <a:gdLst>
                <a:gd name="T0" fmla="*/ 0 w 1"/>
                <a:gd name="T1" fmla="*/ 0 h 1128"/>
                <a:gd name="T2" fmla="*/ 0 w 1"/>
                <a:gd name="T3" fmla="*/ 1128 h 1128"/>
                <a:gd name="T4" fmla="*/ 0 60000 65536"/>
                <a:gd name="T5" fmla="*/ 0 60000 65536"/>
                <a:gd name="T6" fmla="*/ 0 w 1"/>
                <a:gd name="T7" fmla="*/ 0 h 1128"/>
                <a:gd name="T8" fmla="*/ 1 w 1"/>
                <a:gd name="T9" fmla="*/ 1128 h 1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128">
                  <a:moveTo>
                    <a:pt x="0" y="0"/>
                  </a:moveTo>
                  <a:lnTo>
                    <a:pt x="0" y="1128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17" name="Freeform 39"/>
            <p:cNvSpPr>
              <a:spLocks/>
            </p:cNvSpPr>
            <p:nvPr/>
          </p:nvSpPr>
          <p:spPr bwMode="auto">
            <a:xfrm>
              <a:off x="3416" y="725"/>
              <a:ext cx="6" cy="847"/>
            </a:xfrm>
            <a:custGeom>
              <a:avLst/>
              <a:gdLst>
                <a:gd name="T0" fmla="*/ 0 w 8"/>
                <a:gd name="T1" fmla="*/ 0 h 1128"/>
                <a:gd name="T2" fmla="*/ 8 w 8"/>
                <a:gd name="T3" fmla="*/ 1128 h 1128"/>
                <a:gd name="T4" fmla="*/ 0 60000 65536"/>
                <a:gd name="T5" fmla="*/ 0 60000 65536"/>
                <a:gd name="T6" fmla="*/ 0 w 8"/>
                <a:gd name="T7" fmla="*/ 0 h 1128"/>
                <a:gd name="T8" fmla="*/ 8 w 8"/>
                <a:gd name="T9" fmla="*/ 1128 h 1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28">
                  <a:moveTo>
                    <a:pt x="0" y="0"/>
                  </a:moveTo>
                  <a:lnTo>
                    <a:pt x="8" y="1128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3085" name="Object 40"/>
            <p:cNvGraphicFramePr>
              <a:graphicFrameLocks noChangeAspect="1"/>
            </p:cNvGraphicFramePr>
            <p:nvPr/>
          </p:nvGraphicFramePr>
          <p:xfrm>
            <a:off x="3484" y="1678"/>
            <a:ext cx="104" cy="104"/>
          </p:xfrm>
          <a:graphic>
            <a:graphicData uri="http://schemas.openxmlformats.org/presentationml/2006/ole">
              <p:oleObj spid="_x0000_s2061" name="Формула" r:id="rId15" imgW="139700" imgH="139700" progId="Equation.3">
                <p:embed/>
              </p:oleObj>
            </a:graphicData>
          </a:graphic>
        </p:graphicFrame>
        <p:sp>
          <p:nvSpPr>
            <p:cNvPr id="3118" name="Oval 41"/>
            <p:cNvSpPr>
              <a:spLocks noChangeArrowheads="1"/>
            </p:cNvSpPr>
            <p:nvPr/>
          </p:nvSpPr>
          <p:spPr bwMode="auto">
            <a:xfrm flipH="1">
              <a:off x="3110" y="860"/>
              <a:ext cx="33" cy="34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graphicFrame>
          <p:nvGraphicFramePr>
            <p:cNvPr id="3086" name="Object 43"/>
            <p:cNvGraphicFramePr>
              <a:graphicFrameLocks noChangeAspect="1"/>
            </p:cNvGraphicFramePr>
            <p:nvPr/>
          </p:nvGraphicFramePr>
          <p:xfrm>
            <a:off x="1406" y="1984"/>
            <a:ext cx="180" cy="293"/>
          </p:xfrm>
          <a:graphic>
            <a:graphicData uri="http://schemas.openxmlformats.org/presentationml/2006/ole">
              <p:oleObj spid="_x0000_s2062" name="Формула" r:id="rId16" imgW="241195" imgH="393529" progId="Equation.3">
                <p:embed/>
              </p:oleObj>
            </a:graphicData>
          </a:graphic>
        </p:graphicFrame>
        <p:sp>
          <p:nvSpPr>
            <p:cNvPr id="3119" name="Oval 45"/>
            <p:cNvSpPr>
              <a:spLocks noChangeArrowheads="1"/>
            </p:cNvSpPr>
            <p:nvPr/>
          </p:nvSpPr>
          <p:spPr bwMode="auto">
            <a:xfrm>
              <a:off x="3961" y="2257"/>
              <a:ext cx="35" cy="40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20" name="Freeform 46"/>
            <p:cNvSpPr>
              <a:spLocks/>
            </p:cNvSpPr>
            <p:nvPr/>
          </p:nvSpPr>
          <p:spPr bwMode="auto">
            <a:xfrm>
              <a:off x="962" y="1868"/>
              <a:ext cx="3588" cy="6"/>
            </a:xfrm>
            <a:custGeom>
              <a:avLst/>
              <a:gdLst>
                <a:gd name="T0" fmla="*/ 0 w 4776"/>
                <a:gd name="T1" fmla="*/ 0 h 8"/>
                <a:gd name="T2" fmla="*/ 4776 w 4776"/>
                <a:gd name="T3" fmla="*/ 8 h 8"/>
                <a:gd name="T4" fmla="*/ 0 60000 65536"/>
                <a:gd name="T5" fmla="*/ 0 60000 65536"/>
                <a:gd name="T6" fmla="*/ 0 w 4776"/>
                <a:gd name="T7" fmla="*/ 0 h 8"/>
                <a:gd name="T8" fmla="*/ 4776 w 4776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76" h="8">
                  <a:moveTo>
                    <a:pt x="0" y="0"/>
                  </a:moveTo>
                  <a:lnTo>
                    <a:pt x="4776" y="8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21" name="Freeform 47"/>
            <p:cNvSpPr>
              <a:spLocks/>
            </p:cNvSpPr>
            <p:nvPr/>
          </p:nvSpPr>
          <p:spPr bwMode="auto">
            <a:xfrm>
              <a:off x="963" y="1575"/>
              <a:ext cx="655" cy="283"/>
            </a:xfrm>
            <a:custGeom>
              <a:avLst/>
              <a:gdLst>
                <a:gd name="T0" fmla="*/ 0 w 872"/>
                <a:gd name="T1" fmla="*/ 376 h 376"/>
                <a:gd name="T2" fmla="*/ 872 w 872"/>
                <a:gd name="T3" fmla="*/ 0 h 376"/>
                <a:gd name="T4" fmla="*/ 0 60000 65536"/>
                <a:gd name="T5" fmla="*/ 0 60000 65536"/>
                <a:gd name="T6" fmla="*/ 0 w 872"/>
                <a:gd name="T7" fmla="*/ 0 h 376"/>
                <a:gd name="T8" fmla="*/ 872 w 872"/>
                <a:gd name="T9" fmla="*/ 376 h 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72" h="376">
                  <a:moveTo>
                    <a:pt x="0" y="376"/>
                  </a:moveTo>
                  <a:lnTo>
                    <a:pt x="872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3087" name="Object 48"/>
            <p:cNvGraphicFramePr>
              <a:graphicFrameLocks noChangeAspect="1"/>
            </p:cNvGraphicFramePr>
            <p:nvPr/>
          </p:nvGraphicFramePr>
          <p:xfrm>
            <a:off x="929" y="1575"/>
            <a:ext cx="189" cy="293"/>
          </p:xfrm>
          <a:graphic>
            <a:graphicData uri="http://schemas.openxmlformats.org/presentationml/2006/ole">
              <p:oleObj spid="_x0000_s2063" name="Формула" r:id="rId17" imgW="253890" imgH="393529" progId="Equation.3">
                <p:embed/>
              </p:oleObj>
            </a:graphicData>
          </a:graphic>
        </p:graphicFrame>
        <p:sp>
          <p:nvSpPr>
            <p:cNvPr id="3122" name="Freeform 49"/>
            <p:cNvSpPr>
              <a:spLocks/>
            </p:cNvSpPr>
            <p:nvPr/>
          </p:nvSpPr>
          <p:spPr bwMode="auto">
            <a:xfrm>
              <a:off x="3689" y="1576"/>
              <a:ext cx="1" cy="855"/>
            </a:xfrm>
            <a:custGeom>
              <a:avLst/>
              <a:gdLst>
                <a:gd name="T0" fmla="*/ 0 w 1"/>
                <a:gd name="T1" fmla="*/ 0 h 1139"/>
                <a:gd name="T2" fmla="*/ 1 w 1"/>
                <a:gd name="T3" fmla="*/ 1139 h 1139"/>
                <a:gd name="T4" fmla="*/ 0 60000 65536"/>
                <a:gd name="T5" fmla="*/ 0 60000 65536"/>
                <a:gd name="T6" fmla="*/ 0 w 1"/>
                <a:gd name="T7" fmla="*/ 0 h 1139"/>
                <a:gd name="T8" fmla="*/ 1 w 1"/>
                <a:gd name="T9" fmla="*/ 1139 h 113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139">
                  <a:moveTo>
                    <a:pt x="0" y="0"/>
                  </a:moveTo>
                  <a:lnTo>
                    <a:pt x="1" y="1139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23" name="Freeform 50"/>
            <p:cNvSpPr>
              <a:spLocks/>
            </p:cNvSpPr>
            <p:nvPr/>
          </p:nvSpPr>
          <p:spPr bwMode="auto">
            <a:xfrm>
              <a:off x="4249" y="1580"/>
              <a:ext cx="6" cy="871"/>
            </a:xfrm>
            <a:custGeom>
              <a:avLst/>
              <a:gdLst>
                <a:gd name="T0" fmla="*/ 0 w 8"/>
                <a:gd name="T1" fmla="*/ 0 h 1160"/>
                <a:gd name="T2" fmla="*/ 8 w 8"/>
                <a:gd name="T3" fmla="*/ 1160 h 1160"/>
                <a:gd name="T4" fmla="*/ 0 60000 65536"/>
                <a:gd name="T5" fmla="*/ 0 60000 65536"/>
                <a:gd name="T6" fmla="*/ 0 w 8"/>
                <a:gd name="T7" fmla="*/ 0 h 1160"/>
                <a:gd name="T8" fmla="*/ 8 w 8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60">
                  <a:moveTo>
                    <a:pt x="0" y="0"/>
                  </a:moveTo>
                  <a:lnTo>
                    <a:pt x="8" y="1160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3088" name="Object 51"/>
            <p:cNvGraphicFramePr>
              <a:graphicFrameLocks noChangeAspect="1"/>
            </p:cNvGraphicFramePr>
            <p:nvPr/>
          </p:nvGraphicFramePr>
          <p:xfrm>
            <a:off x="2053" y="1609"/>
            <a:ext cx="221" cy="293"/>
          </p:xfrm>
          <a:graphic>
            <a:graphicData uri="http://schemas.openxmlformats.org/presentationml/2006/ole">
              <p:oleObj spid="_x0000_s2064" name="Формула" r:id="rId18" imgW="291973" imgH="393529" progId="Equation.3">
                <p:embed/>
              </p:oleObj>
            </a:graphicData>
          </a:graphic>
        </p:graphicFrame>
        <p:sp>
          <p:nvSpPr>
            <p:cNvPr id="3124" name="Oval 52"/>
            <p:cNvSpPr>
              <a:spLocks noChangeArrowheads="1"/>
            </p:cNvSpPr>
            <p:nvPr/>
          </p:nvSpPr>
          <p:spPr bwMode="auto">
            <a:xfrm flipH="1">
              <a:off x="3655" y="1849"/>
              <a:ext cx="34" cy="3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25" name="Oval 53"/>
            <p:cNvSpPr>
              <a:spLocks noChangeArrowheads="1"/>
            </p:cNvSpPr>
            <p:nvPr/>
          </p:nvSpPr>
          <p:spPr bwMode="auto">
            <a:xfrm flipH="1">
              <a:off x="4234" y="1849"/>
              <a:ext cx="34" cy="33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26" name="Oval 54"/>
            <p:cNvSpPr>
              <a:spLocks noChangeArrowheads="1"/>
            </p:cNvSpPr>
            <p:nvPr/>
          </p:nvSpPr>
          <p:spPr bwMode="auto">
            <a:xfrm flipH="1">
              <a:off x="3791" y="2120"/>
              <a:ext cx="34" cy="34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27" name="Oval 55"/>
            <p:cNvSpPr>
              <a:spLocks noChangeArrowheads="1"/>
            </p:cNvSpPr>
            <p:nvPr/>
          </p:nvSpPr>
          <p:spPr bwMode="auto">
            <a:xfrm flipH="1">
              <a:off x="4097" y="2120"/>
              <a:ext cx="34" cy="34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28" name="Freeform 56"/>
            <p:cNvSpPr>
              <a:spLocks/>
            </p:cNvSpPr>
            <p:nvPr/>
          </p:nvSpPr>
          <p:spPr bwMode="auto">
            <a:xfrm>
              <a:off x="1202" y="1575"/>
              <a:ext cx="402" cy="583"/>
            </a:xfrm>
            <a:custGeom>
              <a:avLst/>
              <a:gdLst>
                <a:gd name="T0" fmla="*/ 0 w 536"/>
                <a:gd name="T1" fmla="*/ 776 h 776"/>
                <a:gd name="T2" fmla="*/ 536 w 536"/>
                <a:gd name="T3" fmla="*/ 0 h 776"/>
                <a:gd name="T4" fmla="*/ 0 60000 65536"/>
                <a:gd name="T5" fmla="*/ 0 60000 65536"/>
                <a:gd name="T6" fmla="*/ 0 w 536"/>
                <a:gd name="T7" fmla="*/ 0 h 776"/>
                <a:gd name="T8" fmla="*/ 536 w 536"/>
                <a:gd name="T9" fmla="*/ 776 h 7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6" h="776">
                  <a:moveTo>
                    <a:pt x="0" y="776"/>
                  </a:moveTo>
                  <a:lnTo>
                    <a:pt x="536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3089" name="Object 57"/>
            <p:cNvGraphicFramePr>
              <a:graphicFrameLocks noChangeAspect="1"/>
            </p:cNvGraphicFramePr>
            <p:nvPr/>
          </p:nvGraphicFramePr>
          <p:xfrm>
            <a:off x="1099" y="1848"/>
            <a:ext cx="190" cy="293"/>
          </p:xfrm>
          <a:graphic>
            <a:graphicData uri="http://schemas.openxmlformats.org/presentationml/2006/ole">
              <p:oleObj spid="_x0000_s2065" name="Формула" r:id="rId19" imgW="253890" imgH="393529" progId="Equation.3">
                <p:embed/>
              </p:oleObj>
            </a:graphicData>
          </a:graphic>
        </p:graphicFrame>
        <p:sp>
          <p:nvSpPr>
            <p:cNvPr id="3129" name="Freeform 58"/>
            <p:cNvSpPr>
              <a:spLocks/>
            </p:cNvSpPr>
            <p:nvPr/>
          </p:nvSpPr>
          <p:spPr bwMode="auto">
            <a:xfrm>
              <a:off x="1202" y="2150"/>
              <a:ext cx="2999" cy="5"/>
            </a:xfrm>
            <a:custGeom>
              <a:avLst/>
              <a:gdLst>
                <a:gd name="T0" fmla="*/ 0 w 3993"/>
                <a:gd name="T1" fmla="*/ 6 h 6"/>
                <a:gd name="T2" fmla="*/ 3993 w 3993"/>
                <a:gd name="T3" fmla="*/ 0 h 6"/>
                <a:gd name="T4" fmla="*/ 0 60000 65536"/>
                <a:gd name="T5" fmla="*/ 0 60000 65536"/>
                <a:gd name="T6" fmla="*/ 0 w 3993"/>
                <a:gd name="T7" fmla="*/ 0 h 6"/>
                <a:gd name="T8" fmla="*/ 3993 w 3993"/>
                <a:gd name="T9" fmla="*/ 6 h 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93" h="6">
                  <a:moveTo>
                    <a:pt x="0" y="6"/>
                  </a:moveTo>
                  <a:lnTo>
                    <a:pt x="3993" y="0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30" name="Freeform 59"/>
            <p:cNvSpPr>
              <a:spLocks/>
            </p:cNvSpPr>
            <p:nvPr/>
          </p:nvSpPr>
          <p:spPr bwMode="auto">
            <a:xfrm>
              <a:off x="3825" y="1576"/>
              <a:ext cx="7" cy="871"/>
            </a:xfrm>
            <a:custGeom>
              <a:avLst/>
              <a:gdLst>
                <a:gd name="T0" fmla="*/ 0 w 8"/>
                <a:gd name="T1" fmla="*/ 0 h 1160"/>
                <a:gd name="T2" fmla="*/ 8 w 8"/>
                <a:gd name="T3" fmla="*/ 1160 h 1160"/>
                <a:gd name="T4" fmla="*/ 0 60000 65536"/>
                <a:gd name="T5" fmla="*/ 0 60000 65536"/>
                <a:gd name="T6" fmla="*/ 0 w 8"/>
                <a:gd name="T7" fmla="*/ 0 h 1160"/>
                <a:gd name="T8" fmla="*/ 8 w 8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60">
                  <a:moveTo>
                    <a:pt x="0" y="0"/>
                  </a:moveTo>
                  <a:lnTo>
                    <a:pt x="8" y="1160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3090" name="Object 61"/>
            <p:cNvGraphicFramePr>
              <a:graphicFrameLocks noChangeAspect="1"/>
            </p:cNvGraphicFramePr>
            <p:nvPr/>
          </p:nvGraphicFramePr>
          <p:xfrm>
            <a:off x="1883" y="1848"/>
            <a:ext cx="180" cy="293"/>
          </p:xfrm>
          <a:graphic>
            <a:graphicData uri="http://schemas.openxmlformats.org/presentationml/2006/ole">
              <p:oleObj spid="_x0000_s2066" name="Формула" r:id="rId20" imgW="241195" imgH="393529" progId="Equation.3">
                <p:embed/>
              </p:oleObj>
            </a:graphicData>
          </a:graphic>
        </p:graphicFrame>
        <p:graphicFrame>
          <p:nvGraphicFramePr>
            <p:cNvPr id="3091" name="Object 62"/>
            <p:cNvGraphicFramePr>
              <a:graphicFrameLocks noChangeAspect="1"/>
            </p:cNvGraphicFramePr>
            <p:nvPr/>
          </p:nvGraphicFramePr>
          <p:xfrm>
            <a:off x="3893" y="1644"/>
            <a:ext cx="180" cy="293"/>
          </p:xfrm>
          <a:graphic>
            <a:graphicData uri="http://schemas.openxmlformats.org/presentationml/2006/ole">
              <p:oleObj spid="_x0000_s2067" name="Формула" r:id="rId21" imgW="241195" imgH="393529" progId="Equation.3">
                <p:embed/>
              </p:oleObj>
            </a:graphicData>
          </a:graphic>
        </p:graphicFrame>
        <p:graphicFrame>
          <p:nvGraphicFramePr>
            <p:cNvPr id="3092" name="Object 63"/>
            <p:cNvGraphicFramePr>
              <a:graphicFrameLocks noChangeAspect="1"/>
            </p:cNvGraphicFramePr>
            <p:nvPr/>
          </p:nvGraphicFramePr>
          <p:xfrm>
            <a:off x="3076" y="1644"/>
            <a:ext cx="126" cy="293"/>
          </p:xfrm>
          <a:graphic>
            <a:graphicData uri="http://schemas.openxmlformats.org/presentationml/2006/ole">
              <p:oleObj spid="_x0000_s2068" name="Формула" r:id="rId22" imgW="164957" imgH="393359" progId="Equation.3">
                <p:embed/>
              </p:oleObj>
            </a:graphicData>
          </a:graphic>
        </p:graphicFrame>
        <p:graphicFrame>
          <p:nvGraphicFramePr>
            <p:cNvPr id="3093" name="Object 64"/>
            <p:cNvGraphicFramePr>
              <a:graphicFrameLocks noChangeAspect="1"/>
            </p:cNvGraphicFramePr>
            <p:nvPr/>
          </p:nvGraphicFramePr>
          <p:xfrm>
            <a:off x="2803" y="1644"/>
            <a:ext cx="126" cy="293"/>
          </p:xfrm>
          <a:graphic>
            <a:graphicData uri="http://schemas.openxmlformats.org/presentationml/2006/ole">
              <p:oleObj spid="_x0000_s2069" name="Формула" r:id="rId23" imgW="164957" imgH="393359" progId="Equation.3">
                <p:embed/>
              </p:oleObj>
            </a:graphicData>
          </a:graphic>
        </p:graphicFrame>
        <p:graphicFrame>
          <p:nvGraphicFramePr>
            <p:cNvPr id="3094" name="Object 65"/>
            <p:cNvGraphicFramePr>
              <a:graphicFrameLocks noChangeAspect="1"/>
            </p:cNvGraphicFramePr>
            <p:nvPr/>
          </p:nvGraphicFramePr>
          <p:xfrm>
            <a:off x="2939" y="1644"/>
            <a:ext cx="126" cy="293"/>
          </p:xfrm>
          <a:graphic>
            <a:graphicData uri="http://schemas.openxmlformats.org/presentationml/2006/ole">
              <p:oleObj spid="_x0000_s2070" name="Формула" r:id="rId24" imgW="164957" imgH="393359" progId="Equation.3">
                <p:embed/>
              </p:oleObj>
            </a:graphicData>
          </a:graphic>
        </p:graphicFrame>
        <p:sp>
          <p:nvSpPr>
            <p:cNvPr id="3131" name="Freeform 60"/>
            <p:cNvSpPr>
              <a:spLocks/>
            </p:cNvSpPr>
            <p:nvPr/>
          </p:nvSpPr>
          <p:spPr bwMode="auto">
            <a:xfrm>
              <a:off x="4097" y="1610"/>
              <a:ext cx="6" cy="871"/>
            </a:xfrm>
            <a:custGeom>
              <a:avLst/>
              <a:gdLst>
                <a:gd name="T0" fmla="*/ 0 w 8"/>
                <a:gd name="T1" fmla="*/ 0 h 1160"/>
                <a:gd name="T2" fmla="*/ 8 w 8"/>
                <a:gd name="T3" fmla="*/ 1160 h 1160"/>
                <a:gd name="T4" fmla="*/ 0 60000 65536"/>
                <a:gd name="T5" fmla="*/ 0 60000 65536"/>
                <a:gd name="T6" fmla="*/ 0 w 8"/>
                <a:gd name="T7" fmla="*/ 0 h 1160"/>
                <a:gd name="T8" fmla="*/ 8 w 8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160">
                  <a:moveTo>
                    <a:pt x="0" y="0"/>
                  </a:moveTo>
                  <a:lnTo>
                    <a:pt x="8" y="1160"/>
                  </a:lnTo>
                </a:path>
              </a:pathLst>
            </a:custGeom>
            <a:noFill/>
            <a:ln w="12700" cap="flat" cmpd="sng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5223" name="Freeform 103"/>
          <p:cNvSpPr>
            <a:spLocks/>
          </p:cNvSpPr>
          <p:nvPr/>
        </p:nvSpPr>
        <p:spPr bwMode="auto">
          <a:xfrm>
            <a:off x="4292600" y="2265363"/>
            <a:ext cx="4240213" cy="3035300"/>
          </a:xfrm>
          <a:custGeom>
            <a:avLst/>
            <a:gdLst>
              <a:gd name="T0" fmla="*/ 0 w 2672"/>
              <a:gd name="T1" fmla="*/ 1269 h 1881"/>
              <a:gd name="T2" fmla="*/ 344 w 2672"/>
              <a:gd name="T3" fmla="*/ 557 h 1881"/>
              <a:gd name="T4" fmla="*/ 510 w 2672"/>
              <a:gd name="T5" fmla="*/ 210 h 1881"/>
              <a:gd name="T6" fmla="*/ 712 w 2672"/>
              <a:gd name="T7" fmla="*/ 5 h 1881"/>
              <a:gd name="T8" fmla="*/ 904 w 2672"/>
              <a:gd name="T9" fmla="*/ 181 h 1881"/>
              <a:gd name="T10" fmla="*/ 1104 w 2672"/>
              <a:gd name="T11" fmla="*/ 565 h 1881"/>
              <a:gd name="T12" fmla="*/ 1296 w 2672"/>
              <a:gd name="T13" fmla="*/ 973 h 1881"/>
              <a:gd name="T14" fmla="*/ 1456 w 2672"/>
              <a:gd name="T15" fmla="*/ 1333 h 1881"/>
              <a:gd name="T16" fmla="*/ 1624 w 2672"/>
              <a:gd name="T17" fmla="*/ 1685 h 1881"/>
              <a:gd name="T18" fmla="*/ 1832 w 2672"/>
              <a:gd name="T19" fmla="*/ 1877 h 1881"/>
              <a:gd name="T20" fmla="*/ 2016 w 2672"/>
              <a:gd name="T21" fmla="*/ 1709 h 1881"/>
              <a:gd name="T22" fmla="*/ 2216 w 2672"/>
              <a:gd name="T23" fmla="*/ 1341 h 1881"/>
              <a:gd name="T24" fmla="*/ 2400 w 2672"/>
              <a:gd name="T25" fmla="*/ 989 h 1881"/>
              <a:gd name="T26" fmla="*/ 2505 w 2672"/>
              <a:gd name="T27" fmla="*/ 754 h 1881"/>
              <a:gd name="T28" fmla="*/ 2672 w 2672"/>
              <a:gd name="T29" fmla="*/ 349 h 188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672"/>
              <a:gd name="T46" fmla="*/ 0 h 1881"/>
              <a:gd name="T47" fmla="*/ 2672 w 2672"/>
              <a:gd name="T48" fmla="*/ 1881 h 188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672" h="1881">
                <a:moveTo>
                  <a:pt x="0" y="1269"/>
                </a:moveTo>
                <a:cubicBezTo>
                  <a:pt x="57" y="1152"/>
                  <a:pt x="259" y="733"/>
                  <a:pt x="344" y="557"/>
                </a:cubicBezTo>
                <a:cubicBezTo>
                  <a:pt x="429" y="381"/>
                  <a:pt x="449" y="302"/>
                  <a:pt x="510" y="210"/>
                </a:cubicBezTo>
                <a:cubicBezTo>
                  <a:pt x="571" y="118"/>
                  <a:pt x="646" y="10"/>
                  <a:pt x="712" y="5"/>
                </a:cubicBezTo>
                <a:cubicBezTo>
                  <a:pt x="778" y="0"/>
                  <a:pt x="839" y="88"/>
                  <a:pt x="904" y="181"/>
                </a:cubicBezTo>
                <a:cubicBezTo>
                  <a:pt x="969" y="274"/>
                  <a:pt x="1039" y="433"/>
                  <a:pt x="1104" y="565"/>
                </a:cubicBezTo>
                <a:cubicBezTo>
                  <a:pt x="1169" y="697"/>
                  <a:pt x="1237" y="845"/>
                  <a:pt x="1296" y="973"/>
                </a:cubicBezTo>
                <a:cubicBezTo>
                  <a:pt x="1355" y="1101"/>
                  <a:pt x="1401" y="1214"/>
                  <a:pt x="1456" y="1333"/>
                </a:cubicBezTo>
                <a:cubicBezTo>
                  <a:pt x="1511" y="1452"/>
                  <a:pt x="1561" y="1594"/>
                  <a:pt x="1624" y="1685"/>
                </a:cubicBezTo>
                <a:cubicBezTo>
                  <a:pt x="1687" y="1776"/>
                  <a:pt x="1767" y="1873"/>
                  <a:pt x="1832" y="1877"/>
                </a:cubicBezTo>
                <a:cubicBezTo>
                  <a:pt x="1897" y="1881"/>
                  <a:pt x="1952" y="1798"/>
                  <a:pt x="2016" y="1709"/>
                </a:cubicBezTo>
                <a:cubicBezTo>
                  <a:pt x="2080" y="1620"/>
                  <a:pt x="2152" y="1461"/>
                  <a:pt x="2216" y="1341"/>
                </a:cubicBezTo>
                <a:cubicBezTo>
                  <a:pt x="2280" y="1221"/>
                  <a:pt x="2352" y="1087"/>
                  <a:pt x="2400" y="989"/>
                </a:cubicBezTo>
                <a:cubicBezTo>
                  <a:pt x="2448" y="891"/>
                  <a:pt x="2460" y="861"/>
                  <a:pt x="2505" y="754"/>
                </a:cubicBezTo>
                <a:cubicBezTo>
                  <a:pt x="2550" y="647"/>
                  <a:pt x="2637" y="433"/>
                  <a:pt x="2672" y="349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35280" cy="1666526"/>
          </a:xfrm>
        </p:spPr>
        <p:txBody>
          <a:bodyPr/>
          <a:lstStyle/>
          <a:p>
            <a:pPr algn="ctr" eaLnBrk="1" hangingPunct="1"/>
            <a:r>
              <a:rPr lang="ru-RU" b="1" dirty="0" err="1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</a:rPr>
              <a:t>Графік</a:t>
            </a:r>
            <a:r>
              <a:rPr lang="ru-RU" b="1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b="1" dirty="0" err="1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</a:rPr>
              <a:t>функц</a:t>
            </a:r>
            <a:r>
              <a:rPr lang="uk-UA" b="1" dirty="0" err="1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</a:rPr>
              <a:t>ії</a:t>
            </a:r>
            <a:r>
              <a:rPr lang="uk-UA" b="1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b="1" i="1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</a:rPr>
              <a:t>y = sin x</a:t>
            </a:r>
            <a:endParaRPr lang="ru-RU" b="1" i="1" dirty="0" smtClean="0">
              <a:ln w="6350">
                <a:solidFill>
                  <a:schemeClr val="tx2">
                    <a:lumMod val="10000"/>
                  </a:schemeClr>
                </a:solidFill>
              </a:ln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4652963"/>
            <a:ext cx="9144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 dirty="0" err="1">
                <a:solidFill>
                  <a:schemeClr val="tx2">
                    <a:lumMod val="10000"/>
                  </a:schemeClr>
                </a:solidFill>
              </a:rPr>
              <a:t>Графік</a:t>
            </a:r>
            <a:r>
              <a:rPr lang="uk-UA" sz="4400" b="1" dirty="0">
                <a:solidFill>
                  <a:schemeClr val="tx2">
                    <a:lumMod val="10000"/>
                  </a:schemeClr>
                </a:solidFill>
              </a:rPr>
              <a:t>ом</a:t>
            </a:r>
            <a:r>
              <a:rPr lang="ru-RU" sz="4400" b="1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4400" b="1" dirty="0" err="1">
                <a:solidFill>
                  <a:schemeClr val="tx2">
                    <a:lumMod val="10000"/>
                  </a:schemeClr>
                </a:solidFill>
              </a:rPr>
              <a:t>функц</a:t>
            </a:r>
            <a:r>
              <a:rPr lang="uk-UA" sz="4400" b="1" dirty="0" err="1">
                <a:solidFill>
                  <a:schemeClr val="tx2">
                    <a:lumMod val="10000"/>
                  </a:schemeClr>
                </a:solidFill>
              </a:rPr>
              <a:t>ії</a:t>
            </a:r>
            <a:r>
              <a:rPr lang="uk-UA" sz="4400" b="1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4400" b="1" i="1" dirty="0">
                <a:solidFill>
                  <a:schemeClr val="tx2">
                    <a:lumMod val="10000"/>
                  </a:schemeClr>
                </a:solidFill>
              </a:rPr>
              <a:t>y = sin x</a:t>
            </a:r>
            <a:br>
              <a:rPr lang="en-US" sz="4400" b="1" i="1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uk-UA" sz="4400" b="1" dirty="0">
                <a:solidFill>
                  <a:schemeClr val="tx2">
                    <a:lumMod val="10000"/>
                  </a:schemeClr>
                </a:solidFill>
              </a:rPr>
              <a:t>є крива, яка називається</a:t>
            </a:r>
            <a:endParaRPr lang="ru-RU" sz="4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179512" y="1268760"/>
            <a:ext cx="8748713" cy="2952973"/>
            <a:chOff x="478" y="845"/>
            <a:chExt cx="5033" cy="1769"/>
          </a:xfrm>
        </p:grpSpPr>
        <p:sp>
          <p:nvSpPr>
            <p:cNvPr id="4113" name="Line 6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4114" name="Line 7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4115" name="Text Box 8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y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116" name="Text Box 9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4117" name="Text Box 10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>
                  <a:latin typeface="Times New Roman" pitchFamily="18" charset="0"/>
                </a:rPr>
                <a:t>-</a:t>
              </a: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4118" name="Line 11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19" name="Line 12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4098" name="Object 13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3074" name="Формула" r:id="rId4" imgW="139680" imgH="139680" progId="Equation.3">
                <p:embed/>
              </p:oleObj>
            </a:graphicData>
          </a:graphic>
        </p:graphicFrame>
        <p:graphicFrame>
          <p:nvGraphicFramePr>
            <p:cNvPr id="4099" name="Object 14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3075" name="Формула" r:id="rId5" imgW="164880" imgH="393480" progId="Equation.3">
                <p:embed/>
              </p:oleObj>
            </a:graphicData>
          </a:graphic>
        </p:graphicFrame>
        <p:graphicFrame>
          <p:nvGraphicFramePr>
            <p:cNvPr id="4100" name="Object 15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3076" name="Формула" r:id="rId6" imgW="228600" imgH="177480" progId="Equation.3">
                <p:embed/>
              </p:oleObj>
            </a:graphicData>
          </a:graphic>
        </p:graphicFrame>
        <p:graphicFrame>
          <p:nvGraphicFramePr>
            <p:cNvPr id="4101" name="Object 16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3077" name="Формула" r:id="rId7" imgW="241200" imgH="393480" progId="Equation.3">
                <p:embed/>
              </p:oleObj>
            </a:graphicData>
          </a:graphic>
        </p:graphicFrame>
        <p:graphicFrame>
          <p:nvGraphicFramePr>
            <p:cNvPr id="4102" name="Object 17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3078" name="Формула" r:id="rId8" imgW="253800" imgH="139680" progId="Equation.3">
                <p:embed/>
              </p:oleObj>
            </a:graphicData>
          </a:graphic>
        </p:graphicFrame>
        <p:graphicFrame>
          <p:nvGraphicFramePr>
            <p:cNvPr id="4103" name="Object 18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3079" name="Формула" r:id="rId9" imgW="279360" imgH="393480" progId="Equation.3">
                <p:embed/>
              </p:oleObj>
            </a:graphicData>
          </a:graphic>
        </p:graphicFrame>
        <p:graphicFrame>
          <p:nvGraphicFramePr>
            <p:cNvPr id="4104" name="Object 19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3080" name="Формула" r:id="rId10" imgW="330120" imgH="177480" progId="Equation.3">
                <p:embed/>
              </p:oleObj>
            </a:graphicData>
          </a:graphic>
        </p:graphicFrame>
        <p:graphicFrame>
          <p:nvGraphicFramePr>
            <p:cNvPr id="4105" name="Object 20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3081" name="Формула" r:id="rId11" imgW="342720" imgH="393480" progId="Equation.3">
                <p:embed/>
              </p:oleObj>
            </a:graphicData>
          </a:graphic>
        </p:graphicFrame>
        <p:graphicFrame>
          <p:nvGraphicFramePr>
            <p:cNvPr id="4106" name="Object 21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3082" name="Формула" r:id="rId12" imgW="126720" imgH="177480" progId="Equation.3">
                <p:embed/>
              </p:oleObj>
            </a:graphicData>
          </a:graphic>
        </p:graphicFrame>
        <p:sp>
          <p:nvSpPr>
            <p:cNvPr id="4120" name="Line 22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21" name="Line 23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22" name="Line 24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23" name="Line 25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24" name="Line 26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25" name="Line 27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26" name="Line 28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27" name="Line 29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28" name="Line 30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29" name="Line 31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0" name="Line 32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1" name="Line 33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2" name="Line 34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3" name="Line 35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4" name="Line 36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5" name="Line 37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6" name="Line 38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7" name="Line 39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8" name="Line 40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39" name="Line 41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40" name="Line 42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41" name="Line 43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42" name="Line 44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43" name="Line 45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44" name="Line 46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45" name="Line 47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46" name="Line 48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47" name="Line 49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3" name="Group 57"/>
            <p:cNvGrpSpPr>
              <a:grpSpLocks/>
            </p:cNvGrpSpPr>
            <p:nvPr/>
          </p:nvGrpSpPr>
          <p:grpSpPr bwMode="auto">
            <a:xfrm>
              <a:off x="749" y="1571"/>
              <a:ext cx="4353" cy="726"/>
              <a:chOff x="749" y="1571"/>
              <a:chExt cx="4353" cy="726"/>
            </a:xfrm>
          </p:grpSpPr>
          <p:sp>
            <p:nvSpPr>
              <p:cNvPr id="4150" name="Freeform 51"/>
              <p:cNvSpPr>
                <a:spLocks/>
              </p:cNvSpPr>
              <p:nvPr/>
            </p:nvSpPr>
            <p:spPr bwMode="auto">
              <a:xfrm>
                <a:off x="2925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76200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4151" name="Freeform 52"/>
              <p:cNvSpPr>
                <a:spLocks/>
              </p:cNvSpPr>
              <p:nvPr/>
            </p:nvSpPr>
            <p:spPr bwMode="auto">
              <a:xfrm rot="10800000">
                <a:off x="1836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76200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4152" name="Freeform 53"/>
              <p:cNvSpPr>
                <a:spLocks/>
              </p:cNvSpPr>
              <p:nvPr/>
            </p:nvSpPr>
            <p:spPr bwMode="auto">
              <a:xfrm>
                <a:off x="749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76200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4153" name="Freeform 54"/>
              <p:cNvSpPr>
                <a:spLocks/>
              </p:cNvSpPr>
              <p:nvPr/>
            </p:nvSpPr>
            <p:spPr bwMode="auto">
              <a:xfrm rot="10800000">
                <a:off x="4014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76200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4149" name="Text Box 55"/>
            <p:cNvSpPr txBox="1">
              <a:spLocks noChangeArrowheads="1"/>
            </p:cNvSpPr>
            <p:nvPr/>
          </p:nvSpPr>
          <p:spPr bwMode="auto">
            <a:xfrm>
              <a:off x="5319" y="1934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x</a:t>
              </a: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572000" y="2492375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>
            <a:off x="4572000" y="3643313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253" name="Rectangle 61"/>
          <p:cNvSpPr>
            <a:spLocks noChangeArrowheads="1"/>
          </p:cNvSpPr>
          <p:nvPr/>
        </p:nvSpPr>
        <p:spPr bwMode="auto">
          <a:xfrm>
            <a:off x="0" y="5661249"/>
            <a:ext cx="8892479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44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СИНУСОЇДА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1000"/>
                                        <p:tgtEl>
                                          <p:spTgt spid="8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1000"/>
                                        <p:tgtEl>
                                          <p:spTgt spid="8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000"/>
                                        <p:tgtEl>
                                          <p:spTgt spid="8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1" grpId="0" animBg="1"/>
      <p:bldP spid="82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0"/>
            <a:ext cx="7467600" cy="1143000"/>
          </a:xfrm>
        </p:spPr>
        <p:txBody>
          <a:bodyPr/>
          <a:lstStyle/>
          <a:p>
            <a:pPr algn="ctr" eaLnBrk="1" hangingPunct="1"/>
            <a:r>
              <a:rPr lang="uk-UA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Властивості функції </a:t>
            </a:r>
            <a:r>
              <a:rPr lang="en-US" b="1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y = sin x</a:t>
            </a:r>
            <a:endParaRPr lang="ru-RU" b="1" i="1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205" name="Rectangle 3"/>
          <p:cNvSpPr>
            <a:spLocks noChangeArrowheads="1"/>
          </p:cNvSpPr>
          <p:nvPr/>
        </p:nvSpPr>
        <p:spPr bwMode="auto">
          <a:xfrm>
            <a:off x="395536" y="4437112"/>
            <a:ext cx="8229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Пром</a:t>
            </a:r>
            <a:r>
              <a:rPr lang="uk-UA" sz="3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і</a:t>
            </a:r>
            <a:r>
              <a:rPr lang="ru-RU" sz="3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жки</a:t>
            </a:r>
            <a:r>
              <a:rPr lang="ru-RU" sz="3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монотонності</a:t>
            </a:r>
            <a:r>
              <a:rPr lang="ru-RU" sz="3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:</a:t>
            </a:r>
            <a:endParaRPr kumimoji="1" lang="ru-RU" sz="2000" b="1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758825" y="1341438"/>
            <a:ext cx="7989888" cy="2808287"/>
            <a:chOff x="478" y="845"/>
            <a:chExt cx="5033" cy="1769"/>
          </a:xfrm>
        </p:grpSpPr>
        <p:sp>
          <p:nvSpPr>
            <p:cNvPr id="8221" name="Line 56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8222" name="Line 57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8223" name="Text Box 58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y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24" name="Text Box 59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8225" name="Text Box 60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>
                  <a:latin typeface="Times New Roman" pitchFamily="18" charset="0"/>
                </a:rPr>
                <a:t>-</a:t>
              </a: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8226" name="Line 61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27" name="Line 62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8195" name="Object 63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4099" name="Формула" r:id="rId4" imgW="139680" imgH="139680" progId="Equation.3">
                <p:embed/>
              </p:oleObj>
            </a:graphicData>
          </a:graphic>
        </p:graphicFrame>
        <p:graphicFrame>
          <p:nvGraphicFramePr>
            <p:cNvPr id="8196" name="Object 64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4100" name="Формула" r:id="rId5" imgW="164880" imgH="393480" progId="Equation.3">
                <p:embed/>
              </p:oleObj>
            </a:graphicData>
          </a:graphic>
        </p:graphicFrame>
        <p:graphicFrame>
          <p:nvGraphicFramePr>
            <p:cNvPr id="8197" name="Object 65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4101" name="Формула" r:id="rId6" imgW="228600" imgH="177480" progId="Equation.3">
                <p:embed/>
              </p:oleObj>
            </a:graphicData>
          </a:graphic>
        </p:graphicFrame>
        <p:graphicFrame>
          <p:nvGraphicFramePr>
            <p:cNvPr id="8198" name="Object 66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4102" name="Формула" r:id="rId7" imgW="241200" imgH="393480" progId="Equation.3">
                <p:embed/>
              </p:oleObj>
            </a:graphicData>
          </a:graphic>
        </p:graphicFrame>
        <p:graphicFrame>
          <p:nvGraphicFramePr>
            <p:cNvPr id="8199" name="Object 67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4103" name="Формула" r:id="rId8" imgW="253800" imgH="139680" progId="Equation.3">
                <p:embed/>
              </p:oleObj>
            </a:graphicData>
          </a:graphic>
        </p:graphicFrame>
        <p:graphicFrame>
          <p:nvGraphicFramePr>
            <p:cNvPr id="8200" name="Object 68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4104" name="Формула" r:id="rId9" imgW="279360" imgH="393480" progId="Equation.3">
                <p:embed/>
              </p:oleObj>
            </a:graphicData>
          </a:graphic>
        </p:graphicFrame>
        <p:graphicFrame>
          <p:nvGraphicFramePr>
            <p:cNvPr id="8201" name="Object 69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4105" name="Формула" r:id="rId10" imgW="330120" imgH="177480" progId="Equation.3">
                <p:embed/>
              </p:oleObj>
            </a:graphicData>
          </a:graphic>
        </p:graphicFrame>
        <p:graphicFrame>
          <p:nvGraphicFramePr>
            <p:cNvPr id="8202" name="Object 70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4106" name="Формула" r:id="rId11" imgW="342720" imgH="393480" progId="Equation.3">
                <p:embed/>
              </p:oleObj>
            </a:graphicData>
          </a:graphic>
        </p:graphicFrame>
        <p:graphicFrame>
          <p:nvGraphicFramePr>
            <p:cNvPr id="8203" name="Object 71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4107" name="Формула" r:id="rId12" imgW="126720" imgH="177480" progId="Equation.3">
                <p:embed/>
              </p:oleObj>
            </a:graphicData>
          </a:graphic>
        </p:graphicFrame>
        <p:sp>
          <p:nvSpPr>
            <p:cNvPr id="8228" name="Line 72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29" name="Line 73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0" name="Line 74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1" name="Line 75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2" name="Line 76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3" name="Line 77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4" name="Line 78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5" name="Line 79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6" name="Line 80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7" name="Line 81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8" name="Line 82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39" name="Line 83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0" name="Line 84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1" name="Line 85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2" name="Line 86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3" name="Line 87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4" name="Line 88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5" name="Line 89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6" name="Line 90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7" name="Line 91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8" name="Line 92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49" name="Line 93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50" name="Line 94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51" name="Line 95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52" name="Line 96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53" name="Line 97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54" name="Line 98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55" name="Line 99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3" name="Group 100"/>
            <p:cNvGrpSpPr>
              <a:grpSpLocks/>
            </p:cNvGrpSpPr>
            <p:nvPr/>
          </p:nvGrpSpPr>
          <p:grpSpPr bwMode="auto">
            <a:xfrm>
              <a:off x="749" y="1571"/>
              <a:ext cx="4353" cy="726"/>
              <a:chOff x="749" y="1571"/>
              <a:chExt cx="4353" cy="726"/>
            </a:xfrm>
          </p:grpSpPr>
          <p:sp>
            <p:nvSpPr>
              <p:cNvPr id="8258" name="Freeform 101"/>
              <p:cNvSpPr>
                <a:spLocks/>
              </p:cNvSpPr>
              <p:nvPr/>
            </p:nvSpPr>
            <p:spPr bwMode="auto">
              <a:xfrm>
                <a:off x="2925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59" name="Freeform 102"/>
              <p:cNvSpPr>
                <a:spLocks/>
              </p:cNvSpPr>
              <p:nvPr/>
            </p:nvSpPr>
            <p:spPr bwMode="auto">
              <a:xfrm rot="10800000">
                <a:off x="1836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60" name="Freeform 103"/>
              <p:cNvSpPr>
                <a:spLocks/>
              </p:cNvSpPr>
              <p:nvPr/>
            </p:nvSpPr>
            <p:spPr bwMode="auto">
              <a:xfrm>
                <a:off x="749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61" name="Freeform 104"/>
              <p:cNvSpPr>
                <a:spLocks/>
              </p:cNvSpPr>
              <p:nvPr/>
            </p:nvSpPr>
            <p:spPr bwMode="auto">
              <a:xfrm rot="10800000">
                <a:off x="4014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257" name="Text Box 105"/>
            <p:cNvSpPr txBox="1">
              <a:spLocks noChangeArrowheads="1"/>
            </p:cNvSpPr>
            <p:nvPr/>
          </p:nvSpPr>
          <p:spPr bwMode="auto">
            <a:xfrm>
              <a:off x="5319" y="1934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x</a:t>
              </a: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8207" name="Line 107"/>
          <p:cNvSpPr>
            <a:spLocks noChangeShapeType="1"/>
          </p:cNvSpPr>
          <p:nvPr/>
        </p:nvSpPr>
        <p:spPr bwMode="auto">
          <a:xfrm>
            <a:off x="4572000" y="2492375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208" name="Line 108"/>
          <p:cNvSpPr>
            <a:spLocks noChangeShapeType="1"/>
          </p:cNvSpPr>
          <p:nvPr/>
        </p:nvSpPr>
        <p:spPr bwMode="auto">
          <a:xfrm>
            <a:off x="4572000" y="3643313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8194" name="Object 111"/>
          <p:cNvGraphicFramePr>
            <a:graphicFrameLocks noChangeAspect="1"/>
          </p:cNvGraphicFramePr>
          <p:nvPr/>
        </p:nvGraphicFramePr>
        <p:xfrm>
          <a:off x="4489450" y="3232150"/>
          <a:ext cx="165100" cy="393700"/>
        </p:xfrm>
        <a:graphic>
          <a:graphicData uri="http://schemas.openxmlformats.org/presentationml/2006/ole">
            <p:oleObj spid="_x0000_s4098" name="Формула" r:id="rId13" imgW="164880" imgH="393480" progId="Equation.3">
              <p:embed/>
            </p:oleObj>
          </a:graphicData>
        </a:graphic>
      </p:graphicFrame>
      <p:sp>
        <p:nvSpPr>
          <p:cNvPr id="12401" name="Rectangle 113"/>
          <p:cNvSpPr>
            <a:spLocks noChangeArrowheads="1"/>
          </p:cNvSpPr>
          <p:nvPr/>
        </p:nvSpPr>
        <p:spPr bwMode="auto">
          <a:xfrm>
            <a:off x="468313" y="5022850"/>
            <a:ext cx="82296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а) </a:t>
            </a:r>
            <a:r>
              <a:rPr lang="uk-UA" sz="2000" dirty="0">
                <a:solidFill>
                  <a:srgbClr val="92D050"/>
                </a:solidFill>
              </a:rPr>
              <a:t>функція зростає </a:t>
            </a:r>
            <a:r>
              <a:rPr lang="uk-UA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в кожному з проміжків:</a:t>
            </a:r>
            <a:br>
              <a:rPr lang="uk-UA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uk-UA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Î</a:t>
            </a:r>
            <a:r>
              <a:rPr lang="uk-UA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[-</a:t>
            </a:r>
            <a:r>
              <a:rPr kumimoji="1" lang="ru-RU" sz="2000" b="1" i="1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/2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+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2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n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;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 </a:t>
            </a:r>
            <a:r>
              <a:rPr kumimoji="1" lang="ru-RU" sz="2000" b="1" i="1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/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2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+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2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n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]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, n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Î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Z</a:t>
            </a:r>
            <a:endParaRPr kumimoji="1" lang="ru-RU" sz="2000" b="1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402" name="Rectangle 114"/>
          <p:cNvSpPr>
            <a:spLocks noChangeArrowheads="1"/>
          </p:cNvSpPr>
          <p:nvPr/>
        </p:nvSpPr>
        <p:spPr bwMode="auto">
          <a:xfrm>
            <a:off x="468313" y="5803900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б) </a:t>
            </a:r>
            <a:r>
              <a:rPr lang="uk-UA" sz="2000" dirty="0">
                <a:solidFill>
                  <a:srgbClr val="FFFF00"/>
                </a:solidFill>
              </a:rPr>
              <a:t>функція спадає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uk-UA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в кожному з проміжків:</a:t>
            </a:r>
            <a:br>
              <a:rPr lang="uk-UA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uk-UA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Î</a:t>
            </a:r>
            <a:r>
              <a:rPr lang="uk-UA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[</a:t>
            </a:r>
            <a:r>
              <a:rPr kumimoji="1" lang="ru-RU" sz="2000" b="1" i="1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/2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+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2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n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;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3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/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2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+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2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n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]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, n</a:t>
            </a:r>
            <a:r>
              <a:rPr kumimoji="1" lang="ru-RU" sz="20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ymbol" pitchFamily="18" charset="2"/>
              </a:rPr>
              <a:t>Î</a:t>
            </a:r>
            <a:r>
              <a:rPr kumimoji="1" lang="en-US" sz="20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Z</a:t>
            </a:r>
            <a:endParaRPr kumimoji="1" lang="ru-RU" sz="2000" b="1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4" name="Group 121"/>
          <p:cNvGrpSpPr>
            <a:grpSpLocks/>
          </p:cNvGrpSpPr>
          <p:nvPr/>
        </p:nvGrpSpPr>
        <p:grpSpPr bwMode="auto">
          <a:xfrm>
            <a:off x="3763963" y="2487613"/>
            <a:ext cx="1758950" cy="1162050"/>
            <a:chOff x="2371" y="1567"/>
            <a:chExt cx="1108" cy="732"/>
          </a:xfrm>
        </p:grpSpPr>
        <p:sp>
          <p:nvSpPr>
            <p:cNvPr id="8219" name="Freeform 116"/>
            <p:cNvSpPr>
              <a:spLocks/>
            </p:cNvSpPr>
            <p:nvPr/>
          </p:nvSpPr>
          <p:spPr bwMode="auto">
            <a:xfrm>
              <a:off x="2925" y="1567"/>
              <a:ext cx="554" cy="366"/>
            </a:xfrm>
            <a:custGeom>
              <a:avLst/>
              <a:gdLst>
                <a:gd name="T0" fmla="*/ 542 w 554"/>
                <a:gd name="T1" fmla="*/ 4 h 366"/>
                <a:gd name="T2" fmla="*/ 539 w 554"/>
                <a:gd name="T3" fmla="*/ 2 h 366"/>
                <a:gd name="T4" fmla="*/ 449 w 554"/>
                <a:gd name="T5" fmla="*/ 19 h 366"/>
                <a:gd name="T6" fmla="*/ 380 w 554"/>
                <a:gd name="T7" fmla="*/ 49 h 366"/>
                <a:gd name="T8" fmla="*/ 275 w 554"/>
                <a:gd name="T9" fmla="*/ 116 h 366"/>
                <a:gd name="T10" fmla="*/ 150 w 554"/>
                <a:gd name="T11" fmla="*/ 223 h 366"/>
                <a:gd name="T12" fmla="*/ 0 w 554"/>
                <a:gd name="T13" fmla="*/ 366 h 36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4"/>
                <a:gd name="T22" fmla="*/ 0 h 366"/>
                <a:gd name="T23" fmla="*/ 554 w 554"/>
                <a:gd name="T24" fmla="*/ 366 h 36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4" h="366">
                  <a:moveTo>
                    <a:pt x="542" y="4"/>
                  </a:moveTo>
                  <a:cubicBezTo>
                    <a:pt x="542" y="4"/>
                    <a:pt x="554" y="0"/>
                    <a:pt x="539" y="2"/>
                  </a:cubicBezTo>
                  <a:cubicBezTo>
                    <a:pt x="524" y="4"/>
                    <a:pt x="475" y="11"/>
                    <a:pt x="449" y="19"/>
                  </a:cubicBezTo>
                  <a:cubicBezTo>
                    <a:pt x="423" y="27"/>
                    <a:pt x="409" y="33"/>
                    <a:pt x="380" y="49"/>
                  </a:cubicBezTo>
                  <a:cubicBezTo>
                    <a:pt x="351" y="65"/>
                    <a:pt x="313" y="87"/>
                    <a:pt x="275" y="116"/>
                  </a:cubicBezTo>
                  <a:cubicBezTo>
                    <a:pt x="237" y="145"/>
                    <a:pt x="196" y="182"/>
                    <a:pt x="150" y="223"/>
                  </a:cubicBezTo>
                  <a:cubicBezTo>
                    <a:pt x="104" y="264"/>
                    <a:pt x="31" y="336"/>
                    <a:pt x="0" y="366"/>
                  </a:cubicBezTo>
                </a:path>
              </a:pathLst>
            </a:custGeom>
            <a:noFill/>
            <a:ln w="76200" cmpd="sng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20" name="Freeform 120"/>
            <p:cNvSpPr>
              <a:spLocks/>
            </p:cNvSpPr>
            <p:nvPr/>
          </p:nvSpPr>
          <p:spPr bwMode="auto">
            <a:xfrm rot="10800000">
              <a:off x="2371" y="1933"/>
              <a:ext cx="554" cy="366"/>
            </a:xfrm>
            <a:custGeom>
              <a:avLst/>
              <a:gdLst>
                <a:gd name="T0" fmla="*/ 542 w 554"/>
                <a:gd name="T1" fmla="*/ 4 h 366"/>
                <a:gd name="T2" fmla="*/ 539 w 554"/>
                <a:gd name="T3" fmla="*/ 2 h 366"/>
                <a:gd name="T4" fmla="*/ 449 w 554"/>
                <a:gd name="T5" fmla="*/ 19 h 366"/>
                <a:gd name="T6" fmla="*/ 380 w 554"/>
                <a:gd name="T7" fmla="*/ 49 h 366"/>
                <a:gd name="T8" fmla="*/ 275 w 554"/>
                <a:gd name="T9" fmla="*/ 116 h 366"/>
                <a:gd name="T10" fmla="*/ 150 w 554"/>
                <a:gd name="T11" fmla="*/ 223 h 366"/>
                <a:gd name="T12" fmla="*/ 0 w 554"/>
                <a:gd name="T13" fmla="*/ 366 h 36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4"/>
                <a:gd name="T22" fmla="*/ 0 h 366"/>
                <a:gd name="T23" fmla="*/ 554 w 554"/>
                <a:gd name="T24" fmla="*/ 366 h 36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4" h="366">
                  <a:moveTo>
                    <a:pt x="542" y="4"/>
                  </a:moveTo>
                  <a:cubicBezTo>
                    <a:pt x="542" y="4"/>
                    <a:pt x="554" y="0"/>
                    <a:pt x="539" y="2"/>
                  </a:cubicBezTo>
                  <a:cubicBezTo>
                    <a:pt x="524" y="4"/>
                    <a:pt x="475" y="11"/>
                    <a:pt x="449" y="19"/>
                  </a:cubicBezTo>
                  <a:cubicBezTo>
                    <a:pt x="423" y="27"/>
                    <a:pt x="409" y="33"/>
                    <a:pt x="380" y="49"/>
                  </a:cubicBezTo>
                  <a:cubicBezTo>
                    <a:pt x="351" y="65"/>
                    <a:pt x="313" y="87"/>
                    <a:pt x="275" y="116"/>
                  </a:cubicBezTo>
                  <a:cubicBezTo>
                    <a:pt x="237" y="145"/>
                    <a:pt x="196" y="182"/>
                    <a:pt x="150" y="223"/>
                  </a:cubicBezTo>
                  <a:cubicBezTo>
                    <a:pt x="104" y="264"/>
                    <a:pt x="31" y="336"/>
                    <a:pt x="0" y="366"/>
                  </a:cubicBezTo>
                </a:path>
              </a:pathLst>
            </a:custGeom>
            <a:noFill/>
            <a:ln w="76200" cmpd="sng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5" name="Group 183"/>
          <p:cNvGrpSpPr>
            <a:grpSpLocks/>
          </p:cNvGrpSpPr>
          <p:nvPr/>
        </p:nvGrpSpPr>
        <p:grpSpPr bwMode="auto">
          <a:xfrm>
            <a:off x="2052638" y="2492375"/>
            <a:ext cx="5183187" cy="1152525"/>
            <a:chOff x="1293" y="1570"/>
            <a:chExt cx="3265" cy="726"/>
          </a:xfrm>
        </p:grpSpPr>
        <p:grpSp>
          <p:nvGrpSpPr>
            <p:cNvPr id="6" name="Group 179"/>
            <p:cNvGrpSpPr>
              <a:grpSpLocks/>
            </p:cNvGrpSpPr>
            <p:nvPr/>
          </p:nvGrpSpPr>
          <p:grpSpPr bwMode="auto">
            <a:xfrm>
              <a:off x="1293" y="1571"/>
              <a:ext cx="1088" cy="725"/>
              <a:chOff x="1293" y="1571"/>
              <a:chExt cx="1088" cy="725"/>
            </a:xfrm>
          </p:grpSpPr>
          <p:sp>
            <p:nvSpPr>
              <p:cNvPr id="8217" name="Freeform 177"/>
              <p:cNvSpPr>
                <a:spLocks/>
              </p:cNvSpPr>
              <p:nvPr/>
            </p:nvSpPr>
            <p:spPr bwMode="auto">
              <a:xfrm>
                <a:off x="1293" y="1571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 cmpd="sng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18" name="Freeform 178"/>
              <p:cNvSpPr>
                <a:spLocks/>
              </p:cNvSpPr>
              <p:nvPr/>
            </p:nvSpPr>
            <p:spPr bwMode="auto">
              <a:xfrm rot="10800000">
                <a:off x="1837" y="1933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 cmpd="sng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7" name="Group 180"/>
            <p:cNvGrpSpPr>
              <a:grpSpLocks/>
            </p:cNvGrpSpPr>
            <p:nvPr/>
          </p:nvGrpSpPr>
          <p:grpSpPr bwMode="auto">
            <a:xfrm>
              <a:off x="3470" y="1570"/>
              <a:ext cx="1088" cy="725"/>
              <a:chOff x="1293" y="1571"/>
              <a:chExt cx="1088" cy="725"/>
            </a:xfrm>
          </p:grpSpPr>
          <p:sp>
            <p:nvSpPr>
              <p:cNvPr id="8215" name="Freeform 181"/>
              <p:cNvSpPr>
                <a:spLocks/>
              </p:cNvSpPr>
              <p:nvPr/>
            </p:nvSpPr>
            <p:spPr bwMode="auto">
              <a:xfrm>
                <a:off x="1293" y="1571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 cmpd="sng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16" name="Freeform 182"/>
              <p:cNvSpPr>
                <a:spLocks/>
              </p:cNvSpPr>
              <p:nvPr/>
            </p:nvSpPr>
            <p:spPr bwMode="auto">
              <a:xfrm rot="10800000">
                <a:off x="1837" y="1933"/>
                <a:ext cx="544" cy="363"/>
              </a:xfrm>
              <a:custGeom>
                <a:avLst/>
                <a:gdLst>
                  <a:gd name="T0" fmla="*/ 544 w 544"/>
                  <a:gd name="T1" fmla="*/ 363 h 363"/>
                  <a:gd name="T2" fmla="*/ 379 w 544"/>
                  <a:gd name="T3" fmla="*/ 205 h 363"/>
                  <a:gd name="T4" fmla="*/ 267 w 544"/>
                  <a:gd name="T5" fmla="*/ 111 h 363"/>
                  <a:gd name="T6" fmla="*/ 175 w 544"/>
                  <a:gd name="T7" fmla="*/ 51 h 363"/>
                  <a:gd name="T8" fmla="*/ 87 w 544"/>
                  <a:gd name="T9" fmla="*/ 13 h 363"/>
                  <a:gd name="T10" fmla="*/ 0 w 544"/>
                  <a:gd name="T11" fmla="*/ 0 h 3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4"/>
                  <a:gd name="T19" fmla="*/ 0 h 363"/>
                  <a:gd name="T20" fmla="*/ 544 w 544"/>
                  <a:gd name="T21" fmla="*/ 363 h 3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4" h="363">
                    <a:moveTo>
                      <a:pt x="544" y="363"/>
                    </a:moveTo>
                    <a:cubicBezTo>
                      <a:pt x="517" y="337"/>
                      <a:pt x="425" y="247"/>
                      <a:pt x="379" y="205"/>
                    </a:cubicBezTo>
                    <a:cubicBezTo>
                      <a:pt x="333" y="163"/>
                      <a:pt x="301" y="137"/>
                      <a:pt x="267" y="111"/>
                    </a:cubicBezTo>
                    <a:cubicBezTo>
                      <a:pt x="233" y="85"/>
                      <a:pt x="205" y="67"/>
                      <a:pt x="175" y="51"/>
                    </a:cubicBezTo>
                    <a:cubicBezTo>
                      <a:pt x="145" y="35"/>
                      <a:pt x="116" y="21"/>
                      <a:pt x="87" y="13"/>
                    </a:cubicBezTo>
                    <a:cubicBezTo>
                      <a:pt x="58" y="5"/>
                      <a:pt x="18" y="3"/>
                      <a:pt x="0" y="0"/>
                    </a:cubicBezTo>
                  </a:path>
                </a:pathLst>
              </a:custGeom>
              <a:noFill/>
              <a:ln w="76200" cmpd="sng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0"/>
                            </p:stCondLst>
                            <p:childTnLst>
                              <p:par>
                                <p:cTn id="2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01" grpId="0"/>
      <p:bldP spid="124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dirty="0" smtClean="0">
                <a:solidFill>
                  <a:srgbClr val="0000FF"/>
                </a:solidFill>
              </a:rPr>
              <a:t>Властивості функції</a:t>
            </a:r>
            <a:r>
              <a:rPr lang="uk-UA" b="1" dirty="0" smtClean="0">
                <a:solidFill>
                  <a:srgbClr val="0000FF"/>
                </a:solidFill>
              </a:rPr>
              <a:t> </a:t>
            </a:r>
            <a:r>
              <a:rPr lang="en-US" b="1" i="1" dirty="0" smtClean="0">
                <a:solidFill>
                  <a:srgbClr val="0000FF"/>
                </a:solidFill>
              </a:rPr>
              <a:t>y = sin x</a:t>
            </a:r>
            <a:endParaRPr lang="ru-RU" b="1" i="1" dirty="0" smtClean="0">
              <a:solidFill>
                <a:srgbClr val="0000FF"/>
              </a:solidFill>
            </a:endParaRPr>
          </a:p>
        </p:txBody>
      </p:sp>
      <p:sp>
        <p:nvSpPr>
          <p:cNvPr id="9228" name="Rectangle 3"/>
          <p:cNvSpPr>
            <a:spLocks noChangeArrowheads="1"/>
          </p:cNvSpPr>
          <p:nvPr/>
        </p:nvSpPr>
        <p:spPr bwMode="auto">
          <a:xfrm>
            <a:off x="468312" y="4149080"/>
            <a:ext cx="8280151" cy="71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00" dirty="0" err="1">
                <a:solidFill>
                  <a:srgbClr val="0000FF"/>
                </a:solidFill>
              </a:rPr>
              <a:t>Екстремуми</a:t>
            </a:r>
            <a:r>
              <a:rPr lang="ru-RU" sz="3000" dirty="0">
                <a:solidFill>
                  <a:srgbClr val="0000FF"/>
                </a:solidFill>
              </a:rPr>
              <a:t> </a:t>
            </a:r>
            <a:r>
              <a:rPr lang="ru-RU" sz="3000" dirty="0" err="1">
                <a:solidFill>
                  <a:srgbClr val="0000FF"/>
                </a:solidFill>
              </a:rPr>
              <a:t>функції</a:t>
            </a:r>
            <a:r>
              <a:rPr lang="ru-RU" sz="3000" dirty="0">
                <a:solidFill>
                  <a:srgbClr val="0000FF"/>
                </a:solidFill>
              </a:rPr>
              <a:t>:</a:t>
            </a:r>
            <a:endParaRPr kumimoji="1" lang="ru-RU" sz="3000" b="1" i="1" dirty="0">
              <a:solidFill>
                <a:srgbClr val="0000FF"/>
              </a:solidFill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755650" y="1341438"/>
            <a:ext cx="7989888" cy="2808287"/>
            <a:chOff x="478" y="845"/>
            <a:chExt cx="5033" cy="1769"/>
          </a:xfrm>
        </p:grpSpPr>
        <p:sp>
          <p:nvSpPr>
            <p:cNvPr id="9240" name="Line 56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9241" name="Line 57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9242" name="Text Box 58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y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243" name="Text Box 59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9244" name="Text Box 60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>
                  <a:latin typeface="Times New Roman" pitchFamily="18" charset="0"/>
                </a:rPr>
                <a:t>-</a:t>
              </a: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9245" name="Line 61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46" name="Line 62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9218" name="Object 63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5122" name="Формула" r:id="rId4" imgW="139680" imgH="139680" progId="Equation.3">
                <p:embed/>
              </p:oleObj>
            </a:graphicData>
          </a:graphic>
        </p:graphicFrame>
        <p:graphicFrame>
          <p:nvGraphicFramePr>
            <p:cNvPr id="9219" name="Object 64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5123" name="Формула" r:id="rId5" imgW="164880" imgH="393480" progId="Equation.3">
                <p:embed/>
              </p:oleObj>
            </a:graphicData>
          </a:graphic>
        </p:graphicFrame>
        <p:graphicFrame>
          <p:nvGraphicFramePr>
            <p:cNvPr id="9220" name="Object 65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5124" name="Формула" r:id="rId6" imgW="228600" imgH="177480" progId="Equation.3">
                <p:embed/>
              </p:oleObj>
            </a:graphicData>
          </a:graphic>
        </p:graphicFrame>
        <p:graphicFrame>
          <p:nvGraphicFramePr>
            <p:cNvPr id="9221" name="Object 66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5125" name="Формула" r:id="rId7" imgW="241200" imgH="393480" progId="Equation.3">
                <p:embed/>
              </p:oleObj>
            </a:graphicData>
          </a:graphic>
        </p:graphicFrame>
        <p:graphicFrame>
          <p:nvGraphicFramePr>
            <p:cNvPr id="9222" name="Object 67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5126" name="Формула" r:id="rId8" imgW="253800" imgH="139680" progId="Equation.3">
                <p:embed/>
              </p:oleObj>
            </a:graphicData>
          </a:graphic>
        </p:graphicFrame>
        <p:graphicFrame>
          <p:nvGraphicFramePr>
            <p:cNvPr id="9223" name="Object 68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5127" name="Формула" r:id="rId9" imgW="279360" imgH="393480" progId="Equation.3">
                <p:embed/>
              </p:oleObj>
            </a:graphicData>
          </a:graphic>
        </p:graphicFrame>
        <p:graphicFrame>
          <p:nvGraphicFramePr>
            <p:cNvPr id="9224" name="Object 69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5128" name="Формула" r:id="rId10" imgW="330120" imgH="177480" progId="Equation.3">
                <p:embed/>
              </p:oleObj>
            </a:graphicData>
          </a:graphic>
        </p:graphicFrame>
        <p:graphicFrame>
          <p:nvGraphicFramePr>
            <p:cNvPr id="9225" name="Object 70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5129" name="Формула" r:id="rId11" imgW="342720" imgH="393480" progId="Equation.3">
                <p:embed/>
              </p:oleObj>
            </a:graphicData>
          </a:graphic>
        </p:graphicFrame>
        <p:graphicFrame>
          <p:nvGraphicFramePr>
            <p:cNvPr id="9226" name="Object 71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5130" name="Формула" r:id="rId12" imgW="126720" imgH="177480" progId="Equation.3">
                <p:embed/>
              </p:oleObj>
            </a:graphicData>
          </a:graphic>
        </p:graphicFrame>
        <p:sp>
          <p:nvSpPr>
            <p:cNvPr id="9247" name="Line 72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48" name="Line 73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49" name="Line 74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0" name="Line 75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1" name="Line 76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2" name="Line 77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3" name="Line 78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4" name="Line 79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5" name="Line 80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6" name="Line 81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7" name="Line 82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8" name="Line 83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59" name="Line 84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0" name="Line 85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1" name="Line 86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2" name="Line 87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3" name="Line 88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4" name="Line 89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5" name="Line 90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6" name="Line 91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7" name="Line 92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8" name="Line 93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69" name="Line 94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70" name="Line 95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71" name="Line 96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72" name="Line 97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73" name="Line 98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274" name="Line 99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3" name="Group 100"/>
            <p:cNvGrpSpPr>
              <a:grpSpLocks/>
            </p:cNvGrpSpPr>
            <p:nvPr/>
          </p:nvGrpSpPr>
          <p:grpSpPr bwMode="auto">
            <a:xfrm>
              <a:off x="749" y="1571"/>
              <a:ext cx="4353" cy="726"/>
              <a:chOff x="749" y="1571"/>
              <a:chExt cx="4353" cy="726"/>
            </a:xfrm>
          </p:grpSpPr>
          <p:sp>
            <p:nvSpPr>
              <p:cNvPr id="9277" name="Freeform 101"/>
              <p:cNvSpPr>
                <a:spLocks/>
              </p:cNvSpPr>
              <p:nvPr/>
            </p:nvSpPr>
            <p:spPr bwMode="auto">
              <a:xfrm>
                <a:off x="2925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9278" name="Freeform 102"/>
              <p:cNvSpPr>
                <a:spLocks/>
              </p:cNvSpPr>
              <p:nvPr/>
            </p:nvSpPr>
            <p:spPr bwMode="auto">
              <a:xfrm rot="10800000">
                <a:off x="1836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9279" name="Freeform 103"/>
              <p:cNvSpPr>
                <a:spLocks/>
              </p:cNvSpPr>
              <p:nvPr/>
            </p:nvSpPr>
            <p:spPr bwMode="auto">
              <a:xfrm>
                <a:off x="749" y="1571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9280" name="Freeform 104"/>
              <p:cNvSpPr>
                <a:spLocks/>
              </p:cNvSpPr>
              <p:nvPr/>
            </p:nvSpPr>
            <p:spPr bwMode="auto">
              <a:xfrm rot="10800000">
                <a:off x="4014" y="1934"/>
                <a:ext cx="1088" cy="363"/>
              </a:xfrm>
              <a:custGeom>
                <a:avLst/>
                <a:gdLst>
                  <a:gd name="T0" fmla="*/ 1088 w 1088"/>
                  <a:gd name="T1" fmla="*/ 363 h 363"/>
                  <a:gd name="T2" fmla="*/ 544 w 1088"/>
                  <a:gd name="T3" fmla="*/ 0 h 363"/>
                  <a:gd name="T4" fmla="*/ 0 w 1088"/>
                  <a:gd name="T5" fmla="*/ 363 h 363"/>
                  <a:gd name="T6" fmla="*/ 0 60000 65536"/>
                  <a:gd name="T7" fmla="*/ 0 60000 65536"/>
                  <a:gd name="T8" fmla="*/ 0 60000 65536"/>
                  <a:gd name="T9" fmla="*/ 0 w 1088"/>
                  <a:gd name="T10" fmla="*/ 0 h 363"/>
                  <a:gd name="T11" fmla="*/ 1088 w 1088"/>
                  <a:gd name="T12" fmla="*/ 363 h 3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8" h="363">
                    <a:moveTo>
                      <a:pt x="1088" y="363"/>
                    </a:moveTo>
                    <a:cubicBezTo>
                      <a:pt x="906" y="181"/>
                      <a:pt x="725" y="0"/>
                      <a:pt x="544" y="0"/>
                    </a:cubicBezTo>
                    <a:cubicBezTo>
                      <a:pt x="363" y="0"/>
                      <a:pt x="181" y="181"/>
                      <a:pt x="0" y="363"/>
                    </a:cubicBezTo>
                  </a:path>
                </a:pathLst>
              </a:custGeom>
              <a:noFill/>
              <a:ln w="28575" cmpd="sng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9276" name="Text Box 105"/>
            <p:cNvSpPr txBox="1">
              <a:spLocks noChangeArrowheads="1"/>
            </p:cNvSpPr>
            <p:nvPr/>
          </p:nvSpPr>
          <p:spPr bwMode="auto">
            <a:xfrm>
              <a:off x="5319" y="1934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x</a:t>
              </a: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9230" name="Line 106"/>
          <p:cNvSpPr>
            <a:spLocks noChangeShapeType="1"/>
          </p:cNvSpPr>
          <p:nvPr/>
        </p:nvSpPr>
        <p:spPr bwMode="auto">
          <a:xfrm>
            <a:off x="4572000" y="2492375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231" name="Line 107"/>
          <p:cNvSpPr>
            <a:spLocks noChangeShapeType="1"/>
          </p:cNvSpPr>
          <p:nvPr/>
        </p:nvSpPr>
        <p:spPr bwMode="auto">
          <a:xfrm>
            <a:off x="4572000" y="3643313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3420" name="Rectangle 108"/>
          <p:cNvSpPr>
            <a:spLocks noChangeArrowheads="1"/>
          </p:cNvSpPr>
          <p:nvPr/>
        </p:nvSpPr>
        <p:spPr bwMode="auto">
          <a:xfrm>
            <a:off x="468313" y="4869160"/>
            <a:ext cx="8208143" cy="791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ru-RU" sz="2000" b="1" i="1" dirty="0" err="1">
                <a:solidFill>
                  <a:srgbClr val="009900"/>
                </a:solidFill>
              </a:rPr>
              <a:t>Х</a:t>
            </a:r>
            <a:r>
              <a:rPr kumimoji="1" lang="ru-RU" sz="2000" b="1" i="1" baseline="-25000" dirty="0" err="1">
                <a:solidFill>
                  <a:srgbClr val="009900"/>
                </a:solidFill>
              </a:rPr>
              <a:t>мах</a:t>
            </a:r>
            <a:r>
              <a:rPr kumimoji="1" lang="en-US" sz="2000" b="1" i="1" baseline="-25000" dirty="0">
                <a:solidFill>
                  <a:srgbClr val="009900"/>
                </a:solidFill>
              </a:rPr>
              <a:t> </a:t>
            </a:r>
            <a:r>
              <a:rPr kumimoji="1" lang="ru-RU" sz="2000" b="1" i="1" dirty="0">
                <a:solidFill>
                  <a:srgbClr val="009900"/>
                </a:solidFill>
              </a:rPr>
              <a:t>=</a:t>
            </a:r>
            <a:r>
              <a:rPr kumimoji="1" lang="en-US" sz="2000" b="1" i="1" dirty="0">
                <a:solidFill>
                  <a:srgbClr val="009900"/>
                </a:solidFill>
              </a:rPr>
              <a:t> </a:t>
            </a:r>
            <a:r>
              <a:rPr kumimoji="1" lang="ru-RU" sz="2000" b="1" i="1" dirty="0" err="1">
                <a:solidFill>
                  <a:srgbClr val="009900"/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rgbClr val="009900"/>
                </a:solidFill>
              </a:rPr>
              <a:t>/</a:t>
            </a:r>
            <a:r>
              <a:rPr kumimoji="1" lang="ru-RU" sz="2000" b="1" i="1" dirty="0">
                <a:solidFill>
                  <a:srgbClr val="009900"/>
                </a:solidFill>
              </a:rPr>
              <a:t>2 +</a:t>
            </a:r>
            <a:r>
              <a:rPr kumimoji="1" lang="en-US" sz="2000" b="1" i="1" dirty="0">
                <a:solidFill>
                  <a:srgbClr val="009900"/>
                </a:solidFill>
              </a:rPr>
              <a:t> </a:t>
            </a:r>
            <a:r>
              <a:rPr kumimoji="1" lang="ru-RU" sz="2000" b="1" i="1" dirty="0">
                <a:solidFill>
                  <a:srgbClr val="009900"/>
                </a:solidFill>
                <a:latin typeface="Symbol" pitchFamily="18" charset="2"/>
              </a:rPr>
              <a:t>2p</a:t>
            </a:r>
            <a:r>
              <a:rPr kumimoji="1" lang="en-US" sz="2000" b="1" i="1" dirty="0">
                <a:solidFill>
                  <a:srgbClr val="009900"/>
                </a:solidFill>
              </a:rPr>
              <a:t>n</a:t>
            </a:r>
            <a:r>
              <a:rPr kumimoji="1" lang="ru-RU" sz="2000" b="1" i="1" dirty="0">
                <a:solidFill>
                  <a:srgbClr val="0000FF"/>
                </a:solidFill>
              </a:rPr>
              <a:t>, </a:t>
            </a:r>
            <a:r>
              <a:rPr kumimoji="1" lang="en-US" sz="2000" b="1" i="1" dirty="0">
                <a:solidFill>
                  <a:srgbClr val="0000FF"/>
                </a:solidFill>
              </a:rPr>
              <a:t>n</a:t>
            </a:r>
            <a:r>
              <a:rPr kumimoji="1" lang="ru-RU" sz="2000" b="1" i="1" dirty="0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 dirty="0">
                <a:solidFill>
                  <a:srgbClr val="0000FF"/>
                </a:solidFill>
              </a:rPr>
              <a:t>Z</a:t>
            </a:r>
            <a:r>
              <a:rPr kumimoji="1" lang="ru-RU" sz="2000" b="1" i="1" dirty="0">
                <a:solidFill>
                  <a:srgbClr val="0000FF"/>
                </a:solidFill>
              </a:rPr>
              <a:t>, </a:t>
            </a:r>
            <a:r>
              <a:rPr kumimoji="1" lang="en-US" sz="2000" b="1" i="1" dirty="0">
                <a:solidFill>
                  <a:srgbClr val="0000FF"/>
                </a:solidFill>
              </a:rPr>
              <a:t> Y</a:t>
            </a:r>
            <a:r>
              <a:rPr kumimoji="1" lang="ru-RU" sz="2000" b="1" i="1" baseline="-25000" dirty="0">
                <a:solidFill>
                  <a:srgbClr val="0000FF"/>
                </a:solidFill>
              </a:rPr>
              <a:t>мах</a:t>
            </a:r>
            <a:r>
              <a:rPr kumimoji="1" lang="en-US" sz="2000" b="1" i="1" baseline="-25000" dirty="0">
                <a:solidFill>
                  <a:srgbClr val="0000FF"/>
                </a:solidFill>
              </a:rPr>
              <a:t> </a:t>
            </a:r>
            <a:r>
              <a:rPr kumimoji="1" lang="ru-RU" sz="2000" b="1" i="1" dirty="0">
                <a:solidFill>
                  <a:srgbClr val="0000FF"/>
                </a:solidFill>
              </a:rPr>
              <a:t>=</a:t>
            </a:r>
            <a:r>
              <a:rPr kumimoji="1" lang="en-US" sz="2000" b="1" i="1" dirty="0">
                <a:solidFill>
                  <a:srgbClr val="0000FF"/>
                </a:solidFill>
              </a:rPr>
              <a:t> 1</a:t>
            </a:r>
            <a:endParaRPr kumimoji="1" lang="ru-RU" sz="2000" b="1" i="1" dirty="0">
              <a:solidFill>
                <a:srgbClr val="0000FF"/>
              </a:solidFill>
            </a:endParaRPr>
          </a:p>
        </p:txBody>
      </p:sp>
      <p:sp>
        <p:nvSpPr>
          <p:cNvPr id="13421" name="Rectangle 109"/>
          <p:cNvSpPr>
            <a:spLocks noChangeArrowheads="1"/>
          </p:cNvSpPr>
          <p:nvPr/>
        </p:nvSpPr>
        <p:spPr bwMode="auto">
          <a:xfrm>
            <a:off x="468312" y="5670550"/>
            <a:ext cx="8280151" cy="998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ru-RU" sz="2000" b="1" i="1" dirty="0">
                <a:solidFill>
                  <a:srgbClr val="FFFF00"/>
                </a:solidFill>
              </a:rPr>
              <a:t>Х</a:t>
            </a:r>
            <a:r>
              <a:rPr kumimoji="1" lang="ru-RU" sz="2000" b="1" i="1" baseline="-25000" dirty="0">
                <a:solidFill>
                  <a:srgbClr val="FFFF00"/>
                </a:solidFill>
              </a:rPr>
              <a:t>м</a:t>
            </a:r>
            <a:r>
              <a:rPr kumimoji="1" lang="en-US" sz="2000" b="1" i="1" baseline="-25000" dirty="0">
                <a:solidFill>
                  <a:srgbClr val="FFFF00"/>
                </a:solidFill>
              </a:rPr>
              <a:t>in </a:t>
            </a:r>
            <a:r>
              <a:rPr kumimoji="1" lang="ru-RU" sz="2000" b="1" i="1" dirty="0">
                <a:solidFill>
                  <a:srgbClr val="FFFF00"/>
                </a:solidFill>
              </a:rPr>
              <a:t>=</a:t>
            </a:r>
            <a:r>
              <a:rPr kumimoji="1" lang="en-US" sz="2000" b="1" i="1" dirty="0">
                <a:solidFill>
                  <a:srgbClr val="FFFF00"/>
                </a:solidFill>
              </a:rPr>
              <a:t> -</a:t>
            </a:r>
            <a:r>
              <a:rPr kumimoji="1" lang="ru-RU" sz="2000" b="1" i="1" dirty="0" err="1">
                <a:solidFill>
                  <a:srgbClr val="FFFF00"/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rgbClr val="FFFF00"/>
                </a:solidFill>
              </a:rPr>
              <a:t>/</a:t>
            </a:r>
            <a:r>
              <a:rPr kumimoji="1" lang="ru-RU" sz="2000" b="1" i="1" dirty="0">
                <a:solidFill>
                  <a:srgbClr val="FFFF00"/>
                </a:solidFill>
              </a:rPr>
              <a:t>2 +</a:t>
            </a:r>
            <a:r>
              <a:rPr kumimoji="1" lang="en-US" sz="2000" b="1" i="1" dirty="0">
                <a:solidFill>
                  <a:srgbClr val="FFFF00"/>
                </a:solidFill>
              </a:rPr>
              <a:t> </a:t>
            </a:r>
            <a:r>
              <a:rPr kumimoji="1" lang="ru-RU" sz="2000" b="1" i="1" dirty="0">
                <a:solidFill>
                  <a:srgbClr val="FFFF00"/>
                </a:solidFill>
              </a:rPr>
              <a:t>2</a:t>
            </a:r>
            <a:r>
              <a:rPr kumimoji="1" lang="ru-RU" sz="2000" b="1" i="1" dirty="0">
                <a:solidFill>
                  <a:srgbClr val="FFFF00"/>
                </a:solidFill>
                <a:latin typeface="Symbol" pitchFamily="18" charset="2"/>
              </a:rPr>
              <a:t>p</a:t>
            </a:r>
            <a:r>
              <a:rPr kumimoji="1" lang="en-US" sz="2000" b="1" i="1" dirty="0">
                <a:solidFill>
                  <a:srgbClr val="FFFF00"/>
                </a:solidFill>
              </a:rPr>
              <a:t>n</a:t>
            </a:r>
            <a:r>
              <a:rPr kumimoji="1" lang="ru-RU" sz="2000" b="1" i="1" dirty="0">
                <a:solidFill>
                  <a:srgbClr val="0000FF"/>
                </a:solidFill>
              </a:rPr>
              <a:t>, </a:t>
            </a:r>
            <a:r>
              <a:rPr kumimoji="1" lang="en-US" sz="2000" b="1" i="1" dirty="0">
                <a:solidFill>
                  <a:srgbClr val="0000FF"/>
                </a:solidFill>
              </a:rPr>
              <a:t>n</a:t>
            </a:r>
            <a:r>
              <a:rPr kumimoji="1" lang="ru-RU" sz="2000" b="1" i="1" dirty="0">
                <a:solidFill>
                  <a:srgbClr val="0000FF"/>
                </a:solidFill>
                <a:latin typeface="Symbol" pitchFamily="18" charset="2"/>
              </a:rPr>
              <a:t>Î</a:t>
            </a:r>
            <a:r>
              <a:rPr kumimoji="1" lang="en-US" sz="2000" b="1" i="1" dirty="0">
                <a:solidFill>
                  <a:srgbClr val="0000FF"/>
                </a:solidFill>
              </a:rPr>
              <a:t>Z,  Y</a:t>
            </a:r>
            <a:r>
              <a:rPr kumimoji="1" lang="ru-RU" sz="2000" b="1" i="1" baseline="-25000" dirty="0">
                <a:solidFill>
                  <a:srgbClr val="0000FF"/>
                </a:solidFill>
              </a:rPr>
              <a:t>м</a:t>
            </a:r>
            <a:r>
              <a:rPr kumimoji="1" lang="en-US" sz="2000" b="1" i="1" baseline="-25000" dirty="0">
                <a:solidFill>
                  <a:srgbClr val="0000FF"/>
                </a:solidFill>
              </a:rPr>
              <a:t>in </a:t>
            </a:r>
            <a:r>
              <a:rPr kumimoji="1" lang="ru-RU" sz="2000" b="1" i="1" dirty="0">
                <a:solidFill>
                  <a:srgbClr val="0000FF"/>
                </a:solidFill>
              </a:rPr>
              <a:t>=</a:t>
            </a:r>
            <a:r>
              <a:rPr kumimoji="1" lang="en-US" sz="2000" b="1" i="1" dirty="0">
                <a:solidFill>
                  <a:srgbClr val="0000FF"/>
                </a:solidFill>
              </a:rPr>
              <a:t> -1</a:t>
            </a:r>
            <a:endParaRPr kumimoji="1" lang="ru-RU" sz="2000" b="1" i="1" dirty="0">
              <a:solidFill>
                <a:srgbClr val="0000FF"/>
              </a:solidFill>
            </a:endParaRPr>
          </a:p>
        </p:txBody>
      </p:sp>
      <p:grpSp>
        <p:nvGrpSpPr>
          <p:cNvPr id="4" name="Group 116"/>
          <p:cNvGrpSpPr>
            <a:grpSpLocks/>
          </p:cNvGrpSpPr>
          <p:nvPr/>
        </p:nvGrpSpPr>
        <p:grpSpPr bwMode="auto">
          <a:xfrm>
            <a:off x="1979613" y="2420938"/>
            <a:ext cx="3600450" cy="142875"/>
            <a:chOff x="1247" y="1525"/>
            <a:chExt cx="2268" cy="90"/>
          </a:xfrm>
        </p:grpSpPr>
        <p:sp>
          <p:nvSpPr>
            <p:cNvPr id="9238" name="Oval 111"/>
            <p:cNvSpPr>
              <a:spLocks noChangeArrowheads="1"/>
            </p:cNvSpPr>
            <p:nvPr/>
          </p:nvSpPr>
          <p:spPr bwMode="auto">
            <a:xfrm>
              <a:off x="1247" y="1525"/>
              <a:ext cx="90" cy="9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9239" name="Oval 113"/>
            <p:cNvSpPr>
              <a:spLocks noChangeArrowheads="1"/>
            </p:cNvSpPr>
            <p:nvPr/>
          </p:nvSpPr>
          <p:spPr bwMode="auto">
            <a:xfrm>
              <a:off x="3425" y="1525"/>
              <a:ext cx="90" cy="9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grpSp>
        <p:nvGrpSpPr>
          <p:cNvPr id="5" name="Group 117"/>
          <p:cNvGrpSpPr>
            <a:grpSpLocks/>
          </p:cNvGrpSpPr>
          <p:nvPr/>
        </p:nvGrpSpPr>
        <p:grpSpPr bwMode="auto">
          <a:xfrm>
            <a:off x="3708400" y="3573463"/>
            <a:ext cx="3600450" cy="142875"/>
            <a:chOff x="2336" y="2251"/>
            <a:chExt cx="2268" cy="90"/>
          </a:xfrm>
        </p:grpSpPr>
        <p:sp>
          <p:nvSpPr>
            <p:cNvPr id="9236" name="Oval 112"/>
            <p:cNvSpPr>
              <a:spLocks noChangeArrowheads="1"/>
            </p:cNvSpPr>
            <p:nvPr/>
          </p:nvSpPr>
          <p:spPr bwMode="auto">
            <a:xfrm>
              <a:off x="2336" y="2251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9237" name="Oval 114"/>
            <p:cNvSpPr>
              <a:spLocks noChangeArrowheads="1"/>
            </p:cNvSpPr>
            <p:nvPr/>
          </p:nvSpPr>
          <p:spPr bwMode="auto">
            <a:xfrm>
              <a:off x="4514" y="2251"/>
              <a:ext cx="90" cy="9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20" grpId="0"/>
      <p:bldP spid="134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dirty="0" err="1" smtClean="0">
                <a:solidFill>
                  <a:srgbClr val="0000FF"/>
                </a:solidFill>
              </a:rPr>
              <a:t>Графік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функц</a:t>
            </a:r>
            <a:r>
              <a:rPr lang="uk-UA" dirty="0" err="1" smtClean="0">
                <a:solidFill>
                  <a:srgbClr val="0000FF"/>
                </a:solidFill>
              </a:rPr>
              <a:t>ії</a:t>
            </a:r>
            <a:r>
              <a:rPr lang="uk-UA" dirty="0" smtClean="0">
                <a:solidFill>
                  <a:srgbClr val="0000FF"/>
                </a:solidFill>
              </a:rPr>
              <a:t> </a:t>
            </a:r>
            <a:r>
              <a:rPr lang="en-US" b="1" i="1" dirty="0" smtClean="0">
                <a:solidFill>
                  <a:srgbClr val="0000FF"/>
                </a:solidFill>
              </a:rPr>
              <a:t>y = </a:t>
            </a:r>
            <a:r>
              <a:rPr lang="en-US" b="1" i="1" dirty="0" err="1" smtClean="0">
                <a:solidFill>
                  <a:srgbClr val="0000FF"/>
                </a:solidFill>
              </a:rPr>
              <a:t>cos</a:t>
            </a:r>
            <a:r>
              <a:rPr lang="en-US" b="1" i="1" dirty="0" smtClean="0">
                <a:solidFill>
                  <a:srgbClr val="0000FF"/>
                </a:solidFill>
              </a:rPr>
              <a:t> x</a:t>
            </a:r>
            <a:endParaRPr lang="ru-RU" b="1" i="1" dirty="0" smtClean="0">
              <a:solidFill>
                <a:srgbClr val="0000FF"/>
              </a:solidFill>
            </a:endParaRP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758825" y="1341438"/>
            <a:ext cx="7989888" cy="2808287"/>
            <a:chOff x="478" y="845"/>
            <a:chExt cx="5033" cy="1769"/>
          </a:xfrm>
        </p:grpSpPr>
        <p:sp>
          <p:nvSpPr>
            <p:cNvPr id="23567" name="Line 56"/>
            <p:cNvSpPr>
              <a:spLocks noChangeShapeType="1"/>
            </p:cNvSpPr>
            <p:nvPr/>
          </p:nvSpPr>
          <p:spPr bwMode="auto">
            <a:xfrm>
              <a:off x="2880" y="1570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3568" name="Line 57"/>
            <p:cNvSpPr>
              <a:spLocks noChangeShapeType="1"/>
            </p:cNvSpPr>
            <p:nvPr/>
          </p:nvSpPr>
          <p:spPr bwMode="auto">
            <a:xfrm>
              <a:off x="2880" y="2295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78" y="845"/>
              <a:ext cx="5033" cy="1769"/>
              <a:chOff x="478" y="845"/>
              <a:chExt cx="5033" cy="1769"/>
            </a:xfrm>
          </p:grpSpPr>
          <p:sp>
            <p:nvSpPr>
              <p:cNvPr id="23570" name="Line 5"/>
              <p:cNvSpPr>
                <a:spLocks noChangeShapeType="1"/>
              </p:cNvSpPr>
              <p:nvPr/>
            </p:nvSpPr>
            <p:spPr bwMode="auto">
              <a:xfrm flipV="1">
                <a:off x="2925" y="886"/>
                <a:ext cx="0" cy="17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arrow" w="sm" len="lg"/>
              </a:ln>
            </p:spPr>
            <p:txBody>
              <a:bodyPr wrap="none"/>
              <a:lstStyle/>
              <a:p>
                <a:endParaRPr lang="uk-UA"/>
              </a:p>
            </p:txBody>
          </p:sp>
          <p:sp>
            <p:nvSpPr>
              <p:cNvPr id="23571" name="Line 6"/>
              <p:cNvSpPr>
                <a:spLocks noChangeShapeType="1"/>
              </p:cNvSpPr>
              <p:nvPr/>
            </p:nvSpPr>
            <p:spPr bwMode="auto">
              <a:xfrm rot="5400000" flipV="1">
                <a:off x="2972" y="-560"/>
                <a:ext cx="0" cy="49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arrow" w="sm" len="lg"/>
              </a:ln>
            </p:spPr>
            <p:txBody>
              <a:bodyPr wrap="none"/>
              <a:lstStyle/>
              <a:p>
                <a:endParaRPr lang="uk-UA"/>
              </a:p>
            </p:txBody>
          </p:sp>
          <p:sp>
            <p:nvSpPr>
              <p:cNvPr id="23572" name="Text Box 7"/>
              <p:cNvSpPr txBox="1">
                <a:spLocks noChangeArrowheads="1"/>
              </p:cNvSpPr>
              <p:nvPr/>
            </p:nvSpPr>
            <p:spPr bwMode="auto">
              <a:xfrm>
                <a:off x="2925" y="845"/>
                <a:ext cx="19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i="1">
                    <a:latin typeface="Times New Roman" pitchFamily="18" charset="0"/>
                  </a:rPr>
                  <a:t>y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73" name="Text Box 8"/>
              <p:cNvSpPr txBox="1">
                <a:spLocks noChangeArrowheads="1"/>
              </p:cNvSpPr>
              <p:nvPr/>
            </p:nvSpPr>
            <p:spPr bwMode="auto">
              <a:xfrm>
                <a:off x="2880" y="1321"/>
                <a:ext cx="24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000">
                    <a:latin typeface="Times New Roman" pitchFamily="18" charset="0"/>
                  </a:rPr>
                  <a:t>1</a:t>
                </a:r>
                <a:endParaRPr lang="ru-RU" sz="2000">
                  <a:latin typeface="Times New Roman" pitchFamily="18" charset="0"/>
                </a:endParaRPr>
              </a:p>
            </p:txBody>
          </p:sp>
          <p:sp>
            <p:nvSpPr>
              <p:cNvPr id="23574" name="Text Box 9"/>
              <p:cNvSpPr txBox="1">
                <a:spLocks noChangeArrowheads="1"/>
              </p:cNvSpPr>
              <p:nvPr/>
            </p:nvSpPr>
            <p:spPr bwMode="auto">
              <a:xfrm>
                <a:off x="2864" y="2252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ru-RU" sz="2000">
                    <a:latin typeface="Times New Roman" pitchFamily="18" charset="0"/>
                  </a:rPr>
                  <a:t>-</a:t>
                </a:r>
                <a:r>
                  <a:rPr lang="en-US" sz="2000">
                    <a:latin typeface="Times New Roman" pitchFamily="18" charset="0"/>
                  </a:rPr>
                  <a:t>1</a:t>
                </a:r>
                <a:endParaRPr lang="ru-RU" sz="2000">
                  <a:latin typeface="Times New Roman" pitchFamily="18" charset="0"/>
                </a:endParaRPr>
              </a:p>
            </p:txBody>
          </p:sp>
          <p:sp>
            <p:nvSpPr>
              <p:cNvPr id="23575" name="Line 10"/>
              <p:cNvSpPr>
                <a:spLocks noChangeShapeType="1"/>
              </p:cNvSpPr>
              <p:nvPr/>
            </p:nvSpPr>
            <p:spPr bwMode="auto">
              <a:xfrm>
                <a:off x="748" y="1571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76" name="Line 11"/>
              <p:cNvSpPr>
                <a:spLocks noChangeShapeType="1"/>
              </p:cNvSpPr>
              <p:nvPr/>
            </p:nvSpPr>
            <p:spPr bwMode="auto">
              <a:xfrm>
                <a:off x="748" y="1753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graphicFrame>
            <p:nvGraphicFramePr>
              <p:cNvPr id="23554" name="Object 12"/>
              <p:cNvGraphicFramePr>
                <a:graphicFrameLocks noChangeAspect="1"/>
              </p:cNvGraphicFramePr>
              <p:nvPr/>
            </p:nvGraphicFramePr>
            <p:xfrm>
              <a:off x="4020" y="2001"/>
              <a:ext cx="88" cy="88"/>
            </p:xfrm>
            <a:graphic>
              <a:graphicData uri="http://schemas.openxmlformats.org/presentationml/2006/ole">
                <p:oleObj spid="_x0000_s7170" name="Формула" r:id="rId4" imgW="139680" imgH="139680" progId="Equation.3">
                  <p:embed/>
                </p:oleObj>
              </a:graphicData>
            </a:graphic>
          </p:graphicFrame>
          <p:graphicFrame>
            <p:nvGraphicFramePr>
              <p:cNvPr id="23555" name="Object 13"/>
              <p:cNvGraphicFramePr>
                <a:graphicFrameLocks noChangeAspect="1"/>
              </p:cNvGraphicFramePr>
              <p:nvPr/>
            </p:nvGraphicFramePr>
            <p:xfrm>
              <a:off x="3455" y="1940"/>
              <a:ext cx="104" cy="248"/>
            </p:xfrm>
            <a:graphic>
              <a:graphicData uri="http://schemas.openxmlformats.org/presentationml/2006/ole">
                <p:oleObj spid="_x0000_s7171" name="Формула" r:id="rId5" imgW="164880" imgH="393480" progId="Equation.3">
                  <p:embed/>
                </p:oleObj>
              </a:graphicData>
            </a:graphic>
          </p:graphicFrame>
          <p:graphicFrame>
            <p:nvGraphicFramePr>
              <p:cNvPr id="23556" name="Object 14"/>
              <p:cNvGraphicFramePr>
                <a:graphicFrameLocks noChangeAspect="1"/>
              </p:cNvGraphicFramePr>
              <p:nvPr/>
            </p:nvGraphicFramePr>
            <p:xfrm>
              <a:off x="5112" y="1971"/>
              <a:ext cx="144" cy="112"/>
            </p:xfrm>
            <a:graphic>
              <a:graphicData uri="http://schemas.openxmlformats.org/presentationml/2006/ole">
                <p:oleObj spid="_x0000_s7172" name="Формула" r:id="rId6" imgW="228600" imgH="177480" progId="Equation.3">
                  <p:embed/>
                </p:oleObj>
              </a:graphicData>
            </a:graphic>
          </p:graphicFrame>
          <p:graphicFrame>
            <p:nvGraphicFramePr>
              <p:cNvPr id="23557" name="Object 15"/>
              <p:cNvGraphicFramePr>
                <a:graphicFrameLocks noChangeAspect="1"/>
              </p:cNvGraphicFramePr>
              <p:nvPr/>
            </p:nvGraphicFramePr>
            <p:xfrm>
              <a:off x="4552" y="1952"/>
              <a:ext cx="163" cy="267"/>
            </p:xfrm>
            <a:graphic>
              <a:graphicData uri="http://schemas.openxmlformats.org/presentationml/2006/ole">
                <p:oleObj spid="_x0000_s7173" name="Формула" r:id="rId7" imgW="241200" imgH="393480" progId="Equation.3">
                  <p:embed/>
                </p:oleObj>
              </a:graphicData>
            </a:graphic>
          </p:graphicFrame>
          <p:graphicFrame>
            <p:nvGraphicFramePr>
              <p:cNvPr id="23558" name="Object 16"/>
              <p:cNvGraphicFramePr>
                <a:graphicFrameLocks noChangeAspect="1"/>
              </p:cNvGraphicFramePr>
              <p:nvPr/>
            </p:nvGraphicFramePr>
            <p:xfrm>
              <a:off x="1771" y="1992"/>
              <a:ext cx="160" cy="88"/>
            </p:xfrm>
            <a:graphic>
              <a:graphicData uri="http://schemas.openxmlformats.org/presentationml/2006/ole">
                <p:oleObj spid="_x0000_s7174" name="Формула" r:id="rId8" imgW="253800" imgH="139680" progId="Equation.3">
                  <p:embed/>
                </p:oleObj>
              </a:graphicData>
            </a:graphic>
          </p:graphicFrame>
          <p:graphicFrame>
            <p:nvGraphicFramePr>
              <p:cNvPr id="23559" name="Object 17"/>
              <p:cNvGraphicFramePr>
                <a:graphicFrameLocks noChangeAspect="1"/>
              </p:cNvGraphicFramePr>
              <p:nvPr/>
            </p:nvGraphicFramePr>
            <p:xfrm>
              <a:off x="2315" y="1935"/>
              <a:ext cx="176" cy="248"/>
            </p:xfrm>
            <a:graphic>
              <a:graphicData uri="http://schemas.openxmlformats.org/presentationml/2006/ole">
                <p:oleObj spid="_x0000_s7175" name="Формула" r:id="rId9" imgW="279360" imgH="393480" progId="Equation.3">
                  <p:embed/>
                </p:oleObj>
              </a:graphicData>
            </a:graphic>
          </p:graphicFrame>
          <p:graphicFrame>
            <p:nvGraphicFramePr>
              <p:cNvPr id="23560" name="Object 18"/>
              <p:cNvGraphicFramePr>
                <a:graphicFrameLocks noChangeAspect="1"/>
              </p:cNvGraphicFramePr>
              <p:nvPr/>
            </p:nvGraphicFramePr>
            <p:xfrm>
              <a:off x="667" y="2010"/>
              <a:ext cx="208" cy="112"/>
            </p:xfrm>
            <a:graphic>
              <a:graphicData uri="http://schemas.openxmlformats.org/presentationml/2006/ole">
                <p:oleObj spid="_x0000_s7176" name="Формула" r:id="rId10" imgW="330120" imgH="177480" progId="Equation.3">
                  <p:embed/>
                </p:oleObj>
              </a:graphicData>
            </a:graphic>
          </p:graphicFrame>
          <p:graphicFrame>
            <p:nvGraphicFramePr>
              <p:cNvPr id="23561" name="Object 19"/>
              <p:cNvGraphicFramePr>
                <a:graphicFrameLocks noChangeAspect="1"/>
              </p:cNvGraphicFramePr>
              <p:nvPr/>
            </p:nvGraphicFramePr>
            <p:xfrm>
              <a:off x="1226" y="1949"/>
              <a:ext cx="188" cy="216"/>
            </p:xfrm>
            <a:graphic>
              <a:graphicData uri="http://schemas.openxmlformats.org/presentationml/2006/ole">
                <p:oleObj spid="_x0000_s7177" name="Формула" r:id="rId11" imgW="342720" imgH="393480" progId="Equation.3">
                  <p:embed/>
                </p:oleObj>
              </a:graphicData>
            </a:graphic>
          </p:graphicFrame>
          <p:graphicFrame>
            <p:nvGraphicFramePr>
              <p:cNvPr id="23562" name="Object 20"/>
              <p:cNvGraphicFramePr>
                <a:graphicFrameLocks noChangeAspect="1"/>
              </p:cNvGraphicFramePr>
              <p:nvPr/>
            </p:nvGraphicFramePr>
            <p:xfrm>
              <a:off x="2925" y="1997"/>
              <a:ext cx="80" cy="112"/>
            </p:xfrm>
            <a:graphic>
              <a:graphicData uri="http://schemas.openxmlformats.org/presentationml/2006/ole">
                <p:oleObj spid="_x0000_s7178" name="Формула" r:id="rId12" imgW="126720" imgH="177480" progId="Equation.3">
                  <p:embed/>
                </p:oleObj>
              </a:graphicData>
            </a:graphic>
          </p:graphicFrame>
          <p:sp>
            <p:nvSpPr>
              <p:cNvPr id="23577" name="Line 21"/>
              <p:cNvSpPr>
                <a:spLocks noChangeShapeType="1"/>
              </p:cNvSpPr>
              <p:nvPr/>
            </p:nvSpPr>
            <p:spPr bwMode="auto">
              <a:xfrm>
                <a:off x="748" y="1934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78" name="Line 22"/>
              <p:cNvSpPr>
                <a:spLocks noChangeShapeType="1"/>
              </p:cNvSpPr>
              <p:nvPr/>
            </p:nvSpPr>
            <p:spPr bwMode="auto">
              <a:xfrm>
                <a:off x="748" y="2116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79" name="Line 23"/>
              <p:cNvSpPr>
                <a:spLocks noChangeShapeType="1"/>
              </p:cNvSpPr>
              <p:nvPr/>
            </p:nvSpPr>
            <p:spPr bwMode="auto">
              <a:xfrm>
                <a:off x="748" y="2297"/>
                <a:ext cx="43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0" name="Line 24"/>
              <p:cNvSpPr>
                <a:spLocks noChangeShapeType="1"/>
              </p:cNvSpPr>
              <p:nvPr/>
            </p:nvSpPr>
            <p:spPr bwMode="auto">
              <a:xfrm>
                <a:off x="748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1" name="Line 25"/>
              <p:cNvSpPr>
                <a:spLocks noChangeShapeType="1"/>
              </p:cNvSpPr>
              <p:nvPr/>
            </p:nvSpPr>
            <p:spPr bwMode="auto">
              <a:xfrm>
                <a:off x="930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2" name="Line 26"/>
              <p:cNvSpPr>
                <a:spLocks noChangeShapeType="1"/>
              </p:cNvSpPr>
              <p:nvPr/>
            </p:nvSpPr>
            <p:spPr bwMode="auto">
              <a:xfrm>
                <a:off x="1111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3" name="Line 27"/>
              <p:cNvSpPr>
                <a:spLocks noChangeShapeType="1"/>
              </p:cNvSpPr>
              <p:nvPr/>
            </p:nvSpPr>
            <p:spPr bwMode="auto">
              <a:xfrm>
                <a:off x="1292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4" name="Line 28"/>
              <p:cNvSpPr>
                <a:spLocks noChangeShapeType="1"/>
              </p:cNvSpPr>
              <p:nvPr/>
            </p:nvSpPr>
            <p:spPr bwMode="auto">
              <a:xfrm>
                <a:off x="1474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5" name="Line 29"/>
              <p:cNvSpPr>
                <a:spLocks noChangeShapeType="1"/>
              </p:cNvSpPr>
              <p:nvPr/>
            </p:nvSpPr>
            <p:spPr bwMode="auto">
              <a:xfrm>
                <a:off x="1655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6" name="Line 30"/>
              <p:cNvSpPr>
                <a:spLocks noChangeShapeType="1"/>
              </p:cNvSpPr>
              <p:nvPr/>
            </p:nvSpPr>
            <p:spPr bwMode="auto">
              <a:xfrm>
                <a:off x="1837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7" name="Line 31"/>
              <p:cNvSpPr>
                <a:spLocks noChangeShapeType="1"/>
              </p:cNvSpPr>
              <p:nvPr/>
            </p:nvSpPr>
            <p:spPr bwMode="auto">
              <a:xfrm>
                <a:off x="2018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8" name="Line 32"/>
              <p:cNvSpPr>
                <a:spLocks noChangeShapeType="1"/>
              </p:cNvSpPr>
              <p:nvPr/>
            </p:nvSpPr>
            <p:spPr bwMode="auto">
              <a:xfrm>
                <a:off x="2200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89" name="Line 33"/>
              <p:cNvSpPr>
                <a:spLocks noChangeShapeType="1"/>
              </p:cNvSpPr>
              <p:nvPr/>
            </p:nvSpPr>
            <p:spPr bwMode="auto">
              <a:xfrm>
                <a:off x="2381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0" name="Line 34"/>
              <p:cNvSpPr>
                <a:spLocks noChangeShapeType="1"/>
              </p:cNvSpPr>
              <p:nvPr/>
            </p:nvSpPr>
            <p:spPr bwMode="auto">
              <a:xfrm>
                <a:off x="2562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1" name="Line 35"/>
              <p:cNvSpPr>
                <a:spLocks noChangeShapeType="1"/>
              </p:cNvSpPr>
              <p:nvPr/>
            </p:nvSpPr>
            <p:spPr bwMode="auto">
              <a:xfrm>
                <a:off x="2744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2" name="Line 36"/>
              <p:cNvSpPr>
                <a:spLocks noChangeShapeType="1"/>
              </p:cNvSpPr>
              <p:nvPr/>
            </p:nvSpPr>
            <p:spPr bwMode="auto">
              <a:xfrm>
                <a:off x="2925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3" name="Line 37"/>
              <p:cNvSpPr>
                <a:spLocks noChangeShapeType="1"/>
              </p:cNvSpPr>
              <p:nvPr/>
            </p:nvSpPr>
            <p:spPr bwMode="auto">
              <a:xfrm>
                <a:off x="3107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4" name="Line 38"/>
              <p:cNvSpPr>
                <a:spLocks noChangeShapeType="1"/>
              </p:cNvSpPr>
              <p:nvPr/>
            </p:nvSpPr>
            <p:spPr bwMode="auto">
              <a:xfrm>
                <a:off x="3288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5" name="Line 39"/>
              <p:cNvSpPr>
                <a:spLocks noChangeShapeType="1"/>
              </p:cNvSpPr>
              <p:nvPr/>
            </p:nvSpPr>
            <p:spPr bwMode="auto">
              <a:xfrm>
                <a:off x="3470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6" name="Line 40"/>
              <p:cNvSpPr>
                <a:spLocks noChangeShapeType="1"/>
              </p:cNvSpPr>
              <p:nvPr/>
            </p:nvSpPr>
            <p:spPr bwMode="auto">
              <a:xfrm>
                <a:off x="3651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7" name="Line 41"/>
              <p:cNvSpPr>
                <a:spLocks noChangeShapeType="1"/>
              </p:cNvSpPr>
              <p:nvPr/>
            </p:nvSpPr>
            <p:spPr bwMode="auto">
              <a:xfrm>
                <a:off x="3833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8" name="Line 42"/>
              <p:cNvSpPr>
                <a:spLocks noChangeShapeType="1"/>
              </p:cNvSpPr>
              <p:nvPr/>
            </p:nvSpPr>
            <p:spPr bwMode="auto">
              <a:xfrm>
                <a:off x="4014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99" name="Line 43"/>
              <p:cNvSpPr>
                <a:spLocks noChangeShapeType="1"/>
              </p:cNvSpPr>
              <p:nvPr/>
            </p:nvSpPr>
            <p:spPr bwMode="auto">
              <a:xfrm>
                <a:off x="4195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00" name="Line 44"/>
              <p:cNvSpPr>
                <a:spLocks noChangeShapeType="1"/>
              </p:cNvSpPr>
              <p:nvPr/>
            </p:nvSpPr>
            <p:spPr bwMode="auto">
              <a:xfrm>
                <a:off x="4377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01" name="Line 45"/>
              <p:cNvSpPr>
                <a:spLocks noChangeShapeType="1"/>
              </p:cNvSpPr>
              <p:nvPr/>
            </p:nvSpPr>
            <p:spPr bwMode="auto">
              <a:xfrm>
                <a:off x="4558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02" name="Line 46"/>
              <p:cNvSpPr>
                <a:spLocks noChangeShapeType="1"/>
              </p:cNvSpPr>
              <p:nvPr/>
            </p:nvSpPr>
            <p:spPr bwMode="auto">
              <a:xfrm>
                <a:off x="4740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03" name="Line 47"/>
              <p:cNvSpPr>
                <a:spLocks noChangeShapeType="1"/>
              </p:cNvSpPr>
              <p:nvPr/>
            </p:nvSpPr>
            <p:spPr bwMode="auto">
              <a:xfrm>
                <a:off x="4921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04" name="Line 48"/>
              <p:cNvSpPr>
                <a:spLocks noChangeShapeType="1"/>
              </p:cNvSpPr>
              <p:nvPr/>
            </p:nvSpPr>
            <p:spPr bwMode="auto">
              <a:xfrm>
                <a:off x="5103" y="1571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05" name="Text Box 49"/>
              <p:cNvSpPr txBox="1">
                <a:spLocks noChangeArrowheads="1"/>
              </p:cNvSpPr>
              <p:nvPr/>
            </p:nvSpPr>
            <p:spPr bwMode="auto">
              <a:xfrm>
                <a:off x="5319" y="1934"/>
                <a:ext cx="19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i="1">
                    <a:latin typeface="Times New Roman" pitchFamily="18" charset="0"/>
                  </a:rPr>
                  <a:t>x</a:t>
                </a:r>
                <a:endParaRPr lang="ru-RU" sz="2400">
                  <a:latin typeface="Times New Roman" pitchFamily="18" charset="0"/>
                </a:endParaRPr>
              </a:p>
            </p:txBody>
          </p:sp>
          <p:grpSp>
            <p:nvGrpSpPr>
              <p:cNvPr id="4" name="Group 50"/>
              <p:cNvGrpSpPr>
                <a:grpSpLocks/>
              </p:cNvGrpSpPr>
              <p:nvPr/>
            </p:nvGrpSpPr>
            <p:grpSpPr bwMode="auto">
              <a:xfrm>
                <a:off x="748" y="1570"/>
                <a:ext cx="4355" cy="727"/>
                <a:chOff x="748" y="1570"/>
                <a:chExt cx="4355" cy="727"/>
              </a:xfrm>
            </p:grpSpPr>
            <p:sp>
              <p:nvSpPr>
                <p:cNvPr id="23607" name="Freeform 51"/>
                <p:cNvSpPr>
                  <a:spLocks/>
                </p:cNvSpPr>
                <p:nvPr/>
              </p:nvSpPr>
              <p:spPr bwMode="auto">
                <a:xfrm>
                  <a:off x="2381" y="1571"/>
                  <a:ext cx="1088" cy="363"/>
                </a:xfrm>
                <a:custGeom>
                  <a:avLst/>
                  <a:gdLst>
                    <a:gd name="T0" fmla="*/ 1088 w 1088"/>
                    <a:gd name="T1" fmla="*/ 363 h 363"/>
                    <a:gd name="T2" fmla="*/ 544 w 1088"/>
                    <a:gd name="T3" fmla="*/ 0 h 363"/>
                    <a:gd name="T4" fmla="*/ 0 w 1088"/>
                    <a:gd name="T5" fmla="*/ 363 h 363"/>
                    <a:gd name="T6" fmla="*/ 0 60000 65536"/>
                    <a:gd name="T7" fmla="*/ 0 60000 65536"/>
                    <a:gd name="T8" fmla="*/ 0 60000 65536"/>
                    <a:gd name="T9" fmla="*/ 0 w 1088"/>
                    <a:gd name="T10" fmla="*/ 0 h 363"/>
                    <a:gd name="T11" fmla="*/ 1088 w 1088"/>
                    <a:gd name="T12" fmla="*/ 363 h 36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88" h="363">
                      <a:moveTo>
                        <a:pt x="1088" y="363"/>
                      </a:moveTo>
                      <a:cubicBezTo>
                        <a:pt x="906" y="181"/>
                        <a:pt x="725" y="0"/>
                        <a:pt x="544" y="0"/>
                      </a:cubicBezTo>
                      <a:cubicBezTo>
                        <a:pt x="363" y="0"/>
                        <a:pt x="181" y="181"/>
                        <a:pt x="0" y="363"/>
                      </a:cubicBezTo>
                    </a:path>
                  </a:pathLst>
                </a:custGeom>
                <a:noFill/>
                <a:ln w="76200" cmpd="sng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3608" name="Freeform 52"/>
                <p:cNvSpPr>
                  <a:spLocks/>
                </p:cNvSpPr>
                <p:nvPr/>
              </p:nvSpPr>
              <p:spPr bwMode="auto">
                <a:xfrm rot="10800000">
                  <a:off x="1292" y="1934"/>
                  <a:ext cx="1088" cy="363"/>
                </a:xfrm>
                <a:custGeom>
                  <a:avLst/>
                  <a:gdLst>
                    <a:gd name="T0" fmla="*/ 1088 w 1088"/>
                    <a:gd name="T1" fmla="*/ 363 h 363"/>
                    <a:gd name="T2" fmla="*/ 544 w 1088"/>
                    <a:gd name="T3" fmla="*/ 0 h 363"/>
                    <a:gd name="T4" fmla="*/ 0 w 1088"/>
                    <a:gd name="T5" fmla="*/ 363 h 363"/>
                    <a:gd name="T6" fmla="*/ 0 60000 65536"/>
                    <a:gd name="T7" fmla="*/ 0 60000 65536"/>
                    <a:gd name="T8" fmla="*/ 0 60000 65536"/>
                    <a:gd name="T9" fmla="*/ 0 w 1088"/>
                    <a:gd name="T10" fmla="*/ 0 h 363"/>
                    <a:gd name="T11" fmla="*/ 1088 w 1088"/>
                    <a:gd name="T12" fmla="*/ 363 h 36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88" h="363">
                      <a:moveTo>
                        <a:pt x="1088" y="363"/>
                      </a:moveTo>
                      <a:cubicBezTo>
                        <a:pt x="906" y="181"/>
                        <a:pt x="725" y="0"/>
                        <a:pt x="544" y="0"/>
                      </a:cubicBezTo>
                      <a:cubicBezTo>
                        <a:pt x="363" y="0"/>
                        <a:pt x="181" y="181"/>
                        <a:pt x="0" y="363"/>
                      </a:cubicBezTo>
                    </a:path>
                  </a:pathLst>
                </a:custGeom>
                <a:noFill/>
                <a:ln w="76200" cmpd="sng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3609" name="Freeform 53"/>
                <p:cNvSpPr>
                  <a:spLocks/>
                </p:cNvSpPr>
                <p:nvPr/>
              </p:nvSpPr>
              <p:spPr bwMode="auto">
                <a:xfrm>
                  <a:off x="4559" y="1571"/>
                  <a:ext cx="544" cy="363"/>
                </a:xfrm>
                <a:custGeom>
                  <a:avLst/>
                  <a:gdLst>
                    <a:gd name="T0" fmla="*/ 544 w 544"/>
                    <a:gd name="T1" fmla="*/ 0 h 363"/>
                    <a:gd name="T2" fmla="*/ 0 w 544"/>
                    <a:gd name="T3" fmla="*/ 363 h 363"/>
                    <a:gd name="T4" fmla="*/ 0 60000 65536"/>
                    <a:gd name="T5" fmla="*/ 0 60000 65536"/>
                    <a:gd name="T6" fmla="*/ 0 w 544"/>
                    <a:gd name="T7" fmla="*/ 0 h 363"/>
                    <a:gd name="T8" fmla="*/ 544 w 544"/>
                    <a:gd name="T9" fmla="*/ 363 h 36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44" h="363">
                      <a:moveTo>
                        <a:pt x="544" y="0"/>
                      </a:moveTo>
                      <a:cubicBezTo>
                        <a:pt x="361" y="1"/>
                        <a:pt x="181" y="181"/>
                        <a:pt x="0" y="363"/>
                      </a:cubicBezTo>
                    </a:path>
                  </a:pathLst>
                </a:custGeom>
                <a:noFill/>
                <a:ln w="76200" cmpd="sng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3610" name="Freeform 54"/>
                <p:cNvSpPr>
                  <a:spLocks/>
                </p:cNvSpPr>
                <p:nvPr/>
              </p:nvSpPr>
              <p:spPr bwMode="auto">
                <a:xfrm rot="10800000">
                  <a:off x="3470" y="1934"/>
                  <a:ext cx="1088" cy="363"/>
                </a:xfrm>
                <a:custGeom>
                  <a:avLst/>
                  <a:gdLst>
                    <a:gd name="T0" fmla="*/ 1088 w 1088"/>
                    <a:gd name="T1" fmla="*/ 363 h 363"/>
                    <a:gd name="T2" fmla="*/ 544 w 1088"/>
                    <a:gd name="T3" fmla="*/ 0 h 363"/>
                    <a:gd name="T4" fmla="*/ 0 w 1088"/>
                    <a:gd name="T5" fmla="*/ 363 h 363"/>
                    <a:gd name="T6" fmla="*/ 0 60000 65536"/>
                    <a:gd name="T7" fmla="*/ 0 60000 65536"/>
                    <a:gd name="T8" fmla="*/ 0 60000 65536"/>
                    <a:gd name="T9" fmla="*/ 0 w 1088"/>
                    <a:gd name="T10" fmla="*/ 0 h 363"/>
                    <a:gd name="T11" fmla="*/ 1088 w 1088"/>
                    <a:gd name="T12" fmla="*/ 363 h 36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88" h="363">
                      <a:moveTo>
                        <a:pt x="1088" y="363"/>
                      </a:moveTo>
                      <a:cubicBezTo>
                        <a:pt x="906" y="181"/>
                        <a:pt x="725" y="0"/>
                        <a:pt x="544" y="0"/>
                      </a:cubicBezTo>
                      <a:cubicBezTo>
                        <a:pt x="363" y="0"/>
                        <a:pt x="181" y="181"/>
                        <a:pt x="0" y="363"/>
                      </a:cubicBezTo>
                    </a:path>
                  </a:pathLst>
                </a:custGeom>
                <a:noFill/>
                <a:ln w="76200" cmpd="sng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3611" name="Freeform 55"/>
                <p:cNvSpPr>
                  <a:spLocks/>
                </p:cNvSpPr>
                <p:nvPr/>
              </p:nvSpPr>
              <p:spPr bwMode="auto">
                <a:xfrm>
                  <a:off x="748" y="1570"/>
                  <a:ext cx="544" cy="363"/>
                </a:xfrm>
                <a:custGeom>
                  <a:avLst/>
                  <a:gdLst>
                    <a:gd name="T0" fmla="*/ 544 w 544"/>
                    <a:gd name="T1" fmla="*/ 363 h 363"/>
                    <a:gd name="T2" fmla="*/ 0 w 544"/>
                    <a:gd name="T3" fmla="*/ 0 h 363"/>
                    <a:gd name="T4" fmla="*/ 0 60000 65536"/>
                    <a:gd name="T5" fmla="*/ 0 60000 65536"/>
                    <a:gd name="T6" fmla="*/ 0 w 544"/>
                    <a:gd name="T7" fmla="*/ 0 h 363"/>
                    <a:gd name="T8" fmla="*/ 544 w 544"/>
                    <a:gd name="T9" fmla="*/ 363 h 36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44" h="363">
                      <a:moveTo>
                        <a:pt x="544" y="363"/>
                      </a:moveTo>
                      <a:cubicBezTo>
                        <a:pt x="362" y="181"/>
                        <a:pt x="179" y="2"/>
                        <a:pt x="0" y="0"/>
                      </a:cubicBezTo>
                    </a:path>
                  </a:pathLst>
                </a:custGeom>
                <a:noFill/>
                <a:ln w="76200" cmpd="sng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</p:grpSp>
      </p:grp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468313" y="4652963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>
                <a:solidFill>
                  <a:srgbClr val="0000FF"/>
                </a:solidFill>
              </a:rPr>
              <a:t>Графік</a:t>
            </a:r>
            <a:r>
              <a:rPr lang="uk-UA" sz="4400">
                <a:solidFill>
                  <a:srgbClr val="0000FF"/>
                </a:solidFill>
              </a:rPr>
              <a:t>ом</a:t>
            </a:r>
            <a:r>
              <a:rPr lang="ru-RU" sz="4400">
                <a:solidFill>
                  <a:srgbClr val="0000FF"/>
                </a:solidFill>
              </a:rPr>
              <a:t> функц</a:t>
            </a:r>
            <a:r>
              <a:rPr lang="uk-UA" sz="4400">
                <a:solidFill>
                  <a:srgbClr val="0000FF"/>
                </a:solidFill>
              </a:rPr>
              <a:t>ії </a:t>
            </a:r>
            <a:r>
              <a:rPr lang="en-US" sz="4400" b="1" i="1">
                <a:solidFill>
                  <a:srgbClr val="0000FF"/>
                </a:solidFill>
              </a:rPr>
              <a:t>y = cos x</a:t>
            </a:r>
            <a:br>
              <a:rPr lang="en-US" sz="4400" b="1" i="1">
                <a:solidFill>
                  <a:srgbClr val="0000FF"/>
                </a:solidFill>
              </a:rPr>
            </a:br>
            <a:r>
              <a:rPr lang="uk-UA" sz="4400">
                <a:solidFill>
                  <a:srgbClr val="0000FF"/>
                </a:solidFill>
              </a:rPr>
              <a:t>є крива, яка називається</a:t>
            </a:r>
            <a:endParaRPr lang="ru-RU" sz="4400">
              <a:solidFill>
                <a:srgbClr val="0000FF"/>
              </a:solidFill>
            </a:endParaRPr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468313" y="5876925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400" b="1" i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</a:t>
            </a:r>
            <a:r>
              <a:rPr lang="uk-UA" sz="4400" b="1" i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СИНУСОЇДА</a:t>
            </a:r>
            <a:endParaRPr lang="ru-RU" sz="4400" b="1" i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1000"/>
                                        <p:tgtEl>
                                          <p:spTgt spid="15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1000"/>
                                        <p:tgtEl>
                                          <p:spTgt spid="15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000"/>
                                        <p:tgtEl>
                                          <p:spTgt spid="15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/>
          <a:lstStyle/>
          <a:p>
            <a:pPr algn="ctr" eaLnBrk="1" hangingPunct="1"/>
            <a:r>
              <a:rPr lang="uk-UA" dirty="0" smtClean="0">
                <a:solidFill>
                  <a:srgbClr val="0000FF"/>
                </a:solidFill>
              </a:rPr>
              <a:t>Властивості функції </a:t>
            </a:r>
            <a:r>
              <a:rPr lang="en-US" b="1" i="1" dirty="0" smtClean="0">
                <a:solidFill>
                  <a:srgbClr val="0000FF"/>
                </a:solidFill>
              </a:rPr>
              <a:t>y</a:t>
            </a:r>
            <a:r>
              <a:rPr lang="uk-UA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smtClean="0">
                <a:solidFill>
                  <a:srgbClr val="0000FF"/>
                </a:solidFill>
              </a:rPr>
              <a:t>=</a:t>
            </a:r>
            <a:r>
              <a:rPr lang="uk-UA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cos</a:t>
            </a:r>
            <a:r>
              <a:rPr lang="uk-UA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smtClean="0">
                <a:solidFill>
                  <a:srgbClr val="0000FF"/>
                </a:solidFill>
              </a:rPr>
              <a:t>x</a:t>
            </a:r>
            <a:endParaRPr lang="ru-RU" b="1" i="1" dirty="0" smtClean="0">
              <a:solidFill>
                <a:srgbClr val="0000FF"/>
              </a:solidFill>
            </a:endParaRPr>
          </a:p>
        </p:txBody>
      </p:sp>
      <p:sp>
        <p:nvSpPr>
          <p:cNvPr id="16440" name="Rectangle 56"/>
          <p:cNvSpPr>
            <a:spLocks noChangeArrowheads="1"/>
          </p:cNvSpPr>
          <p:nvPr/>
        </p:nvSpPr>
        <p:spPr bwMode="auto">
          <a:xfrm>
            <a:off x="0" y="4076700"/>
            <a:ext cx="896448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dirty="0">
                <a:solidFill>
                  <a:srgbClr val="FFFF00"/>
                </a:solidFill>
              </a:rPr>
              <a:t>Область </a:t>
            </a:r>
            <a:r>
              <a:rPr lang="ru-RU" sz="2400" dirty="0" err="1">
                <a:solidFill>
                  <a:srgbClr val="FFFF00"/>
                </a:solidFill>
              </a:rPr>
              <a:t>визначення</a:t>
            </a:r>
            <a:r>
              <a:rPr lang="uk-UA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  D(</a:t>
            </a:r>
            <a:r>
              <a:rPr lang="en-US" sz="2400" b="1" dirty="0" err="1">
                <a:solidFill>
                  <a:srgbClr val="FFFF00"/>
                </a:solidFill>
              </a:rPr>
              <a:t>cos</a:t>
            </a:r>
            <a:r>
              <a:rPr lang="en-US" sz="2400" b="1" dirty="0">
                <a:solidFill>
                  <a:srgbClr val="FFFF00"/>
                </a:solidFill>
              </a:rPr>
              <a:t> x) = R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0" y="4437063"/>
            <a:ext cx="9143999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dirty="0" err="1">
                <a:solidFill>
                  <a:srgbClr val="CC0000"/>
                </a:solidFill>
              </a:rPr>
              <a:t>Множина</a:t>
            </a:r>
            <a:r>
              <a:rPr lang="ru-RU" sz="2400" dirty="0">
                <a:solidFill>
                  <a:srgbClr val="CC0000"/>
                </a:solidFill>
              </a:rPr>
              <a:t> </a:t>
            </a:r>
            <a:r>
              <a:rPr lang="ru-RU" sz="2400" dirty="0" err="1">
                <a:solidFill>
                  <a:srgbClr val="CC0000"/>
                </a:solidFill>
              </a:rPr>
              <a:t>значень</a:t>
            </a:r>
            <a:r>
              <a:rPr lang="uk-UA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>
                <a:solidFill>
                  <a:srgbClr val="CC0000"/>
                </a:solidFill>
              </a:rPr>
              <a:t>  E(</a:t>
            </a:r>
            <a:r>
              <a:rPr lang="en-US" sz="2400" b="1" dirty="0" err="1">
                <a:solidFill>
                  <a:srgbClr val="CC0000"/>
                </a:solidFill>
              </a:rPr>
              <a:t>cos</a:t>
            </a:r>
            <a:r>
              <a:rPr lang="en-US" sz="2400" b="1" dirty="0">
                <a:solidFill>
                  <a:srgbClr val="CC0000"/>
                </a:solidFill>
              </a:rPr>
              <a:t> x) = [-1; 1]</a:t>
            </a:r>
            <a:endParaRPr lang="ru-RU" sz="2400" b="1" dirty="0">
              <a:solidFill>
                <a:srgbClr val="CC0000"/>
              </a:solidFill>
            </a:endParaRPr>
          </a:p>
        </p:txBody>
      </p:sp>
      <p:sp>
        <p:nvSpPr>
          <p:cNvPr id="16442" name="Rectangle 58"/>
          <p:cNvSpPr>
            <a:spLocks noChangeArrowheads="1"/>
          </p:cNvSpPr>
          <p:nvPr/>
        </p:nvSpPr>
        <p:spPr bwMode="auto">
          <a:xfrm>
            <a:off x="0" y="4797152"/>
            <a:ext cx="9143999" cy="863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200" dirty="0">
                <a:solidFill>
                  <a:srgbClr val="0000FF"/>
                </a:solidFill>
              </a:rPr>
              <a:t>Парність або непарність</a:t>
            </a:r>
            <a:r>
              <a:rPr lang="en-US" sz="2200" dirty="0">
                <a:solidFill>
                  <a:srgbClr val="0000FF"/>
                </a:solidFill>
              </a:rPr>
              <a:t>:</a:t>
            </a:r>
            <a:r>
              <a:rPr lang="uk-UA" sz="2200" dirty="0">
                <a:solidFill>
                  <a:srgbClr val="0000FF"/>
                </a:solidFill>
              </a:rPr>
              <a:t> </a:t>
            </a:r>
            <a:r>
              <a:rPr lang="uk-UA" sz="2200" dirty="0" err="1">
                <a:solidFill>
                  <a:srgbClr val="0000FF"/>
                </a:solidFill>
              </a:rPr>
              <a:t>функці</a:t>
            </a:r>
            <a:r>
              <a:rPr lang="ru-RU" sz="2200" dirty="0">
                <a:solidFill>
                  <a:srgbClr val="0000FF"/>
                </a:solidFill>
              </a:rPr>
              <a:t>я</a:t>
            </a:r>
            <a:r>
              <a:rPr lang="ru-RU" sz="2200" b="1" dirty="0">
                <a:solidFill>
                  <a:srgbClr val="0000FF"/>
                </a:solidFill>
              </a:rPr>
              <a:t> </a:t>
            </a:r>
            <a:r>
              <a:rPr lang="en-US" sz="2200" b="1" i="1" dirty="0">
                <a:solidFill>
                  <a:srgbClr val="0000FF"/>
                </a:solidFill>
              </a:rPr>
              <a:t>y = </a:t>
            </a:r>
            <a:r>
              <a:rPr lang="en-US" sz="2200" b="1" i="1" dirty="0" err="1">
                <a:solidFill>
                  <a:srgbClr val="0000FF"/>
                </a:solidFill>
              </a:rPr>
              <a:t>cos</a:t>
            </a:r>
            <a:r>
              <a:rPr lang="en-US" sz="2200" b="1" i="1" dirty="0">
                <a:solidFill>
                  <a:srgbClr val="0000FF"/>
                </a:solidFill>
              </a:rPr>
              <a:t> x</a:t>
            </a:r>
            <a:r>
              <a:rPr lang="en-US" sz="2200" b="1" dirty="0">
                <a:solidFill>
                  <a:srgbClr val="0000FF"/>
                </a:solidFill>
              </a:rPr>
              <a:t> </a:t>
            </a:r>
            <a:r>
              <a:rPr lang="uk-UA" sz="2200" dirty="0">
                <a:solidFill>
                  <a:srgbClr val="0000FF"/>
                </a:solidFill>
              </a:rPr>
              <a:t>парна</a:t>
            </a:r>
            <a:r>
              <a:rPr lang="uk-UA" sz="2200" b="1" dirty="0">
                <a:solidFill>
                  <a:srgbClr val="0000FF"/>
                </a:solidFill>
              </a:rPr>
              <a:t> </a:t>
            </a:r>
            <a:r>
              <a:rPr lang="en-US" sz="2200" b="1" dirty="0" err="1">
                <a:solidFill>
                  <a:srgbClr val="0000FF"/>
                </a:solidFill>
              </a:rPr>
              <a:t>co</a:t>
            </a:r>
            <a:r>
              <a:rPr lang="en-US" sz="2200" b="1" i="1" dirty="0" err="1">
                <a:solidFill>
                  <a:srgbClr val="0000FF"/>
                </a:solidFill>
              </a:rPr>
              <a:t>s</a:t>
            </a:r>
            <a:r>
              <a:rPr lang="uk-UA" sz="2200" b="1" i="1" dirty="0">
                <a:solidFill>
                  <a:srgbClr val="0000FF"/>
                </a:solidFill>
              </a:rPr>
              <a:t>(-</a:t>
            </a:r>
            <a:r>
              <a:rPr lang="en-US" sz="2200" b="1" i="1" dirty="0">
                <a:solidFill>
                  <a:srgbClr val="0000FF"/>
                </a:solidFill>
              </a:rPr>
              <a:t>x) = </a:t>
            </a:r>
            <a:r>
              <a:rPr lang="en-US" sz="2200" b="1" i="1" dirty="0" err="1">
                <a:solidFill>
                  <a:srgbClr val="0000FF"/>
                </a:solidFill>
              </a:rPr>
              <a:t>cos</a:t>
            </a:r>
            <a:r>
              <a:rPr lang="uk-UA" sz="2200" b="1" i="1" dirty="0">
                <a:solidFill>
                  <a:srgbClr val="0000FF"/>
                </a:solidFill>
              </a:rPr>
              <a:t> </a:t>
            </a:r>
            <a:r>
              <a:rPr lang="en-US" sz="2200" b="1" i="1" dirty="0">
                <a:solidFill>
                  <a:srgbClr val="0000FF"/>
                </a:solidFill>
              </a:rPr>
              <a:t>x</a:t>
            </a:r>
            <a:r>
              <a:rPr lang="uk-UA" sz="2200" b="1" i="1" dirty="0">
                <a:solidFill>
                  <a:srgbClr val="0000FF"/>
                </a:solidFill>
              </a:rPr>
              <a:t/>
            </a:r>
            <a:br>
              <a:rPr lang="uk-UA" sz="2200" b="1" i="1" dirty="0">
                <a:solidFill>
                  <a:srgbClr val="0000FF"/>
                </a:solidFill>
              </a:rPr>
            </a:br>
            <a:r>
              <a:rPr lang="uk-UA" sz="2200" dirty="0">
                <a:solidFill>
                  <a:srgbClr val="0000FF"/>
                </a:solidFill>
              </a:rPr>
              <a:t>(графік функції симетричний відносно осі </a:t>
            </a:r>
            <a:r>
              <a:rPr lang="en-US" sz="2200" b="1" i="1" dirty="0">
                <a:solidFill>
                  <a:srgbClr val="0000FF"/>
                </a:solidFill>
              </a:rPr>
              <a:t>OY</a:t>
            </a:r>
            <a:r>
              <a:rPr lang="uk-UA" sz="2200" dirty="0">
                <a:solidFill>
                  <a:srgbClr val="0000FF"/>
                </a:solidFill>
              </a:rPr>
              <a:t>)</a:t>
            </a:r>
            <a:endParaRPr lang="ru-RU" sz="2200" dirty="0">
              <a:solidFill>
                <a:srgbClr val="0000FF"/>
              </a:solidFill>
            </a:endParaRPr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0" y="5589240"/>
            <a:ext cx="9143999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200" dirty="0" err="1">
                <a:solidFill>
                  <a:srgbClr val="0000FF"/>
                </a:solidFill>
              </a:rPr>
              <a:t>Періодичність</a:t>
            </a:r>
            <a:r>
              <a:rPr lang="ru-RU" sz="2200" dirty="0">
                <a:solidFill>
                  <a:srgbClr val="0000FF"/>
                </a:solidFill>
              </a:rPr>
              <a:t>: </a:t>
            </a:r>
            <a:r>
              <a:rPr lang="ru-RU" sz="2200" dirty="0" err="1">
                <a:solidFill>
                  <a:srgbClr val="0000FF"/>
                </a:solidFill>
              </a:rPr>
              <a:t>функція</a:t>
            </a:r>
            <a:r>
              <a:rPr lang="ru-RU" sz="2200" b="1" dirty="0">
                <a:solidFill>
                  <a:srgbClr val="0000FF"/>
                </a:solidFill>
              </a:rPr>
              <a:t> </a:t>
            </a:r>
            <a:r>
              <a:rPr lang="uk-UA" sz="2200" b="1" dirty="0">
                <a:solidFill>
                  <a:srgbClr val="0000FF"/>
                </a:solidFill>
              </a:rPr>
              <a:t> </a:t>
            </a:r>
            <a:r>
              <a:rPr lang="en-US" sz="2200" b="1" i="1" dirty="0">
                <a:solidFill>
                  <a:srgbClr val="0000FF"/>
                </a:solidFill>
              </a:rPr>
              <a:t>y = </a:t>
            </a:r>
            <a:r>
              <a:rPr lang="en-US" sz="2200" b="1" i="1" dirty="0" err="1">
                <a:solidFill>
                  <a:srgbClr val="0000FF"/>
                </a:solidFill>
              </a:rPr>
              <a:t>cos</a:t>
            </a:r>
            <a:r>
              <a:rPr lang="en-US" sz="2200" b="1" i="1" dirty="0">
                <a:solidFill>
                  <a:srgbClr val="0000FF"/>
                </a:solidFill>
              </a:rPr>
              <a:t> x</a:t>
            </a:r>
            <a:r>
              <a:rPr lang="en-US" sz="2200" b="1" dirty="0">
                <a:solidFill>
                  <a:srgbClr val="0000FF"/>
                </a:solidFill>
              </a:rPr>
              <a:t> </a:t>
            </a:r>
            <a:r>
              <a:rPr lang="ru-RU" sz="2200" dirty="0">
                <a:solidFill>
                  <a:srgbClr val="0000FF"/>
                </a:solidFill>
              </a:rPr>
              <a:t>пер</a:t>
            </a:r>
            <a:r>
              <a:rPr lang="uk-UA" sz="2200" dirty="0" err="1">
                <a:solidFill>
                  <a:srgbClr val="0000FF"/>
                </a:solidFill>
              </a:rPr>
              <a:t>іо</a:t>
            </a:r>
            <a:r>
              <a:rPr lang="ru-RU" sz="2200" dirty="0" err="1">
                <a:solidFill>
                  <a:srgbClr val="0000FF"/>
                </a:solidFill>
              </a:rPr>
              <a:t>дична</a:t>
            </a:r>
            <a:r>
              <a:rPr lang="ru-RU" sz="2200" dirty="0">
                <a:solidFill>
                  <a:srgbClr val="0000FF"/>
                </a:solidFill>
              </a:rPr>
              <a:t> </a:t>
            </a:r>
            <a:r>
              <a:rPr lang="ru-RU" sz="2200" dirty="0" err="1">
                <a:solidFill>
                  <a:srgbClr val="0000FF"/>
                </a:solidFill>
              </a:rPr>
              <a:t>з</a:t>
            </a:r>
            <a:r>
              <a:rPr lang="ru-RU" sz="2200" dirty="0">
                <a:solidFill>
                  <a:srgbClr val="0000FF"/>
                </a:solidFill>
              </a:rPr>
              <a:t> </a:t>
            </a:r>
            <a:r>
              <a:rPr lang="ru-RU" sz="2200" dirty="0" err="1">
                <a:solidFill>
                  <a:srgbClr val="0000FF"/>
                </a:solidFill>
              </a:rPr>
              <a:t>найменшим</a:t>
            </a:r>
            <a:r>
              <a:rPr lang="ru-RU" sz="2200" dirty="0">
                <a:solidFill>
                  <a:srgbClr val="0000FF"/>
                </a:solidFill>
              </a:rPr>
              <a:t> </a:t>
            </a:r>
            <a:r>
              <a:rPr lang="ru-RU" sz="2200" dirty="0" err="1">
                <a:solidFill>
                  <a:srgbClr val="0000FF"/>
                </a:solidFill>
              </a:rPr>
              <a:t>додатнім</a:t>
            </a:r>
            <a:r>
              <a:rPr lang="ru-RU" sz="2200" dirty="0">
                <a:solidFill>
                  <a:srgbClr val="0000FF"/>
                </a:solidFill>
              </a:rPr>
              <a:t> </a:t>
            </a:r>
            <a:r>
              <a:rPr lang="ru-RU" sz="2200" dirty="0" err="1">
                <a:solidFill>
                  <a:srgbClr val="0000FF"/>
                </a:solidFill>
              </a:rPr>
              <a:t>періодом</a:t>
            </a:r>
            <a:r>
              <a:rPr lang="ru-RU" sz="2200" b="1" dirty="0">
                <a:solidFill>
                  <a:srgbClr val="0000FF"/>
                </a:solidFill>
              </a:rPr>
              <a:t> </a:t>
            </a:r>
            <a:r>
              <a:rPr lang="en-US" sz="2200" b="1" i="1" dirty="0">
                <a:solidFill>
                  <a:srgbClr val="0000FF"/>
                </a:solidFill>
              </a:rPr>
              <a:t>T = 2</a:t>
            </a:r>
            <a:r>
              <a:rPr lang="ru-RU" sz="2200" b="1" i="1" dirty="0" err="1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lang="ru-RU" sz="2200" b="1" i="1" dirty="0">
                <a:solidFill>
                  <a:srgbClr val="0000FF"/>
                </a:solidFill>
                <a:latin typeface="Symbol" pitchFamily="18" charset="2"/>
              </a:rPr>
              <a:t/>
            </a:r>
            <a:br>
              <a:rPr lang="ru-RU" sz="2200" b="1" i="1" dirty="0">
                <a:solidFill>
                  <a:srgbClr val="0000FF"/>
                </a:solidFill>
                <a:latin typeface="Symbol" pitchFamily="18" charset="2"/>
              </a:rPr>
            </a:br>
            <a:r>
              <a:rPr lang="ru-RU" sz="2200" b="1" i="1" dirty="0">
                <a:solidFill>
                  <a:srgbClr val="0000FF"/>
                </a:solidFill>
                <a:latin typeface="Symbol" pitchFamily="18" charset="2"/>
              </a:rPr>
              <a:t> </a:t>
            </a:r>
            <a:r>
              <a:rPr lang="en-US" sz="2200" b="1" i="1" dirty="0" err="1">
                <a:solidFill>
                  <a:srgbClr val="0000FF"/>
                </a:solidFill>
              </a:rPr>
              <a:t>cos</a:t>
            </a:r>
            <a:r>
              <a:rPr lang="en-US" sz="2200" b="1" i="1" dirty="0">
                <a:solidFill>
                  <a:srgbClr val="0000FF"/>
                </a:solidFill>
              </a:rPr>
              <a:t> </a:t>
            </a:r>
            <a:r>
              <a:rPr lang="ru-RU" sz="2200" b="1" i="1" dirty="0">
                <a:solidFill>
                  <a:srgbClr val="0000FF"/>
                </a:solidFill>
              </a:rPr>
              <a:t>(</a:t>
            </a:r>
            <a:r>
              <a:rPr lang="en-US" sz="2200" b="1" i="1" dirty="0">
                <a:solidFill>
                  <a:srgbClr val="0000FF"/>
                </a:solidFill>
              </a:rPr>
              <a:t>x</a:t>
            </a:r>
            <a:r>
              <a:rPr lang="en-US" sz="2200" b="1" dirty="0">
                <a:solidFill>
                  <a:srgbClr val="0000FF"/>
                </a:solidFill>
              </a:rPr>
              <a:t> </a:t>
            </a:r>
            <a:r>
              <a:rPr lang="ru-RU" sz="2200" b="1" dirty="0">
                <a:solidFill>
                  <a:srgbClr val="0000FF"/>
                </a:solidFill>
              </a:rPr>
              <a:t>+ 2</a:t>
            </a:r>
            <a:r>
              <a:rPr lang="ru-RU" sz="2200" b="1" i="1" dirty="0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lang="ru-RU" sz="2200" b="1" dirty="0">
                <a:solidFill>
                  <a:srgbClr val="0000FF"/>
                </a:solidFill>
              </a:rPr>
              <a:t>) = </a:t>
            </a:r>
            <a:r>
              <a:rPr lang="en-US" sz="2200" b="1" i="1" dirty="0" err="1">
                <a:solidFill>
                  <a:srgbClr val="0000FF"/>
                </a:solidFill>
              </a:rPr>
              <a:t>cos</a:t>
            </a:r>
            <a:r>
              <a:rPr lang="en-US" sz="2200" b="1" i="1" dirty="0">
                <a:solidFill>
                  <a:srgbClr val="0000FF"/>
                </a:solidFill>
              </a:rPr>
              <a:t> x</a:t>
            </a:r>
            <a:endParaRPr lang="el-GR" sz="2200" b="1" i="1" dirty="0">
              <a:solidFill>
                <a:srgbClr val="0000FF"/>
              </a:solidFill>
            </a:endParaRP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758825" y="1341438"/>
            <a:ext cx="7989888" cy="2808287"/>
            <a:chOff x="478" y="845"/>
            <a:chExt cx="5033" cy="1769"/>
          </a:xfrm>
        </p:grpSpPr>
        <p:sp>
          <p:nvSpPr>
            <p:cNvPr id="24604" name="Line 60"/>
            <p:cNvSpPr>
              <a:spLocks noChangeShapeType="1"/>
            </p:cNvSpPr>
            <p:nvPr/>
          </p:nvSpPr>
          <p:spPr bwMode="auto">
            <a:xfrm>
              <a:off x="2880" y="1570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05" name="Line 61"/>
            <p:cNvSpPr>
              <a:spLocks noChangeShapeType="1"/>
            </p:cNvSpPr>
            <p:nvPr/>
          </p:nvSpPr>
          <p:spPr bwMode="auto">
            <a:xfrm>
              <a:off x="2880" y="2295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06" name="Line 5"/>
            <p:cNvSpPr>
              <a:spLocks noChangeShapeType="1"/>
            </p:cNvSpPr>
            <p:nvPr/>
          </p:nvSpPr>
          <p:spPr bwMode="auto">
            <a:xfrm flipV="1">
              <a:off x="2925" y="88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4607" name="Line 6"/>
            <p:cNvSpPr>
              <a:spLocks noChangeShapeType="1"/>
            </p:cNvSpPr>
            <p:nvPr/>
          </p:nvSpPr>
          <p:spPr bwMode="auto">
            <a:xfrm rot="5400000" flipV="1">
              <a:off x="2972" y="-560"/>
              <a:ext cx="0" cy="4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sm" len="lg"/>
            </a:ln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4608" name="Text Box 7"/>
            <p:cNvSpPr txBox="1">
              <a:spLocks noChangeArrowheads="1"/>
            </p:cNvSpPr>
            <p:nvPr/>
          </p:nvSpPr>
          <p:spPr bwMode="auto">
            <a:xfrm>
              <a:off x="2925" y="845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y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4609" name="Text Box 8"/>
            <p:cNvSpPr txBox="1">
              <a:spLocks noChangeArrowheads="1"/>
            </p:cNvSpPr>
            <p:nvPr/>
          </p:nvSpPr>
          <p:spPr bwMode="auto">
            <a:xfrm>
              <a:off x="2880" y="1321"/>
              <a:ext cx="2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4610" name="Text Box 9"/>
            <p:cNvSpPr txBox="1">
              <a:spLocks noChangeArrowheads="1"/>
            </p:cNvSpPr>
            <p:nvPr/>
          </p:nvSpPr>
          <p:spPr bwMode="auto">
            <a:xfrm>
              <a:off x="2864" y="22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2000">
                  <a:latin typeface="Times New Roman" pitchFamily="18" charset="0"/>
                </a:rPr>
                <a:t>-</a:t>
              </a:r>
              <a:r>
                <a:rPr lang="en-US" sz="2000">
                  <a:latin typeface="Times New Roman" pitchFamily="18" charset="0"/>
                </a:rPr>
                <a:t>1</a:t>
              </a:r>
              <a:endParaRPr lang="ru-RU" sz="2000">
                <a:latin typeface="Times New Roman" pitchFamily="18" charset="0"/>
              </a:endParaRPr>
            </a:p>
          </p:txBody>
        </p:sp>
        <p:sp>
          <p:nvSpPr>
            <p:cNvPr id="24611" name="Line 10"/>
            <p:cNvSpPr>
              <a:spLocks noChangeShapeType="1"/>
            </p:cNvSpPr>
            <p:nvPr/>
          </p:nvSpPr>
          <p:spPr bwMode="auto">
            <a:xfrm>
              <a:off x="748" y="1571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12" name="Line 11"/>
            <p:cNvSpPr>
              <a:spLocks noChangeShapeType="1"/>
            </p:cNvSpPr>
            <p:nvPr/>
          </p:nvSpPr>
          <p:spPr bwMode="auto">
            <a:xfrm>
              <a:off x="748" y="1753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aphicFrame>
          <p:nvGraphicFramePr>
            <p:cNvPr id="24578" name="Object 12"/>
            <p:cNvGraphicFramePr>
              <a:graphicFrameLocks noChangeAspect="1"/>
            </p:cNvGraphicFramePr>
            <p:nvPr/>
          </p:nvGraphicFramePr>
          <p:xfrm>
            <a:off x="4020" y="2001"/>
            <a:ext cx="88" cy="88"/>
          </p:xfrm>
          <a:graphic>
            <a:graphicData uri="http://schemas.openxmlformats.org/presentationml/2006/ole">
              <p:oleObj spid="_x0000_s8194" name="Формула" r:id="rId3" imgW="139680" imgH="139680" progId="Equation.3">
                <p:embed/>
              </p:oleObj>
            </a:graphicData>
          </a:graphic>
        </p:graphicFrame>
        <p:graphicFrame>
          <p:nvGraphicFramePr>
            <p:cNvPr id="24579" name="Object 13"/>
            <p:cNvGraphicFramePr>
              <a:graphicFrameLocks noChangeAspect="1"/>
            </p:cNvGraphicFramePr>
            <p:nvPr/>
          </p:nvGraphicFramePr>
          <p:xfrm>
            <a:off x="3455" y="1940"/>
            <a:ext cx="104" cy="248"/>
          </p:xfrm>
          <a:graphic>
            <a:graphicData uri="http://schemas.openxmlformats.org/presentationml/2006/ole">
              <p:oleObj spid="_x0000_s8195" name="Формула" r:id="rId4" imgW="164880" imgH="393480" progId="Equation.3">
                <p:embed/>
              </p:oleObj>
            </a:graphicData>
          </a:graphic>
        </p:graphicFrame>
        <p:graphicFrame>
          <p:nvGraphicFramePr>
            <p:cNvPr id="24580" name="Object 14"/>
            <p:cNvGraphicFramePr>
              <a:graphicFrameLocks noChangeAspect="1"/>
            </p:cNvGraphicFramePr>
            <p:nvPr/>
          </p:nvGraphicFramePr>
          <p:xfrm>
            <a:off x="5112" y="1971"/>
            <a:ext cx="144" cy="112"/>
          </p:xfrm>
          <a:graphic>
            <a:graphicData uri="http://schemas.openxmlformats.org/presentationml/2006/ole">
              <p:oleObj spid="_x0000_s8196" name="Формула" r:id="rId5" imgW="228600" imgH="177480" progId="Equation.3">
                <p:embed/>
              </p:oleObj>
            </a:graphicData>
          </a:graphic>
        </p:graphicFrame>
        <p:graphicFrame>
          <p:nvGraphicFramePr>
            <p:cNvPr id="24581" name="Object 15"/>
            <p:cNvGraphicFramePr>
              <a:graphicFrameLocks noChangeAspect="1"/>
            </p:cNvGraphicFramePr>
            <p:nvPr/>
          </p:nvGraphicFramePr>
          <p:xfrm>
            <a:off x="4552" y="1952"/>
            <a:ext cx="163" cy="267"/>
          </p:xfrm>
          <a:graphic>
            <a:graphicData uri="http://schemas.openxmlformats.org/presentationml/2006/ole">
              <p:oleObj spid="_x0000_s8197" name="Формула" r:id="rId6" imgW="241200" imgH="393480" progId="Equation.3">
                <p:embed/>
              </p:oleObj>
            </a:graphicData>
          </a:graphic>
        </p:graphicFrame>
        <p:graphicFrame>
          <p:nvGraphicFramePr>
            <p:cNvPr id="24582" name="Object 16"/>
            <p:cNvGraphicFramePr>
              <a:graphicFrameLocks noChangeAspect="1"/>
            </p:cNvGraphicFramePr>
            <p:nvPr/>
          </p:nvGraphicFramePr>
          <p:xfrm>
            <a:off x="1771" y="1992"/>
            <a:ext cx="160" cy="88"/>
          </p:xfrm>
          <a:graphic>
            <a:graphicData uri="http://schemas.openxmlformats.org/presentationml/2006/ole">
              <p:oleObj spid="_x0000_s8198" name="Формула" r:id="rId7" imgW="253800" imgH="139680" progId="Equation.3">
                <p:embed/>
              </p:oleObj>
            </a:graphicData>
          </a:graphic>
        </p:graphicFrame>
        <p:graphicFrame>
          <p:nvGraphicFramePr>
            <p:cNvPr id="24583" name="Object 17"/>
            <p:cNvGraphicFramePr>
              <a:graphicFrameLocks noChangeAspect="1"/>
            </p:cNvGraphicFramePr>
            <p:nvPr/>
          </p:nvGraphicFramePr>
          <p:xfrm>
            <a:off x="2315" y="1935"/>
            <a:ext cx="176" cy="248"/>
          </p:xfrm>
          <a:graphic>
            <a:graphicData uri="http://schemas.openxmlformats.org/presentationml/2006/ole">
              <p:oleObj spid="_x0000_s8199" name="Формула" r:id="rId8" imgW="279360" imgH="393480" progId="Equation.3">
                <p:embed/>
              </p:oleObj>
            </a:graphicData>
          </a:graphic>
        </p:graphicFrame>
        <p:graphicFrame>
          <p:nvGraphicFramePr>
            <p:cNvPr id="24584" name="Object 18"/>
            <p:cNvGraphicFramePr>
              <a:graphicFrameLocks noChangeAspect="1"/>
            </p:cNvGraphicFramePr>
            <p:nvPr/>
          </p:nvGraphicFramePr>
          <p:xfrm>
            <a:off x="667" y="2010"/>
            <a:ext cx="208" cy="112"/>
          </p:xfrm>
          <a:graphic>
            <a:graphicData uri="http://schemas.openxmlformats.org/presentationml/2006/ole">
              <p:oleObj spid="_x0000_s8200" name="Формула" r:id="rId9" imgW="330120" imgH="177480" progId="Equation.3">
                <p:embed/>
              </p:oleObj>
            </a:graphicData>
          </a:graphic>
        </p:graphicFrame>
        <p:graphicFrame>
          <p:nvGraphicFramePr>
            <p:cNvPr id="24585" name="Object 19"/>
            <p:cNvGraphicFramePr>
              <a:graphicFrameLocks noChangeAspect="1"/>
            </p:cNvGraphicFramePr>
            <p:nvPr/>
          </p:nvGraphicFramePr>
          <p:xfrm>
            <a:off x="1226" y="1949"/>
            <a:ext cx="188" cy="216"/>
          </p:xfrm>
          <a:graphic>
            <a:graphicData uri="http://schemas.openxmlformats.org/presentationml/2006/ole">
              <p:oleObj spid="_x0000_s8201" name="Формула" r:id="rId10" imgW="342720" imgH="393480" progId="Equation.3">
                <p:embed/>
              </p:oleObj>
            </a:graphicData>
          </a:graphic>
        </p:graphicFrame>
        <p:graphicFrame>
          <p:nvGraphicFramePr>
            <p:cNvPr id="24586" name="Object 20"/>
            <p:cNvGraphicFramePr>
              <a:graphicFrameLocks noChangeAspect="1"/>
            </p:cNvGraphicFramePr>
            <p:nvPr/>
          </p:nvGraphicFramePr>
          <p:xfrm>
            <a:off x="2925" y="1997"/>
            <a:ext cx="80" cy="112"/>
          </p:xfrm>
          <a:graphic>
            <a:graphicData uri="http://schemas.openxmlformats.org/presentationml/2006/ole">
              <p:oleObj spid="_x0000_s8202" name="Формула" r:id="rId11" imgW="126720" imgH="177480" progId="Equation.3">
                <p:embed/>
              </p:oleObj>
            </a:graphicData>
          </a:graphic>
        </p:graphicFrame>
        <p:sp>
          <p:nvSpPr>
            <p:cNvPr id="24613" name="Line 21"/>
            <p:cNvSpPr>
              <a:spLocks noChangeShapeType="1"/>
            </p:cNvSpPr>
            <p:nvPr/>
          </p:nvSpPr>
          <p:spPr bwMode="auto">
            <a:xfrm>
              <a:off x="748" y="1934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14" name="Line 22"/>
            <p:cNvSpPr>
              <a:spLocks noChangeShapeType="1"/>
            </p:cNvSpPr>
            <p:nvPr/>
          </p:nvSpPr>
          <p:spPr bwMode="auto">
            <a:xfrm>
              <a:off x="748" y="2116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15" name="Line 23"/>
            <p:cNvSpPr>
              <a:spLocks noChangeShapeType="1"/>
            </p:cNvSpPr>
            <p:nvPr/>
          </p:nvSpPr>
          <p:spPr bwMode="auto">
            <a:xfrm>
              <a:off x="748" y="2297"/>
              <a:ext cx="43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16" name="Line 24"/>
            <p:cNvSpPr>
              <a:spLocks noChangeShapeType="1"/>
            </p:cNvSpPr>
            <p:nvPr/>
          </p:nvSpPr>
          <p:spPr bwMode="auto">
            <a:xfrm>
              <a:off x="74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17" name="Line 25"/>
            <p:cNvSpPr>
              <a:spLocks noChangeShapeType="1"/>
            </p:cNvSpPr>
            <p:nvPr/>
          </p:nvSpPr>
          <p:spPr bwMode="auto">
            <a:xfrm>
              <a:off x="93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18" name="Line 26"/>
            <p:cNvSpPr>
              <a:spLocks noChangeShapeType="1"/>
            </p:cNvSpPr>
            <p:nvPr/>
          </p:nvSpPr>
          <p:spPr bwMode="auto">
            <a:xfrm>
              <a:off x="111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19" name="Line 27"/>
            <p:cNvSpPr>
              <a:spLocks noChangeShapeType="1"/>
            </p:cNvSpPr>
            <p:nvPr/>
          </p:nvSpPr>
          <p:spPr bwMode="auto">
            <a:xfrm>
              <a:off x="129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0" name="Line 28"/>
            <p:cNvSpPr>
              <a:spLocks noChangeShapeType="1"/>
            </p:cNvSpPr>
            <p:nvPr/>
          </p:nvSpPr>
          <p:spPr bwMode="auto">
            <a:xfrm>
              <a:off x="147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1" name="Line 29"/>
            <p:cNvSpPr>
              <a:spLocks noChangeShapeType="1"/>
            </p:cNvSpPr>
            <p:nvPr/>
          </p:nvSpPr>
          <p:spPr bwMode="auto">
            <a:xfrm>
              <a:off x="165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2" name="Line 30"/>
            <p:cNvSpPr>
              <a:spLocks noChangeShapeType="1"/>
            </p:cNvSpPr>
            <p:nvPr/>
          </p:nvSpPr>
          <p:spPr bwMode="auto">
            <a:xfrm>
              <a:off x="183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3" name="Line 31"/>
            <p:cNvSpPr>
              <a:spLocks noChangeShapeType="1"/>
            </p:cNvSpPr>
            <p:nvPr/>
          </p:nvSpPr>
          <p:spPr bwMode="auto">
            <a:xfrm>
              <a:off x="201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4" name="Line 32"/>
            <p:cNvSpPr>
              <a:spLocks noChangeShapeType="1"/>
            </p:cNvSpPr>
            <p:nvPr/>
          </p:nvSpPr>
          <p:spPr bwMode="auto">
            <a:xfrm>
              <a:off x="220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5" name="Line 33"/>
            <p:cNvSpPr>
              <a:spLocks noChangeShapeType="1"/>
            </p:cNvSpPr>
            <p:nvPr/>
          </p:nvSpPr>
          <p:spPr bwMode="auto">
            <a:xfrm>
              <a:off x="238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6" name="Line 34"/>
            <p:cNvSpPr>
              <a:spLocks noChangeShapeType="1"/>
            </p:cNvSpPr>
            <p:nvPr/>
          </p:nvSpPr>
          <p:spPr bwMode="auto">
            <a:xfrm>
              <a:off x="2562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7" name="Line 35"/>
            <p:cNvSpPr>
              <a:spLocks noChangeShapeType="1"/>
            </p:cNvSpPr>
            <p:nvPr/>
          </p:nvSpPr>
          <p:spPr bwMode="auto">
            <a:xfrm>
              <a:off x="274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8" name="Line 36"/>
            <p:cNvSpPr>
              <a:spLocks noChangeShapeType="1"/>
            </p:cNvSpPr>
            <p:nvPr/>
          </p:nvSpPr>
          <p:spPr bwMode="auto">
            <a:xfrm>
              <a:off x="292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29" name="Line 37"/>
            <p:cNvSpPr>
              <a:spLocks noChangeShapeType="1"/>
            </p:cNvSpPr>
            <p:nvPr/>
          </p:nvSpPr>
          <p:spPr bwMode="auto">
            <a:xfrm>
              <a:off x="310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0" name="Line 38"/>
            <p:cNvSpPr>
              <a:spLocks noChangeShapeType="1"/>
            </p:cNvSpPr>
            <p:nvPr/>
          </p:nvSpPr>
          <p:spPr bwMode="auto">
            <a:xfrm>
              <a:off x="328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1" name="Line 39"/>
            <p:cNvSpPr>
              <a:spLocks noChangeShapeType="1"/>
            </p:cNvSpPr>
            <p:nvPr/>
          </p:nvSpPr>
          <p:spPr bwMode="auto">
            <a:xfrm>
              <a:off x="347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2" name="Line 40"/>
            <p:cNvSpPr>
              <a:spLocks noChangeShapeType="1"/>
            </p:cNvSpPr>
            <p:nvPr/>
          </p:nvSpPr>
          <p:spPr bwMode="auto">
            <a:xfrm>
              <a:off x="365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3" name="Line 41"/>
            <p:cNvSpPr>
              <a:spLocks noChangeShapeType="1"/>
            </p:cNvSpPr>
            <p:nvPr/>
          </p:nvSpPr>
          <p:spPr bwMode="auto">
            <a:xfrm>
              <a:off x="383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4" name="Line 42"/>
            <p:cNvSpPr>
              <a:spLocks noChangeShapeType="1"/>
            </p:cNvSpPr>
            <p:nvPr/>
          </p:nvSpPr>
          <p:spPr bwMode="auto">
            <a:xfrm>
              <a:off x="4014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5" name="Line 43"/>
            <p:cNvSpPr>
              <a:spLocks noChangeShapeType="1"/>
            </p:cNvSpPr>
            <p:nvPr/>
          </p:nvSpPr>
          <p:spPr bwMode="auto">
            <a:xfrm>
              <a:off x="4195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6" name="Line 44"/>
            <p:cNvSpPr>
              <a:spLocks noChangeShapeType="1"/>
            </p:cNvSpPr>
            <p:nvPr/>
          </p:nvSpPr>
          <p:spPr bwMode="auto">
            <a:xfrm>
              <a:off x="4377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7" name="Line 45"/>
            <p:cNvSpPr>
              <a:spLocks noChangeShapeType="1"/>
            </p:cNvSpPr>
            <p:nvPr/>
          </p:nvSpPr>
          <p:spPr bwMode="auto">
            <a:xfrm>
              <a:off x="4558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8" name="Line 46"/>
            <p:cNvSpPr>
              <a:spLocks noChangeShapeType="1"/>
            </p:cNvSpPr>
            <p:nvPr/>
          </p:nvSpPr>
          <p:spPr bwMode="auto">
            <a:xfrm>
              <a:off x="4740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39" name="Line 47"/>
            <p:cNvSpPr>
              <a:spLocks noChangeShapeType="1"/>
            </p:cNvSpPr>
            <p:nvPr/>
          </p:nvSpPr>
          <p:spPr bwMode="auto">
            <a:xfrm>
              <a:off x="4921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40" name="Line 48"/>
            <p:cNvSpPr>
              <a:spLocks noChangeShapeType="1"/>
            </p:cNvSpPr>
            <p:nvPr/>
          </p:nvSpPr>
          <p:spPr bwMode="auto">
            <a:xfrm>
              <a:off x="5103" y="1571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41" name="Text Box 49"/>
            <p:cNvSpPr txBox="1">
              <a:spLocks noChangeArrowheads="1"/>
            </p:cNvSpPr>
            <p:nvPr/>
          </p:nvSpPr>
          <p:spPr bwMode="auto">
            <a:xfrm>
              <a:off x="5319" y="1934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i="1">
                  <a:latin typeface="Times New Roman" pitchFamily="18" charset="0"/>
                </a:rPr>
                <a:t>x</a:t>
              </a: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6450" name="Line 66"/>
          <p:cNvSpPr>
            <a:spLocks noChangeShapeType="1"/>
          </p:cNvSpPr>
          <p:nvPr/>
        </p:nvSpPr>
        <p:spPr bwMode="auto">
          <a:xfrm rot="5400000" flipV="1">
            <a:off x="4714082" y="-889794"/>
            <a:ext cx="0" cy="7916863"/>
          </a:xfrm>
          <a:prstGeom prst="line">
            <a:avLst/>
          </a:prstGeom>
          <a:noFill/>
          <a:ln w="57150">
            <a:solidFill>
              <a:srgbClr val="FFFF00"/>
            </a:solidFill>
            <a:miter lim="800000"/>
            <a:headEnd/>
            <a:tailEnd type="arrow" w="sm" len="lg"/>
          </a:ln>
        </p:spPr>
        <p:txBody>
          <a:bodyPr wrap="none"/>
          <a:lstStyle/>
          <a:p>
            <a:endParaRPr lang="uk-UA"/>
          </a:p>
        </p:txBody>
      </p:sp>
      <p:sp>
        <p:nvSpPr>
          <p:cNvPr id="16451" name="Line 67"/>
          <p:cNvSpPr>
            <a:spLocks noChangeShapeType="1"/>
          </p:cNvSpPr>
          <p:nvPr/>
        </p:nvSpPr>
        <p:spPr bwMode="auto">
          <a:xfrm>
            <a:off x="4643438" y="2492375"/>
            <a:ext cx="0" cy="115252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6452" name="Line 68"/>
          <p:cNvSpPr>
            <a:spLocks noChangeShapeType="1"/>
          </p:cNvSpPr>
          <p:nvPr/>
        </p:nvSpPr>
        <p:spPr bwMode="auto">
          <a:xfrm>
            <a:off x="4643438" y="3068638"/>
            <a:ext cx="3457575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4645025" y="2493963"/>
            <a:ext cx="3455988" cy="1152525"/>
            <a:chOff x="2926" y="2931"/>
            <a:chExt cx="2177" cy="726"/>
          </a:xfrm>
        </p:grpSpPr>
        <p:sp>
          <p:nvSpPr>
            <p:cNvPr id="24601" name="Freeform 70"/>
            <p:cNvSpPr>
              <a:spLocks/>
            </p:cNvSpPr>
            <p:nvPr/>
          </p:nvSpPr>
          <p:spPr bwMode="auto">
            <a:xfrm>
              <a:off x="4559" y="2931"/>
              <a:ext cx="544" cy="363"/>
            </a:xfrm>
            <a:custGeom>
              <a:avLst/>
              <a:gdLst>
                <a:gd name="T0" fmla="*/ 544 w 544"/>
                <a:gd name="T1" fmla="*/ 0 h 363"/>
                <a:gd name="T2" fmla="*/ 0 w 544"/>
                <a:gd name="T3" fmla="*/ 363 h 363"/>
                <a:gd name="T4" fmla="*/ 0 60000 65536"/>
                <a:gd name="T5" fmla="*/ 0 60000 65536"/>
                <a:gd name="T6" fmla="*/ 0 w 544"/>
                <a:gd name="T7" fmla="*/ 0 h 363"/>
                <a:gd name="T8" fmla="*/ 544 w 544"/>
                <a:gd name="T9" fmla="*/ 363 h 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4" h="363">
                  <a:moveTo>
                    <a:pt x="544" y="0"/>
                  </a:moveTo>
                  <a:cubicBezTo>
                    <a:pt x="361" y="1"/>
                    <a:pt x="181" y="181"/>
                    <a:pt x="0" y="363"/>
                  </a:cubicBez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02" name="Freeform 71"/>
            <p:cNvSpPr>
              <a:spLocks/>
            </p:cNvSpPr>
            <p:nvPr/>
          </p:nvSpPr>
          <p:spPr bwMode="auto">
            <a:xfrm rot="10800000">
              <a:off x="3470" y="329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03" name="Freeform 72"/>
            <p:cNvSpPr>
              <a:spLocks/>
            </p:cNvSpPr>
            <p:nvPr/>
          </p:nvSpPr>
          <p:spPr bwMode="auto">
            <a:xfrm>
              <a:off x="2926" y="2931"/>
              <a:ext cx="544" cy="363"/>
            </a:xfrm>
            <a:custGeom>
              <a:avLst/>
              <a:gdLst>
                <a:gd name="T0" fmla="*/ 544 w 544"/>
                <a:gd name="T1" fmla="*/ 363 h 363"/>
                <a:gd name="T2" fmla="*/ 0 w 544"/>
                <a:gd name="T3" fmla="*/ 0 h 363"/>
                <a:gd name="T4" fmla="*/ 0 60000 65536"/>
                <a:gd name="T5" fmla="*/ 0 60000 65536"/>
                <a:gd name="T6" fmla="*/ 0 w 544"/>
                <a:gd name="T7" fmla="*/ 0 h 363"/>
                <a:gd name="T8" fmla="*/ 544 w 544"/>
                <a:gd name="T9" fmla="*/ 363 h 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4" h="363">
                  <a:moveTo>
                    <a:pt x="544" y="363"/>
                  </a:moveTo>
                  <a:cubicBezTo>
                    <a:pt x="362" y="181"/>
                    <a:pt x="179" y="2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1187450" y="2492375"/>
            <a:ext cx="3455988" cy="1154113"/>
            <a:chOff x="748" y="2930"/>
            <a:chExt cx="2177" cy="727"/>
          </a:xfrm>
        </p:grpSpPr>
        <p:sp>
          <p:nvSpPr>
            <p:cNvPr id="24598" name="Freeform 74"/>
            <p:cNvSpPr>
              <a:spLocks/>
            </p:cNvSpPr>
            <p:nvPr/>
          </p:nvSpPr>
          <p:spPr bwMode="auto">
            <a:xfrm rot="10800000">
              <a:off x="1292" y="3294"/>
              <a:ext cx="1088" cy="363"/>
            </a:xfrm>
            <a:custGeom>
              <a:avLst/>
              <a:gdLst>
                <a:gd name="T0" fmla="*/ 1088 w 1088"/>
                <a:gd name="T1" fmla="*/ 363 h 363"/>
                <a:gd name="T2" fmla="*/ 544 w 1088"/>
                <a:gd name="T3" fmla="*/ 0 h 363"/>
                <a:gd name="T4" fmla="*/ 0 w 1088"/>
                <a:gd name="T5" fmla="*/ 363 h 363"/>
                <a:gd name="T6" fmla="*/ 0 60000 65536"/>
                <a:gd name="T7" fmla="*/ 0 60000 65536"/>
                <a:gd name="T8" fmla="*/ 0 60000 65536"/>
                <a:gd name="T9" fmla="*/ 0 w 1088"/>
                <a:gd name="T10" fmla="*/ 0 h 363"/>
                <a:gd name="T11" fmla="*/ 1088 w 1088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8" h="363">
                  <a:moveTo>
                    <a:pt x="1088" y="363"/>
                  </a:moveTo>
                  <a:cubicBezTo>
                    <a:pt x="906" y="181"/>
                    <a:pt x="725" y="0"/>
                    <a:pt x="544" y="0"/>
                  </a:cubicBezTo>
                  <a:cubicBezTo>
                    <a:pt x="363" y="0"/>
                    <a:pt x="181" y="181"/>
                    <a:pt x="0" y="363"/>
                  </a:cubicBez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599" name="Freeform 75"/>
            <p:cNvSpPr>
              <a:spLocks/>
            </p:cNvSpPr>
            <p:nvPr/>
          </p:nvSpPr>
          <p:spPr bwMode="auto">
            <a:xfrm>
              <a:off x="748" y="2930"/>
              <a:ext cx="544" cy="363"/>
            </a:xfrm>
            <a:custGeom>
              <a:avLst/>
              <a:gdLst>
                <a:gd name="T0" fmla="*/ 544 w 544"/>
                <a:gd name="T1" fmla="*/ 363 h 363"/>
                <a:gd name="T2" fmla="*/ 0 w 544"/>
                <a:gd name="T3" fmla="*/ 0 h 363"/>
                <a:gd name="T4" fmla="*/ 0 60000 65536"/>
                <a:gd name="T5" fmla="*/ 0 60000 65536"/>
                <a:gd name="T6" fmla="*/ 0 w 544"/>
                <a:gd name="T7" fmla="*/ 0 h 363"/>
                <a:gd name="T8" fmla="*/ 544 w 544"/>
                <a:gd name="T9" fmla="*/ 363 h 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4" h="363">
                  <a:moveTo>
                    <a:pt x="544" y="363"/>
                  </a:moveTo>
                  <a:cubicBezTo>
                    <a:pt x="362" y="181"/>
                    <a:pt x="179" y="2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600" name="Freeform 76"/>
            <p:cNvSpPr>
              <a:spLocks/>
            </p:cNvSpPr>
            <p:nvPr/>
          </p:nvSpPr>
          <p:spPr bwMode="auto">
            <a:xfrm>
              <a:off x="2381" y="2931"/>
              <a:ext cx="544" cy="363"/>
            </a:xfrm>
            <a:custGeom>
              <a:avLst/>
              <a:gdLst>
                <a:gd name="T0" fmla="*/ 544 w 544"/>
                <a:gd name="T1" fmla="*/ 0 h 363"/>
                <a:gd name="T2" fmla="*/ 0 w 544"/>
                <a:gd name="T3" fmla="*/ 363 h 363"/>
                <a:gd name="T4" fmla="*/ 0 60000 65536"/>
                <a:gd name="T5" fmla="*/ 0 60000 65536"/>
                <a:gd name="T6" fmla="*/ 0 w 544"/>
                <a:gd name="T7" fmla="*/ 0 h 363"/>
                <a:gd name="T8" fmla="*/ 544 w 544"/>
                <a:gd name="T9" fmla="*/ 363 h 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4" h="363">
                  <a:moveTo>
                    <a:pt x="544" y="0"/>
                  </a:moveTo>
                  <a:cubicBezTo>
                    <a:pt x="361" y="1"/>
                    <a:pt x="181" y="181"/>
                    <a:pt x="0" y="363"/>
                  </a:cubicBez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1" presetClass="exit" presetSubtype="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000"/>
                            </p:stCondLst>
                            <p:childTnLst>
                              <p:par>
                                <p:cTn id="4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1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3500"/>
                            </p:stCondLst>
                            <p:childTnLst>
                              <p:par>
                                <p:cTn id="5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40" grpId="0"/>
      <p:bldP spid="16441" grpId="0"/>
      <p:bldP spid="16442" grpId="0"/>
      <p:bldP spid="16443" grpId="0"/>
      <p:bldP spid="16450" grpId="0" animBg="1"/>
      <p:bldP spid="16450" grpId="1" animBg="1"/>
      <p:bldP spid="16450" grpId="2" animBg="1"/>
      <p:bldP spid="16451" grpId="0" animBg="1"/>
      <p:bldP spid="16451" grpId="1" animBg="1"/>
      <p:bldP spid="16451" grpId="2" animBg="1"/>
      <p:bldP spid="1645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3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5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6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</TotalTime>
  <Words>475</Words>
  <Application>Microsoft Office PowerPoint</Application>
  <PresentationFormat>Экран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8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Обычная</vt:lpstr>
      <vt:lpstr>Литейная</vt:lpstr>
      <vt:lpstr>Официальная</vt:lpstr>
      <vt:lpstr>Яркая</vt:lpstr>
      <vt:lpstr>Техническая</vt:lpstr>
      <vt:lpstr>Бумажная</vt:lpstr>
      <vt:lpstr>1_Литейная</vt:lpstr>
      <vt:lpstr>2_Литейная</vt:lpstr>
      <vt:lpstr>Формула</vt:lpstr>
      <vt:lpstr>GraphC</vt:lpstr>
      <vt:lpstr>Слайд 1</vt:lpstr>
      <vt:lpstr>ТРИГОНОМЕТРИЧНІ ФУНКЦІЇ</vt:lpstr>
      <vt:lpstr>Синус (від лат. sinus) – вигин, кривизна</vt:lpstr>
      <vt:lpstr>Побудова графіка функції y = sin x</vt:lpstr>
      <vt:lpstr>Графік функції y = sin x</vt:lpstr>
      <vt:lpstr>Властивості функції y = sin x</vt:lpstr>
      <vt:lpstr>Властивості функції y = sin x</vt:lpstr>
      <vt:lpstr>Графік функції y = cos x</vt:lpstr>
      <vt:lpstr>Властивості функції y = cos x</vt:lpstr>
      <vt:lpstr>Властивості функції y = cos x</vt:lpstr>
      <vt:lpstr>Властивості функції y = cos x</vt:lpstr>
      <vt:lpstr>Властивості функції y = cos x</vt:lpstr>
      <vt:lpstr>Властивості функції y = cos x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адмін</dc:creator>
  <cp:lastModifiedBy>адмін</cp:lastModifiedBy>
  <cp:revision>6</cp:revision>
  <dcterms:created xsi:type="dcterms:W3CDTF">2014-05-20T17:10:47Z</dcterms:created>
  <dcterms:modified xsi:type="dcterms:W3CDTF">2014-06-06T19:12:20Z</dcterms:modified>
</cp:coreProperties>
</file>