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2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752" autoAdjust="0"/>
  </p:normalViewPr>
  <p:slideViewPr>
    <p:cSldViewPr>
      <p:cViewPr varScale="1">
        <p:scale>
          <a:sx n="75" d="100"/>
          <a:sy n="75" d="100"/>
        </p:scale>
        <p:origin x="-10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9E32A6-3612-49FB-A600-51D64E785655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948112-B21A-4433-9FFB-1CF82F03A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208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380237-1BDD-44A2-8355-4047E05E7B14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3" y="5617773"/>
            <a:ext cx="7382935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3736623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12DB-A64B-41C0-8418-FE58026EA8C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B56E38B-4FC6-4F47-AE77-17E01FEF1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473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CA42-3887-4CF7-8D6B-0AB403FBB6F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E4978-AE29-4098-B9BF-682507FDD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925691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3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165A1-B528-4B7A-85A2-6969EA1D32B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D884A-51DE-48C4-960D-349B5EFD9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764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3B99-F649-4643-8026-7EC6501B6B6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7AE4-A006-41CD-BEE6-87B609334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378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1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8" y="3725335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AC38E-0AD4-4F36-BB3C-790AB89862F0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66C9D-913C-40B4-A277-C92FEC708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27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4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E7AA4-FB6B-4003-8DB8-BF822C21047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3D7A-1DF3-49A7-8486-31A019937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02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1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C506F-0765-4807-9C6C-33CE86DCC1C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42BCD-2B7D-475E-81BA-1F5DAA692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079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39FA6-5A09-48D0-BDEF-BA80F9F3E417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8C932-2524-4AC7-9B5D-234B3F432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66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A2DA6-BF7F-43E2-913A-04A4563148C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19257-D5A6-41A7-8AF5-46362547E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525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7"/>
            <a:ext cx="7721601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3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4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7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EE200-AF54-48B5-81C8-C9100C1F6615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733E3-9CBD-425F-A879-A1717B8BC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695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7"/>
            <a:ext cx="7721601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7" y="1207273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E09EC-A50E-4352-95A9-C2282B901A6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6F2B5-1C0C-4C24-9F17-84DBD5947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477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2" y="6069329"/>
            <a:ext cx="7920991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4E4D1722-2CB8-4D02-9196-4FE7259CC577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B3CB0B90-70B7-4B9C-850E-F339EDC69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6" r:id="rId8"/>
    <p:sldLayoutId id="2147483867" r:id="rId9"/>
    <p:sldLayoutId id="2147483863" r:id="rId10"/>
    <p:sldLayoutId id="2147483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030"/>
          <p:cNvSpPr>
            <a:spLocks noGrp="1"/>
          </p:cNvSpPr>
          <p:nvPr>
            <p:ph type="title"/>
          </p:nvPr>
        </p:nvSpPr>
        <p:spPr>
          <a:xfrm>
            <a:off x="1095375" y="2412000"/>
            <a:ext cx="6964363" cy="1201737"/>
          </a:xfrm>
        </p:spPr>
        <p:txBody>
          <a:bodyPr/>
          <a:lstStyle/>
          <a:p>
            <a:pPr eaLnBrk="1" hangingPunct="1"/>
            <a:r>
              <a:rPr lang="uk-UA" b="1" dirty="0" smtClean="0"/>
              <a:t>Тема: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«Визначений інтеграл»</a:t>
            </a:r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724128" y="4149080"/>
            <a:ext cx="24921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</a:t>
            </a:r>
            <a:r>
              <a:rPr lang="uk-UA" sz="2000" b="1" dirty="0" err="1" smtClean="0"/>
              <a:t>ідготувала</a:t>
            </a:r>
            <a:endParaRPr lang="uk-UA" sz="2000" b="1" dirty="0" smtClean="0"/>
          </a:p>
          <a:p>
            <a:r>
              <a:rPr lang="uk-UA" sz="2000" b="1" dirty="0" smtClean="0"/>
              <a:t>у</a:t>
            </a:r>
            <a:r>
              <a:rPr lang="uk-UA" sz="2000" b="1" dirty="0" smtClean="0"/>
              <a:t>чениця 11-Б класу</a:t>
            </a:r>
          </a:p>
          <a:p>
            <a:r>
              <a:rPr lang="uk-UA" sz="2000" b="1" dirty="0" smtClean="0"/>
              <a:t>Кузнецова Катерина</a:t>
            </a:r>
            <a:endParaRPr lang="ru-RU" sz="20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000" y="720000"/>
            <a:ext cx="6254044" cy="1362075"/>
          </a:xfrm>
        </p:spPr>
        <p:txBody>
          <a:bodyPr/>
          <a:lstStyle/>
          <a:p>
            <a:r>
              <a:rPr lang="uk-UA" b="1" dirty="0" smtClean="0"/>
              <a:t>Застосування в геометрії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99999" y="2159999"/>
                <a:ext cx="7344000" cy="1341009"/>
              </a:xfrm>
              <a:noFill/>
            </p:spPr>
            <p:txBody>
              <a:bodyPr/>
              <a:lstStyle/>
              <a:p>
                <a:pPr marL="457200" indent="-457200" algn="l">
                  <a:buFont typeface="+mj-lt"/>
                  <a:buAutoNum type="arabicPeriod" startAt="2"/>
                </a:pPr>
                <a:r>
                  <a:rPr lang="uk-UA" b="1" dirty="0" smtClean="0"/>
                  <a:t>Об</a:t>
                </a:r>
                <a:r>
                  <a:rPr lang="en-US" b="1" dirty="0" smtClean="0"/>
                  <a:t>’</a:t>
                </a:r>
                <a:r>
                  <a:rPr lang="uk-UA" b="1" dirty="0" err="1" smtClean="0"/>
                  <a:t>єм</a:t>
                </a:r>
                <a:r>
                  <a:rPr lang="uk-UA" b="1" dirty="0" smtClean="0"/>
                  <a:t> тіл обертання:</a:t>
                </a:r>
              </a:p>
              <a:p>
                <a:pPr algn="l"/>
                <a:r>
                  <a:rPr lang="uk-UA" dirty="0" smtClean="0"/>
                  <a:t>Обчислюються по формулі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𝑽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  <m:nary>
                      <m:naryPr>
                        <m:limLoc m:val="undOvr"/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1" i="1" smtClean="0">
                            <a:latin typeface="Cambria Math"/>
                            <a:ea typeface="Cambria Math"/>
                          </a:rPr>
                          <m:t>𝒂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𝒃</m:t>
                        </m:r>
                      </m:sup>
                      <m:e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  <m:r>
                      <a:rPr lang="en-US" b="1" i="1" smtClean="0">
                        <a:latin typeface="Cambria Math"/>
                        <a:ea typeface="Cambria Math"/>
                      </a:rPr>
                      <m:t>𝒅𝒙</m:t>
                    </m:r>
                  </m:oMath>
                </a14:m>
                <a:endParaRPr lang="en-US" b="1" dirty="0" smtClean="0">
                  <a:effectLst/>
                </a:endParaRPr>
              </a:p>
              <a:p>
                <a:pPr algn="l"/>
                <a:r>
                  <a:rPr lang="uk-UA" b="1" dirty="0" smtClean="0">
                    <a:latin typeface="Arial" pitchFamily="34" charset="0"/>
                    <a:cs typeface="Arial" pitchFamily="34" charset="0"/>
                  </a:rPr>
                  <a:t>Графік:</a:t>
                </a:r>
                <a:endParaRPr lang="en-US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99999" y="2159999"/>
                <a:ext cx="7344000" cy="1341009"/>
              </a:xfrm>
              <a:blipFill rotWithShape="1">
                <a:blip r:embed="rId2" cstate="print"/>
                <a:stretch>
                  <a:fillRect l="-914" t="-1818" b="-3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3068960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05422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>
          <a:xfrm>
            <a:off x="1476375" y="720725"/>
            <a:ext cx="6253163" cy="1362075"/>
          </a:xfrm>
        </p:spPr>
        <p:txBody>
          <a:bodyPr/>
          <a:lstStyle/>
          <a:p>
            <a:pPr eaLnBrk="1" hangingPunct="1"/>
            <a:r>
              <a:rPr lang="uk-UA" sz="4800" b="1" dirty="0" smtClean="0"/>
              <a:t>Історична довідка</a:t>
            </a:r>
            <a:endParaRPr lang="ru-RU" sz="4800" b="1" dirty="0" smtClean="0"/>
          </a:p>
        </p:txBody>
      </p:sp>
      <p:sp>
        <p:nvSpPr>
          <p:cNvPr id="7171" name="Текст 4"/>
          <p:cNvSpPr>
            <a:spLocks noGrp="1"/>
          </p:cNvSpPr>
          <p:nvPr>
            <p:ph type="body" idx="1"/>
          </p:nvPr>
        </p:nvSpPr>
        <p:spPr>
          <a:xfrm>
            <a:off x="900113" y="2060575"/>
            <a:ext cx="7343775" cy="2974975"/>
          </a:xfrm>
        </p:spPr>
        <p:txBody>
          <a:bodyPr/>
          <a:lstStyle/>
          <a:p>
            <a:pPr eaLnBrk="1" hangingPunct="1"/>
            <a:r>
              <a:rPr lang="uk-UA" dirty="0" smtClean="0"/>
              <a:t>Символ </a:t>
            </a:r>
            <a:r>
              <a:rPr lang="uk-UA" dirty="0" err="1" smtClean="0"/>
              <a:t>інтеграла введений Лейбніцо</a:t>
            </a:r>
            <a:r>
              <a:rPr lang="uk-UA" dirty="0" smtClean="0"/>
              <a:t>м (</a:t>
            </a:r>
            <a:r>
              <a:rPr lang="uk-UA" b="1" dirty="0" smtClean="0"/>
              <a:t>1675 р</a:t>
            </a:r>
            <a:r>
              <a:rPr lang="uk-UA" dirty="0" smtClean="0"/>
              <a:t>.). Цей знак є зміною </a:t>
            </a:r>
            <a:r>
              <a:rPr lang="uk-UA" dirty="0" err="1" smtClean="0"/>
              <a:t>латинсь</a:t>
            </a:r>
            <a:r>
              <a:rPr lang="uk-UA" dirty="0" smtClean="0"/>
              <a:t>кої букви S (першої букви слова сума). Саме </a:t>
            </a:r>
            <a:r>
              <a:rPr lang="uk-UA" dirty="0" err="1" smtClean="0"/>
              <a:t>слово інтеграл прид</a:t>
            </a:r>
            <a:r>
              <a:rPr lang="uk-UA" dirty="0" smtClean="0"/>
              <a:t>умав Я. Бернуллі (</a:t>
            </a:r>
            <a:r>
              <a:rPr lang="uk-UA" b="1" dirty="0" smtClean="0"/>
              <a:t>1690 р</a:t>
            </a:r>
            <a:r>
              <a:rPr lang="uk-UA" dirty="0" smtClean="0"/>
              <a:t>.). Воно походить від латинського слова </a:t>
            </a:r>
            <a:r>
              <a:rPr lang="en-US" b="1" dirty="0" err="1" smtClean="0"/>
              <a:t>integero</a:t>
            </a:r>
            <a:r>
              <a:rPr lang="uk-UA" dirty="0" smtClean="0"/>
              <a:t>, яке </a:t>
            </a:r>
            <a:r>
              <a:rPr lang="uk-UA" dirty="0" err="1" smtClean="0"/>
              <a:t>переводиться як приводити в </a:t>
            </a:r>
            <a:r>
              <a:rPr lang="uk-UA" dirty="0" smtClean="0"/>
              <a:t>колишній стан, відновлювати. (Дійсно, операція інтеграції «відновлює» функцію, </a:t>
            </a:r>
            <a:r>
              <a:rPr lang="uk-UA" dirty="0" err="1" smtClean="0"/>
              <a:t>диференціюван</a:t>
            </a:r>
            <a:r>
              <a:rPr lang="uk-UA" dirty="0" smtClean="0"/>
              <a:t>ням якої отримана підінтегральна функція.) Можливе походження слова інтеграл інше: слово </a:t>
            </a:r>
            <a:r>
              <a:rPr lang="uk-UA" b="1" dirty="0" smtClean="0"/>
              <a:t>integer</a:t>
            </a:r>
            <a:r>
              <a:rPr lang="uk-UA" dirty="0" smtClean="0"/>
              <a:t> означає цілий.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444625" y="720725"/>
            <a:ext cx="6254750" cy="1362075"/>
          </a:xfrm>
        </p:spPr>
        <p:txBody>
          <a:bodyPr/>
          <a:lstStyle/>
          <a:p>
            <a:pPr eaLnBrk="1" hangingPunct="1"/>
            <a:r>
              <a:rPr lang="uk-UA" b="1" dirty="0" smtClean="0"/>
              <a:t>Вчений, що створив інтеграл</a:t>
            </a:r>
            <a:endParaRPr lang="ru-RU" b="1" dirty="0" smtClean="0"/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>
          <a:xfrm>
            <a:off x="900113" y="2060575"/>
            <a:ext cx="7343775" cy="3528665"/>
          </a:xfrm>
        </p:spPr>
        <p:txBody>
          <a:bodyPr wrap="square" lIns="36000">
            <a:noAutofit/>
          </a:bodyPr>
          <a:lstStyle/>
          <a:p>
            <a:pPr eaLnBrk="1" hangingPunct="1"/>
            <a:r>
              <a:rPr lang="uk-UA" b="1" dirty="0" err="1" smtClean="0"/>
              <a:t>Євдокс Кн</a:t>
            </a:r>
            <a:r>
              <a:rPr lang="uk-UA" b="1" dirty="0" smtClean="0"/>
              <a:t>идський (408-355 рр. до н.е.)</a:t>
            </a:r>
            <a:r>
              <a:rPr lang="uk-UA" dirty="0" smtClean="0"/>
              <a:t> - давньогрецький вчений. </a:t>
            </a:r>
            <a:r>
              <a:rPr lang="uk-UA" dirty="0" err="1" smtClean="0"/>
              <a:t>Дав повне доведення теореми про о</a:t>
            </a:r>
            <a:r>
              <a:rPr lang="uk-UA" dirty="0" smtClean="0"/>
              <a:t>б'єм піраміди теореми про те, що площі двох кругів відносяться як квадрати їх радіусів. </a:t>
            </a:r>
            <a:r>
              <a:rPr lang="uk-UA" dirty="0" err="1" smtClean="0"/>
              <a:t>При доказі</a:t>
            </a:r>
            <a:r>
              <a:rPr lang="uk-UA" dirty="0" smtClean="0"/>
              <a:t> він </a:t>
            </a:r>
            <a:r>
              <a:rPr lang="uk-UA" dirty="0" err="1" smtClean="0"/>
              <a:t>застосував так з</a:t>
            </a:r>
            <a:r>
              <a:rPr lang="uk-UA" dirty="0" smtClean="0"/>
              <a:t>ваний метод "вичерпання", який знайшов своє використання (з деякими змінами) в працях його послідовників. </a:t>
            </a:r>
            <a:r>
              <a:rPr lang="uk-UA" dirty="0" err="1" smtClean="0"/>
              <a:t>Через</a:t>
            </a:r>
            <a:r>
              <a:rPr lang="uk-UA" dirty="0" err="1"/>
              <a:t> дві тисячі років</a:t>
            </a:r>
            <a:r>
              <a:rPr lang="uk-UA" dirty="0"/>
              <a:t> метод "вичерпання" був </a:t>
            </a:r>
            <a:r>
              <a:rPr lang="uk-UA" dirty="0" err="1"/>
              <a:t>перетворений в мет</a:t>
            </a:r>
            <a:r>
              <a:rPr lang="uk-UA" dirty="0"/>
              <a:t>од інтеграції, за допомогою якого вдалося об'єднати найрізноматніші завдання, - обчислення площі, об'єму, маси, роботи, тиску, електричного заряду, світлового потоку і багато, багато інших.</a:t>
            </a:r>
          </a:p>
          <a:p>
            <a:pPr eaLnBrk="1" hangingPunct="1"/>
            <a:endParaRPr lang="uk-UA" dirty="0" smtClean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444625" y="720725"/>
            <a:ext cx="6254750" cy="1362075"/>
          </a:xfrm>
        </p:spPr>
        <p:txBody>
          <a:bodyPr/>
          <a:lstStyle/>
          <a:p>
            <a:pPr eaLnBrk="1" hangingPunct="1"/>
            <a:r>
              <a:rPr lang="uk-UA" b="1" dirty="0" smtClean="0"/>
              <a:t>Визначення</a:t>
            </a:r>
            <a:endParaRPr lang="ru-RU" b="1" dirty="0" smtClean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Текст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99592" y="2160000"/>
                <a:ext cx="7344816" cy="2007921"/>
              </a:xfrm>
            </p:spPr>
            <p:txBody>
              <a:bodyPr/>
              <a:lstStyle/>
              <a:p>
                <a:r>
                  <a:rPr lang="uk-UA" dirty="0" smtClean="0"/>
                  <a:t>Якщо існує і дорівнює кінцевому числу межа інтегральних сум при </a:t>
                </a:r>
                <a:r>
                  <a:rPr lang="en-US" dirty="0" smtClean="0"/>
                  <a:t>n</a:t>
                </a:r>
                <a:r>
                  <a:rPr lang="en-US" dirty="0" smtClean="0">
                    <a:cs typeface="Times New Roman"/>
                  </a:rPr>
                  <a:t>→∞</a:t>
                </a:r>
                <a:r>
                  <a:rPr lang="uk-UA" dirty="0" smtClean="0">
                    <a:cs typeface="Times New Roman"/>
                  </a:rPr>
                  <a:t>, то ця межа називається визначеним інтегралом функції </a:t>
                </a:r>
                <a:r>
                  <a:rPr lang="en-US" dirty="0" smtClean="0">
                    <a:cs typeface="Times New Roman"/>
                  </a:rPr>
                  <a:t>f(x)dx.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en-US" b="1" i="1" smtClean="0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uk-UA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=</m:t>
                          </m:r>
                          <m:r>
                            <a:rPr lang="uk-UA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𝒏</m:t>
                          </m:r>
                        </m:sup>
                        <m:e>
                          <m:r>
                            <a:rPr lang="en-US" b="1" i="1" smtClean="0">
                              <a:latin typeface="Cambria Math"/>
                            </a:rPr>
                            <m:t>𝒇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ru-RU" b="1"/>
                                <m:t>ȿ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  <m:r>
                        <a:rPr lang="uk-UA" b="0" i="1" smtClean="0">
                          <a:latin typeface="Cambria Math"/>
                          <a:ea typeface="Cambria Math"/>
                        </a:rPr>
                        <m:t>, −де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uk-UA" b="0" i="1" smtClean="0">
                          <a:latin typeface="Cambria Math"/>
                          <a:ea typeface="Cambria Math"/>
                        </a:rPr>
                        <m:t> і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uk-UA" b="0" i="1" smtClean="0">
                          <a:latin typeface="Cambria Math"/>
                          <a:ea typeface="Cambria Math"/>
                        </a:rPr>
                        <m:t> межі интеграла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99592" y="2160000"/>
                <a:ext cx="7344816" cy="2007921"/>
              </a:xfrm>
              <a:blipFill rotWithShape="1">
                <a:blip r:embed="rId2" cstate="print"/>
                <a:stretch>
                  <a:fillRect t="-1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444625" y="720725"/>
            <a:ext cx="6254750" cy="1362075"/>
          </a:xfrm>
        </p:spPr>
        <p:txBody>
          <a:bodyPr/>
          <a:lstStyle/>
          <a:p>
            <a:pPr eaLnBrk="1" hangingPunct="1"/>
            <a:r>
              <a:rPr lang="uk-UA" b="1" dirty="0" smtClean="0"/>
              <a:t>Властивості</a:t>
            </a:r>
            <a:endParaRPr lang="ru-RU" b="1" dirty="0" smtClean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Текст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00000" y="2159999"/>
                <a:ext cx="7344000" cy="3285226"/>
              </a:xfrm>
            </p:spPr>
            <p:txBody>
              <a:bodyPr/>
              <a:lstStyle/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uk-UA" dirty="0" smtClean="0"/>
                  <a:t>Із під знака визначеного інтеграла можна виносити постійний числовий коефіцієнт.</a:t>
                </a:r>
              </a:p>
              <a:p>
                <a:pPr marL="342900" indent="-342900" algn="l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ru-RU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𝑑𝑥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𝑑𝑥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±</m:t>
                    </m:r>
                    <m:nary>
                      <m:naryPr>
                        <m:limLoc m:val="undOvr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/>
                        <a:ea typeface="Cambria Math"/>
                      </a:rPr>
                      <m:t>𝑑𝑥</m:t>
                    </m:r>
                  </m:oMath>
                </a14:m>
                <a:endParaRPr lang="en-US" dirty="0" smtClean="0">
                  <a:ea typeface="Cambria Math"/>
                </a:endParaRPr>
              </a:p>
              <a:p>
                <a:pPr marL="342900" indent="-342900" algn="l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ru-RU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𝑑𝑥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marL="342900" indent="-342900" algn="l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ru-RU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/>
                      </a:rPr>
                      <m:t>𝑑𝑥</m:t>
                    </m:r>
                    <m:r>
                      <a:rPr lang="en-US" b="0" i="1" smtClean="0">
                        <a:latin typeface="Cambria Math"/>
                      </a:rPr>
                      <m:t>=−</m:t>
                    </m:r>
                    <m:nary>
                      <m:naryPr>
                        <m:limLoc m:val="undOvr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/>
                      </a:rPr>
                      <m:t>𝑑𝑥</m:t>
                    </m:r>
                  </m:oMath>
                </a14:m>
                <a:endParaRPr lang="en-US" dirty="0" smtClean="0"/>
              </a:p>
              <a:p>
                <a:pPr marL="342900" indent="-342900" algn="l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ru-RU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𝑑𝑥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𝑑𝑥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𝑑𝑥</m:t>
                    </m:r>
                  </m:oMath>
                </a14:m>
                <a:endParaRPr lang="en-US" dirty="0" smtClean="0"/>
              </a:p>
              <a:p>
                <a:pPr marL="342900" indent="-342900" algn="l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ru-RU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𝑑𝑥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limLoc m:val="undOvr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/>
                        <a:ea typeface="Cambria Math"/>
                      </a:rPr>
                      <m:t>𝑑𝑥</m:t>
                    </m:r>
                    <m:r>
                      <a:rPr lang="uk-UA" b="0" i="1" smtClean="0">
                        <a:latin typeface="Cambria Math"/>
                        <a:ea typeface="Cambria Math"/>
                      </a:rPr>
                      <m:t>, на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00000" y="2159999"/>
                <a:ext cx="7344000" cy="3285226"/>
              </a:xfrm>
              <a:blipFill rotWithShape="1">
                <a:blip r:embed="rId2" cstate="print"/>
                <a:stretch>
                  <a:fillRect l="-1827" t="-7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444625" y="720725"/>
            <a:ext cx="6254750" cy="1362075"/>
          </a:xfrm>
        </p:spPr>
        <p:txBody>
          <a:bodyPr/>
          <a:lstStyle/>
          <a:p>
            <a:pPr eaLnBrk="1" hangingPunct="1"/>
            <a:r>
              <a:rPr lang="uk-UA" b="1" dirty="0" smtClean="0"/>
              <a:t>Засоби обчислення визначених інтегралів</a:t>
            </a:r>
            <a:endParaRPr lang="ru-RU" b="1" dirty="0" smtClean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Текст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99592" y="2160000"/>
                <a:ext cx="7344816" cy="2565144"/>
              </a:xfrm>
            </p:spPr>
            <p:txBody>
              <a:bodyPr/>
              <a:lstStyle/>
              <a:p>
                <a:pPr marL="457200" indent="-457200" algn="l">
                  <a:buFont typeface="+mj-lt"/>
                  <a:buAutoNum type="arabicPeriod"/>
                </a:pPr>
                <a:r>
                  <a:rPr lang="uk-UA" b="1" dirty="0" smtClean="0"/>
                  <a:t>Формула </a:t>
                </a:r>
                <a:r>
                  <a:rPr lang="uk-UA" b="1" dirty="0" err="1" smtClean="0"/>
                  <a:t>Ньютона-Лейбніца</a:t>
                </a:r>
                <a:r>
                  <a:rPr lang="uk-UA" b="1" dirty="0" smtClean="0"/>
                  <a:t>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f>
                        <m:fPr>
                          <m:type m:val="noBa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/>
              </a:p>
              <a:p>
                <a:pPr algn="l"/>
                <a:r>
                  <a:rPr lang="uk-UA" b="1" dirty="0" smtClean="0"/>
                  <a:t>Наприклад: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uk-UA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𝑐𝑜𝑠𝑥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𝑑𝑥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𝑠𝑖𝑛𝑥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f>
                        <m:fPr>
                          <m:type m:val="noBa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𝑠𝑖𝑛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99592" y="2160000"/>
                <a:ext cx="7344816" cy="2565144"/>
              </a:xfrm>
              <a:blipFill rotWithShape="1">
                <a:blip r:embed="rId2" cstate="print"/>
                <a:stretch>
                  <a:fillRect l="-914" t="-9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444625" y="720725"/>
            <a:ext cx="6254750" cy="1362075"/>
          </a:xfrm>
        </p:spPr>
        <p:txBody>
          <a:bodyPr/>
          <a:lstStyle/>
          <a:p>
            <a:pPr eaLnBrk="1" hangingPunct="1"/>
            <a:r>
              <a:rPr lang="uk-UA" b="1" dirty="0" smtClean="0"/>
              <a:t>Засоби обчислення визначених інтегралів</a:t>
            </a:r>
            <a:endParaRPr lang="ru-RU" b="1" dirty="0" smtClean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Текст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00000" y="2160000"/>
                <a:ext cx="7344000" cy="2349120"/>
              </a:xfrm>
            </p:spPr>
            <p:txBody>
              <a:bodyPr/>
              <a:lstStyle/>
              <a:p>
                <a:pPr marL="457200" indent="-457200" algn="l">
                  <a:buFont typeface="+mj-lt"/>
                  <a:buAutoNum type="arabicPeriod" startAt="2"/>
                </a:pPr>
                <a:r>
                  <a:rPr lang="uk-UA" b="1" dirty="0" smtClean="0"/>
                  <a:t>Обчислення методом підстановки: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  <m:sup>
                          <m:sSup>
                            <m:sSup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  <m:e>
                          <m:f>
                            <m:f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ru-RU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𝑙𝑛𝑥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𝑑𝑥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𝑙𝑛𝑥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𝑑𝑡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uk-UA" b="0" i="1" smtClean="0">
                                      <a:latin typeface="Cambria Math"/>
                                    </a:rPr>
                                    <m:t>н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𝑙𝑛𝑒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=1,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uk-UA" b="0" i="1" smtClean="0">
                                      <a:latin typeface="Cambria Math"/>
                                    </a:rPr>
                                    <m:t>в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𝑙𝑛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𝑑𝑡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f>
                        <m:fPr>
                          <m:type m:val="noBa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f>
                        <m:fPr>
                          <m:type m:val="noBa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2(2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algn="l"/>
                <a:endParaRPr lang="ru-RU" dirty="0"/>
              </a:p>
            </p:txBody>
          </p:sp>
        </mc:Choice>
        <mc:Fallback>
          <p:sp>
            <p:nvSpPr>
              <p:cNvPr id="2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00000" y="2160000"/>
                <a:ext cx="7344000" cy="2349120"/>
              </a:xfrm>
              <a:blipFill rotWithShape="1">
                <a:blip r:embed="rId2" cstate="print"/>
                <a:stretch>
                  <a:fillRect l="-415" t="-1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444625" y="720725"/>
            <a:ext cx="6254750" cy="1362075"/>
          </a:xfrm>
        </p:spPr>
        <p:txBody>
          <a:bodyPr/>
          <a:lstStyle/>
          <a:p>
            <a:pPr eaLnBrk="1" hangingPunct="1"/>
            <a:r>
              <a:rPr lang="uk-UA" b="1" dirty="0" smtClean="0"/>
              <a:t>Засоби обчислення визначених інтегралів</a:t>
            </a:r>
            <a:endParaRPr lang="ru-RU" b="1" dirty="0" smtClean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Текст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00000" y="2060848"/>
                <a:ext cx="7344000" cy="3888432"/>
              </a:xfrm>
            </p:spPr>
            <p:txBody>
              <a:bodyPr/>
              <a:lstStyle/>
              <a:p>
                <a:pPr marL="457200" indent="-457200" algn="l">
                  <a:buFont typeface="+mj-lt"/>
                  <a:buAutoNum type="arabicPeriod" startAt="3"/>
                </a:pPr>
                <a:r>
                  <a:rPr lang="uk-UA" b="1" dirty="0" smtClean="0"/>
                  <a:t>Формула інтегрування частинами:</a:t>
                </a:r>
                <a:endParaRPr lang="uk-UA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)|</m:t>
                          </m:r>
                          <m:f>
                            <m:fPr>
                              <m:type m:val="noBar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algn="l"/>
                <a:r>
                  <a:rPr lang="uk-UA" b="1" dirty="0" smtClean="0"/>
                  <a:t>Наприклад: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uk-UA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uk-UA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uk-UA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uk-UA" b="0" i="1" smtClean="0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uk-UA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𝑑𝑥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𝑑𝑢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𝑑𝑣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b="0" i="1" smtClean="0">
                                  <a:latin typeface="Cambria Math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f>
                        <m:fPr>
                          <m:type m:val="noBa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=1+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00000" y="2060848"/>
                <a:ext cx="7344000" cy="3888432"/>
              </a:xfrm>
              <a:blipFill rotWithShape="1">
                <a:blip r:embed="rId2" cstate="print"/>
                <a:stretch>
                  <a:fillRect l="-914" t="-6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000" y="720000"/>
            <a:ext cx="6254044" cy="1362075"/>
          </a:xfrm>
        </p:spPr>
        <p:txBody>
          <a:bodyPr/>
          <a:lstStyle/>
          <a:p>
            <a:r>
              <a:rPr lang="uk-UA" b="1" dirty="0" smtClean="0"/>
              <a:t>Застосування в геометрії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99592" y="2043704"/>
                <a:ext cx="7344000" cy="1341009"/>
              </a:xfrm>
              <a:noFill/>
            </p:spPr>
            <p:txBody>
              <a:bodyPr/>
              <a:lstStyle/>
              <a:p>
                <a:pPr marL="457200" indent="-457200" algn="l">
                  <a:buFont typeface="+mj-lt"/>
                  <a:buAutoNum type="arabicPeriod"/>
                </a:pPr>
                <a:r>
                  <a:rPr lang="uk-UA" b="1" dirty="0" smtClean="0"/>
                  <a:t>Площі криволінійних фігур:</a:t>
                </a:r>
              </a:p>
              <a:p>
                <a:pPr algn="l"/>
                <a:r>
                  <a:rPr lang="uk-UA" dirty="0" smtClean="0"/>
                  <a:t>Обчислюються по формулі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/>
                      </a:rPr>
                      <m:t>𝑺</m:t>
                    </m:r>
                    <m:r>
                      <a:rPr lang="en-US" b="1" i="1" smtClean="0">
                        <a:effectLst/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1" i="1" smtClean="0">
                            <a:effectLst/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1" i="1" smtClean="0">
                            <a:effectLst/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b="1" i="1" smtClean="0">
                            <a:effectLst/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b="1" i="1" smtClean="0">
                            <a:effectLst/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b="1" i="1" smtClean="0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effectLst/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1" i="1" smtClean="0">
                            <a:effectLst/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uk-UA" b="1" dirty="0" smtClean="0">
                    <a:effectLst/>
                  </a:rPr>
                  <a:t>, </a:t>
                </a:r>
                <a:r>
                  <a:rPr lang="uk-UA" dirty="0" smtClean="0">
                    <a:effectLst/>
                  </a:rPr>
                  <a:t>якщо вона має форму криволінійної трапеції</a:t>
                </a:r>
                <a:endParaRPr lang="en-US" b="1" dirty="0" smtClean="0">
                  <a:effectLst/>
                </a:endParaRPr>
              </a:p>
              <a:p>
                <a:pPr algn="l"/>
                <a:r>
                  <a:rPr lang="uk-UA" b="1" dirty="0" smtClean="0">
                    <a:latin typeface="Arial" pitchFamily="34" charset="0"/>
                    <a:cs typeface="Arial" pitchFamily="34" charset="0"/>
                  </a:rPr>
                  <a:t>Графік:</a:t>
                </a:r>
                <a:endParaRPr lang="en-US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99592" y="2043704"/>
                <a:ext cx="7344000" cy="1341009"/>
              </a:xfrm>
              <a:blipFill rotWithShape="1">
                <a:blip r:embed="rId2" cstate="print"/>
                <a:stretch>
                  <a:fillRect l="-914" t="-1818" b="-25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6554" y="3212976"/>
            <a:ext cx="4056112" cy="304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3335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1164</TotalTime>
  <Words>40</Words>
  <Application>Microsoft Office PowerPoint</Application>
  <PresentationFormat>Экран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Тема:  «Визначений інтеграл»</vt:lpstr>
      <vt:lpstr>Історична довідка</vt:lpstr>
      <vt:lpstr>Вчений, що створив інтеграл</vt:lpstr>
      <vt:lpstr>Визначення</vt:lpstr>
      <vt:lpstr>Властивості</vt:lpstr>
      <vt:lpstr>Засоби обчислення визначених інтегралів</vt:lpstr>
      <vt:lpstr>Засоби обчислення визначених інтегралів</vt:lpstr>
      <vt:lpstr>Засоби обчислення визначених інтегралів</vt:lpstr>
      <vt:lpstr>Застосування в геометрії</vt:lpstr>
      <vt:lpstr>Застосування в геометрії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Стас</dc:creator>
  <cp:lastModifiedBy>Пользователь</cp:lastModifiedBy>
  <cp:revision>87</cp:revision>
  <dcterms:created xsi:type="dcterms:W3CDTF">2011-05-15T08:15:34Z</dcterms:created>
  <dcterms:modified xsi:type="dcterms:W3CDTF">2014-05-11T11:54:49Z</dcterms:modified>
</cp:coreProperties>
</file>