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70" r:id="rId6"/>
    <p:sldId id="258" r:id="rId7"/>
    <p:sldId id="27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73" r:id="rId16"/>
    <p:sldId id="274" r:id="rId17"/>
    <p:sldId id="268" r:id="rId18"/>
    <p:sldId id="269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02DD85-F5F1-4C01-88BD-8DE19CE6416B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4B945-CE85-4F23-BCA3-8302AD959E75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Об’єм циліндра</a:t>
            </a:r>
            <a:endParaRPr lang="uk-UA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65" y="2420888"/>
            <a:ext cx="3240360" cy="42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96752"/>
          </a:xfrm>
        </p:spPr>
        <p:txBody>
          <a:bodyPr/>
          <a:lstStyle/>
          <a:p>
            <a:pPr algn="ctr"/>
            <a:r>
              <a:rPr lang="uk-UA" dirty="0" smtClean="0"/>
              <a:t>Об’єм циліндра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V=</a:t>
            </a:r>
            <a:r>
              <a:rPr lang="en-US" sz="2800" dirty="0">
                <a:solidFill>
                  <a:srgbClr val="FF0000"/>
                </a:solidFill>
                <a:latin typeface="Cambria Math"/>
                <a:ea typeface="Cambria Math"/>
              </a:rPr>
              <a:t>𝜋R</a:t>
            </a:r>
            <a:r>
              <a:rPr lang="en-US" sz="2800" dirty="0">
                <a:solidFill>
                  <a:srgbClr val="FF0000"/>
                </a:solidFill>
                <a:ea typeface="Cambria Math"/>
              </a:rPr>
              <a:t>²h,  R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a typeface="Cambria Math"/>
              </a:rPr>
              <a:t>–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a typeface="Cambria Math"/>
              </a:rPr>
              <a:t>рад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ea typeface="Cambria Math"/>
              </a:rPr>
              <a:t>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a typeface="Cambria Math"/>
              </a:rPr>
              <a:t>ус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ea typeface="Cambria Math"/>
              </a:rPr>
              <a:t>основи циліндра; </a:t>
            </a:r>
            <a:br>
              <a:rPr lang="uk-UA" sz="2800" dirty="0">
                <a:solidFill>
                  <a:schemeClr val="bg2">
                    <a:lumMod val="50000"/>
                  </a:schemeClr>
                </a:solidFill>
                <a:ea typeface="Cambria Math"/>
              </a:rPr>
            </a:br>
            <a:r>
              <a:rPr lang="en-US" sz="2800" dirty="0">
                <a:solidFill>
                  <a:srgbClr val="FF0000"/>
                </a:solidFill>
                <a:ea typeface="Cambria Math"/>
              </a:rPr>
              <a:t>h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ea typeface="Cambria Math"/>
              </a:rPr>
              <a:t>- висота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ea typeface="Cambria Math"/>
              </a:rPr>
              <a:t>циліндра</a:t>
            </a:r>
          </a:p>
          <a:p>
            <a:pPr marL="0" indent="0">
              <a:buNone/>
            </a:pPr>
            <a:endParaRPr lang="uk-UA" sz="2800" dirty="0" smtClean="0">
              <a:solidFill>
                <a:schemeClr val="bg2">
                  <a:lumMod val="50000"/>
                </a:schemeClr>
              </a:solidFill>
              <a:ea typeface="Cambria Math"/>
            </a:endParaRPr>
          </a:p>
          <a:p>
            <a:pPr marL="0" indent="0">
              <a:buNone/>
            </a:pPr>
            <a:endParaRPr lang="uk-UA" sz="2800" dirty="0">
              <a:solidFill>
                <a:schemeClr val="bg2">
                  <a:lumMod val="50000"/>
                </a:schemeClr>
              </a:solidFill>
              <a:ea typeface="Cambria Math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a typeface="Cambria Math"/>
              </a:rPr>
              <a:t>V=SH, S-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ea typeface="Cambria Math"/>
              </a:rPr>
              <a:t>площа основи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30" y="1124744"/>
            <a:ext cx="2063318" cy="2645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91401"/>
            <a:ext cx="2088232" cy="27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9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cap="all" dirty="0">
                <a:effectLst>
                  <a:reflection blurRad="12700" stA="48000" endA="300" endPos="55000" dir="5400000" sy="-90000" algn="bl" rotWithShape="0"/>
                </a:effectLst>
              </a:rPr>
              <a:t>Осьовий переріз </a:t>
            </a:r>
            <a:r>
              <a:rPr lang="ru-RU" sz="54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54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996633"/>
                </a:solidFill>
              </a:rPr>
              <a:t>	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січна</a:t>
            </a:r>
            <a:r>
              <a:rPr lang="ru-RU" dirty="0"/>
              <a:t> </a:t>
            </a:r>
            <a:r>
              <a:rPr lang="ru-RU" dirty="0" err="1"/>
              <a:t>площина</a:t>
            </a:r>
            <a:r>
              <a:rPr lang="ru-RU" dirty="0"/>
              <a:t> проходить через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/>
              <a:t>циліндра</a:t>
            </a:r>
            <a:r>
              <a:rPr lang="ru-RU" dirty="0"/>
              <a:t>, то </a:t>
            </a:r>
            <a:r>
              <a:rPr lang="ru-RU" dirty="0" err="1"/>
              <a:t>січна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прямокутник</a:t>
            </a:r>
            <a:r>
              <a:rPr lang="ru-RU" dirty="0"/>
              <a:t>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– </a:t>
            </a:r>
            <a:r>
              <a:rPr lang="ru-RU" dirty="0" err="1"/>
              <a:t>твірні</a:t>
            </a:r>
            <a:r>
              <a:rPr lang="ru-RU" dirty="0"/>
              <a:t>, 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– </a:t>
            </a:r>
            <a:r>
              <a:rPr lang="ru-RU" dirty="0" err="1"/>
              <a:t>діаметри</a:t>
            </a:r>
            <a:r>
              <a:rPr lang="ru-RU" dirty="0"/>
              <a:t> основ </a:t>
            </a:r>
            <a:r>
              <a:rPr lang="ru-RU" dirty="0" err="1"/>
              <a:t>циліндра</a:t>
            </a:r>
            <a:r>
              <a:rPr lang="ru-RU" dirty="0"/>
              <a:t>. </a:t>
            </a:r>
            <a:r>
              <a:rPr lang="uk-UA" dirty="0">
                <a:latin typeface="Arial" charset="0"/>
              </a:rPr>
              <a:t>П</a:t>
            </a:r>
            <a:r>
              <a:rPr lang="ru-RU" dirty="0" err="1"/>
              <a:t>ереріз</a:t>
            </a:r>
            <a:r>
              <a:rPr lang="ru-RU" dirty="0"/>
              <a:t> </a:t>
            </a:r>
            <a:r>
              <a:rPr lang="en-US" dirty="0"/>
              <a:t>ABCD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осьовим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43025" y="2505075"/>
            <a:ext cx="2152650" cy="267652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4" name="Полилиния 9"/>
          <p:cNvSpPr>
            <a:spLocks/>
          </p:cNvSpPr>
          <p:nvPr/>
        </p:nvSpPr>
        <p:spPr bwMode="auto">
          <a:xfrm>
            <a:off x="1357313" y="4805363"/>
            <a:ext cx="2143125" cy="714375"/>
          </a:xfrm>
          <a:custGeom>
            <a:avLst/>
            <a:gdLst>
              <a:gd name="T0" fmla="*/ 0 w 2143140"/>
              <a:gd name="T1" fmla="*/ 357186 h 714380"/>
              <a:gd name="T2" fmla="*/ 732701 w 2143140"/>
              <a:gd name="T3" fmla="*/ 18331 h 714380"/>
              <a:gd name="T4" fmla="*/ 1071556 w 2143140"/>
              <a:gd name="T5" fmla="*/ 1 h 714380"/>
              <a:gd name="T6" fmla="*/ 1410412 w 2143140"/>
              <a:gd name="T7" fmla="*/ 18331 h 714380"/>
              <a:gd name="T8" fmla="*/ 2143110 w 2143140"/>
              <a:gd name="T9" fmla="*/ 357188 h 714380"/>
              <a:gd name="T10" fmla="*/ 1410411 w 2143140"/>
              <a:gd name="T11" fmla="*/ 696043 h 714380"/>
              <a:gd name="T12" fmla="*/ 1071556 w 2143140"/>
              <a:gd name="T13" fmla="*/ 714373 h 714380"/>
              <a:gd name="T14" fmla="*/ 732700 w 2143140"/>
              <a:gd name="T15" fmla="*/ 696043 h 714380"/>
              <a:gd name="T16" fmla="*/ 1 w 2143140"/>
              <a:gd name="T17" fmla="*/ 357187 h 714380"/>
              <a:gd name="T18" fmla="*/ 0 w 2143140"/>
              <a:gd name="T19" fmla="*/ 357186 h 7143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43140" h="714380">
                <a:moveTo>
                  <a:pt x="0" y="357190"/>
                </a:moveTo>
                <a:cubicBezTo>
                  <a:pt x="2" y="203445"/>
                  <a:pt x="295144" y="66949"/>
                  <a:pt x="732711" y="18331"/>
                </a:cubicBezTo>
                <a:cubicBezTo>
                  <a:pt x="841975" y="6191"/>
                  <a:pt x="956396" y="1"/>
                  <a:pt x="1071571" y="1"/>
                </a:cubicBezTo>
                <a:cubicBezTo>
                  <a:pt x="1186746" y="1"/>
                  <a:pt x="1301167" y="6190"/>
                  <a:pt x="1410432" y="18331"/>
                </a:cubicBezTo>
                <a:cubicBezTo>
                  <a:pt x="1848001" y="66950"/>
                  <a:pt x="2143143" y="203447"/>
                  <a:pt x="2143141" y="357193"/>
                </a:cubicBezTo>
                <a:cubicBezTo>
                  <a:pt x="2143141" y="510938"/>
                  <a:pt x="1847998" y="647435"/>
                  <a:pt x="1410431" y="696053"/>
                </a:cubicBezTo>
                <a:cubicBezTo>
                  <a:pt x="1301167" y="708193"/>
                  <a:pt x="1186745" y="714383"/>
                  <a:pt x="1071571" y="714383"/>
                </a:cubicBezTo>
                <a:cubicBezTo>
                  <a:pt x="956396" y="714383"/>
                  <a:pt x="841975" y="708194"/>
                  <a:pt x="732710" y="696053"/>
                </a:cubicBezTo>
                <a:cubicBezTo>
                  <a:pt x="295142" y="647434"/>
                  <a:pt x="-1" y="510937"/>
                  <a:pt x="1" y="357192"/>
                </a:cubicBezTo>
                <a:cubicBezTo>
                  <a:pt x="1" y="357191"/>
                  <a:pt x="0" y="357191"/>
                  <a:pt x="0" y="357190"/>
                </a:cubicBezTo>
                <a:close/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1357313" y="2143125"/>
            <a:ext cx="2143125" cy="7143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2249488" y="5751513"/>
            <a:ext cx="35718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2106613" y="2106613"/>
            <a:ext cx="64293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9"/>
          <p:cNvSpPr>
            <a:spLocks/>
          </p:cNvSpPr>
          <p:nvPr/>
        </p:nvSpPr>
        <p:spPr bwMode="auto">
          <a:xfrm>
            <a:off x="1363663" y="4783138"/>
            <a:ext cx="2143125" cy="742950"/>
          </a:xfrm>
          <a:custGeom>
            <a:avLst/>
            <a:gdLst>
              <a:gd name="T0" fmla="*/ 0 w 2143140"/>
              <a:gd name="T1" fmla="*/ 371473 h 714380"/>
              <a:gd name="T2" fmla="*/ 732701 w 2143140"/>
              <a:gd name="T3" fmla="*/ 19064 h 714380"/>
              <a:gd name="T4" fmla="*/ 1071556 w 2143140"/>
              <a:gd name="T5" fmla="*/ 1 h 714380"/>
              <a:gd name="T6" fmla="*/ 1410412 w 2143140"/>
              <a:gd name="T7" fmla="*/ 19064 h 714380"/>
              <a:gd name="T8" fmla="*/ 2143110 w 2143140"/>
              <a:gd name="T9" fmla="*/ 371475 h 714380"/>
              <a:gd name="T10" fmla="*/ 1410411 w 2143140"/>
              <a:gd name="T11" fmla="*/ 723885 h 714380"/>
              <a:gd name="T12" fmla="*/ 1071556 w 2143140"/>
              <a:gd name="T13" fmla="*/ 742948 h 714380"/>
              <a:gd name="T14" fmla="*/ 732700 w 2143140"/>
              <a:gd name="T15" fmla="*/ 723885 h 714380"/>
              <a:gd name="T16" fmla="*/ 1 w 2143140"/>
              <a:gd name="T17" fmla="*/ 371474 h 714380"/>
              <a:gd name="T18" fmla="*/ 0 w 2143140"/>
              <a:gd name="T19" fmla="*/ 371473 h 7143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43140" h="714380">
                <a:moveTo>
                  <a:pt x="0" y="357190"/>
                </a:moveTo>
                <a:cubicBezTo>
                  <a:pt x="2" y="203445"/>
                  <a:pt x="295144" y="66949"/>
                  <a:pt x="732711" y="18331"/>
                </a:cubicBezTo>
                <a:cubicBezTo>
                  <a:pt x="841975" y="6191"/>
                  <a:pt x="956396" y="1"/>
                  <a:pt x="1071571" y="1"/>
                </a:cubicBezTo>
                <a:cubicBezTo>
                  <a:pt x="1186746" y="1"/>
                  <a:pt x="1301167" y="6190"/>
                  <a:pt x="1410432" y="18331"/>
                </a:cubicBezTo>
                <a:cubicBezTo>
                  <a:pt x="1848001" y="66950"/>
                  <a:pt x="2143143" y="203447"/>
                  <a:pt x="2143141" y="357193"/>
                </a:cubicBezTo>
                <a:cubicBezTo>
                  <a:pt x="2143141" y="510938"/>
                  <a:pt x="1847998" y="647435"/>
                  <a:pt x="1410431" y="696053"/>
                </a:cubicBezTo>
                <a:cubicBezTo>
                  <a:pt x="1301167" y="708193"/>
                  <a:pt x="1186745" y="714383"/>
                  <a:pt x="1071571" y="714383"/>
                </a:cubicBezTo>
                <a:cubicBezTo>
                  <a:pt x="956396" y="714383"/>
                  <a:pt x="841975" y="708194"/>
                  <a:pt x="732710" y="696053"/>
                </a:cubicBezTo>
                <a:cubicBezTo>
                  <a:pt x="295142" y="647434"/>
                  <a:pt x="-1" y="510937"/>
                  <a:pt x="1" y="357192"/>
                </a:cubicBezTo>
                <a:cubicBezTo>
                  <a:pt x="1" y="357191"/>
                  <a:pt x="0" y="357191"/>
                  <a:pt x="0" y="357190"/>
                </a:cubicBezTo>
                <a:close/>
              </a:path>
            </a:pathLst>
          </a:custGeom>
          <a:solidFill>
            <a:schemeClr val="accent1"/>
          </a:solidFill>
          <a:ln w="15875" cap="flat" cmpd="sng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855663" y="4000500"/>
            <a:ext cx="3144838" cy="1587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1585913" y="2219325"/>
            <a:ext cx="1543050" cy="3176588"/>
            <a:chOff x="1029" y="1398"/>
            <a:chExt cx="972" cy="2001"/>
          </a:xfrm>
        </p:grpSpPr>
        <p:cxnSp>
          <p:nvCxnSpPr>
            <p:cNvPr id="31" name="Прямая соединительная линия 30"/>
            <p:cNvCxnSpPr>
              <a:stCxn id="25" idx="3"/>
            </p:cNvCxnSpPr>
            <p:nvPr/>
          </p:nvCxnSpPr>
          <p:spPr>
            <a:xfrm rot="5400000">
              <a:off x="200" y="2552"/>
              <a:ext cx="1676" cy="18"/>
            </a:xfrm>
            <a:prstGeom prst="line">
              <a:avLst/>
            </a:prstGeom>
            <a:ln w="12700">
              <a:solidFill>
                <a:schemeClr val="tx2">
                  <a:lumMod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5" idx="7"/>
            </p:cNvCxnSpPr>
            <p:nvPr/>
          </p:nvCxnSpPr>
          <p:spPr>
            <a:xfrm rot="16200000" flipH="1" flipV="1">
              <a:off x="1148" y="2224"/>
              <a:ext cx="1679" cy="27"/>
            </a:xfrm>
            <a:prstGeom prst="line">
              <a:avLst/>
            </a:prstGeom>
            <a:ln w="12700">
              <a:solidFill>
                <a:schemeClr val="tx2">
                  <a:lumMod val="1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5" idx="3"/>
              <a:endCxn id="25" idx="7"/>
            </p:cNvCxnSpPr>
            <p:nvPr/>
          </p:nvCxnSpPr>
          <p:spPr>
            <a:xfrm rot="5400000" flipH="1" flipV="1">
              <a:off x="1362" y="1083"/>
              <a:ext cx="325" cy="954"/>
            </a:xfrm>
            <a:prstGeom prst="line">
              <a:avLst/>
            </a:prstGeom>
            <a:ln w="12700">
              <a:solidFill>
                <a:schemeClr val="tx2">
                  <a:lumMod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029" y="3077"/>
              <a:ext cx="945" cy="322"/>
            </a:xfrm>
            <a:prstGeom prst="line">
              <a:avLst/>
            </a:prstGeom>
            <a:ln w="12700">
              <a:solidFill>
                <a:schemeClr val="tx2">
                  <a:lumMod val="1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ne 37"/>
          <p:cNvSpPr>
            <a:spLocks noChangeShapeType="1"/>
          </p:cNvSpPr>
          <p:nvPr/>
        </p:nvSpPr>
        <p:spPr bwMode="auto">
          <a:xfrm flipV="1">
            <a:off x="3168650" y="4730750"/>
            <a:ext cx="314325" cy="1047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1323975" y="2743200"/>
            <a:ext cx="295275" cy="1143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1419225" y="536257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A</a:t>
            </a:r>
            <a:endParaRPr lang="uk-UA" b="1"/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2949575" y="48736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D</a:t>
            </a:r>
            <a:endParaRPr lang="uk-UA" b="1"/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2955925" y="18415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C</a:t>
            </a:r>
            <a:endParaRPr lang="uk-UA" b="1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1466850" y="24098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</a:t>
            </a:r>
            <a:endParaRPr lang="uk-UA" b="1"/>
          </a:p>
        </p:txBody>
      </p:sp>
      <p:sp>
        <p:nvSpPr>
          <p:cNvPr id="41" name="AutoShape 32"/>
          <p:cNvSpPr>
            <a:spLocks noChangeArrowheads="1"/>
          </p:cNvSpPr>
          <p:nvPr/>
        </p:nvSpPr>
        <p:spPr bwMode="auto">
          <a:xfrm rot="9608780">
            <a:off x="-209550" y="2603500"/>
            <a:ext cx="4897438" cy="2501900"/>
          </a:xfrm>
          <a:prstGeom prst="parallelogram">
            <a:avLst>
              <a:gd name="adj" fmla="val 42820"/>
            </a:avLst>
          </a:prstGeom>
          <a:solidFill>
            <a:schemeClr val="accent1">
              <a:alpha val="6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8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algn="ctr"/>
            <a:r>
              <a:rPr lang="uk-UA" sz="5400" cap="all" dirty="0">
                <a:effectLst>
                  <a:reflection blurRad="12700" stA="48000" endA="300" endPos="55000" dir="5400000" sy="-90000" algn="bl" rotWithShape="0"/>
                </a:effectLst>
              </a:rPr>
              <a:t>Круговий переріз </a:t>
            </a:r>
            <a:r>
              <a:rPr lang="ru-RU" sz="54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54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/>
              <a:t>	</a:t>
            </a:r>
            <a:r>
              <a:rPr lang="ru-RU" sz="2400" dirty="0" err="1"/>
              <a:t>Круговий</a:t>
            </a:r>
            <a:r>
              <a:rPr lang="ru-RU" sz="2400" dirty="0"/>
              <a:t> </a:t>
            </a:r>
            <a:r>
              <a:rPr lang="ru-RU" sz="2400" dirty="0" err="1"/>
              <a:t>переріз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переріз</a:t>
            </a:r>
            <a:r>
              <a:rPr lang="ru-RU" sz="2400" dirty="0"/>
              <a:t> </a:t>
            </a:r>
            <a:r>
              <a:rPr lang="ru-RU" sz="2400" dirty="0" err="1"/>
              <a:t>циліндра</a:t>
            </a:r>
            <a:r>
              <a:rPr lang="ru-RU" sz="2400" dirty="0"/>
              <a:t> </a:t>
            </a:r>
            <a:r>
              <a:rPr lang="ru-RU" sz="2400" dirty="0" err="1"/>
              <a:t>площиною</a:t>
            </a:r>
            <a:r>
              <a:rPr lang="ru-RU" sz="2400" dirty="0"/>
              <a:t>, </a:t>
            </a:r>
            <a:r>
              <a:rPr lang="ru-RU" sz="2400" dirty="0" err="1"/>
              <a:t>паралельною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основам.Площина</a:t>
            </a:r>
            <a:r>
              <a:rPr lang="ru-RU" sz="2400" dirty="0"/>
              <a:t>, </a:t>
            </a:r>
            <a:r>
              <a:rPr lang="ru-RU" sz="2400" dirty="0" err="1"/>
              <a:t>паралельна</a:t>
            </a:r>
            <a:r>
              <a:rPr lang="ru-RU" sz="2400" dirty="0"/>
              <a:t> </a:t>
            </a:r>
            <a:r>
              <a:rPr lang="ru-RU" sz="2400" dirty="0" err="1"/>
              <a:t>площині</a:t>
            </a:r>
            <a:r>
              <a:rPr lang="ru-RU" sz="2400" dirty="0"/>
              <a:t>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циліндра</a:t>
            </a:r>
            <a:r>
              <a:rPr lang="ru-RU" sz="2400" dirty="0"/>
              <a:t>, </a:t>
            </a:r>
            <a:r>
              <a:rPr lang="ru-RU" sz="2400" dirty="0" err="1"/>
              <a:t>перетинає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бічну</a:t>
            </a:r>
            <a:r>
              <a:rPr lang="ru-RU" sz="2400" dirty="0"/>
              <a:t> </a:t>
            </a:r>
            <a:r>
              <a:rPr lang="ru-RU" sz="2400" dirty="0" err="1"/>
              <a:t>поверхню</a:t>
            </a:r>
            <a:r>
              <a:rPr lang="ru-RU" sz="2400" dirty="0"/>
              <a:t> по колу, яку </a:t>
            </a:r>
            <a:r>
              <a:rPr lang="ru-RU" sz="2400" dirty="0" err="1"/>
              <a:t>дорівнює</a:t>
            </a:r>
            <a:r>
              <a:rPr lang="ru-RU" sz="2400" dirty="0"/>
              <a:t> колу </a:t>
            </a:r>
            <a:r>
              <a:rPr lang="ru-RU" sz="2400" dirty="0" err="1"/>
              <a:t>основи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57313" y="2143125"/>
            <a:ext cx="214312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357313" y="4786313"/>
            <a:ext cx="2143125" cy="714375"/>
          </a:xfrm>
          <a:custGeom>
            <a:avLst/>
            <a:gdLst>
              <a:gd name="connsiteX0" fmla="*/ 0 w 2143140"/>
              <a:gd name="connsiteY0" fmla="*/ 357190 h 714380"/>
              <a:gd name="connsiteX1" fmla="*/ 732711 w 2143140"/>
              <a:gd name="connsiteY1" fmla="*/ 18331 h 714380"/>
              <a:gd name="connsiteX2" fmla="*/ 1071571 w 2143140"/>
              <a:gd name="connsiteY2" fmla="*/ 1 h 714380"/>
              <a:gd name="connsiteX3" fmla="*/ 1410432 w 2143140"/>
              <a:gd name="connsiteY3" fmla="*/ 18331 h 714380"/>
              <a:gd name="connsiteX4" fmla="*/ 2143141 w 2143140"/>
              <a:gd name="connsiteY4" fmla="*/ 357193 h 714380"/>
              <a:gd name="connsiteX5" fmla="*/ 1410431 w 2143140"/>
              <a:gd name="connsiteY5" fmla="*/ 696053 h 714380"/>
              <a:gd name="connsiteX6" fmla="*/ 1071571 w 2143140"/>
              <a:gd name="connsiteY6" fmla="*/ 714383 h 714380"/>
              <a:gd name="connsiteX7" fmla="*/ 732710 w 2143140"/>
              <a:gd name="connsiteY7" fmla="*/ 696053 h 714380"/>
              <a:gd name="connsiteX8" fmla="*/ 1 w 2143140"/>
              <a:gd name="connsiteY8" fmla="*/ 357192 h 714380"/>
              <a:gd name="connsiteX9" fmla="*/ 0 w 2143140"/>
              <a:gd name="connsiteY9" fmla="*/ 35719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714380">
                <a:moveTo>
                  <a:pt x="0" y="357190"/>
                </a:moveTo>
                <a:cubicBezTo>
                  <a:pt x="2" y="203445"/>
                  <a:pt x="295144" y="66949"/>
                  <a:pt x="732711" y="18331"/>
                </a:cubicBezTo>
                <a:cubicBezTo>
                  <a:pt x="841975" y="6191"/>
                  <a:pt x="956396" y="1"/>
                  <a:pt x="1071571" y="1"/>
                </a:cubicBezTo>
                <a:cubicBezTo>
                  <a:pt x="1186746" y="1"/>
                  <a:pt x="1301167" y="6190"/>
                  <a:pt x="1410432" y="18331"/>
                </a:cubicBezTo>
                <a:cubicBezTo>
                  <a:pt x="1848001" y="66950"/>
                  <a:pt x="2143143" y="203447"/>
                  <a:pt x="2143141" y="357193"/>
                </a:cubicBezTo>
                <a:cubicBezTo>
                  <a:pt x="2143141" y="510938"/>
                  <a:pt x="1847998" y="647435"/>
                  <a:pt x="1410431" y="696053"/>
                </a:cubicBezTo>
                <a:cubicBezTo>
                  <a:pt x="1301167" y="708193"/>
                  <a:pt x="1186745" y="714383"/>
                  <a:pt x="1071571" y="714383"/>
                </a:cubicBezTo>
                <a:cubicBezTo>
                  <a:pt x="956396" y="714383"/>
                  <a:pt x="841975" y="708194"/>
                  <a:pt x="732710" y="696053"/>
                </a:cubicBezTo>
                <a:cubicBezTo>
                  <a:pt x="295142" y="647434"/>
                  <a:pt x="-1" y="510937"/>
                  <a:pt x="1" y="357192"/>
                </a:cubicBezTo>
                <a:cubicBezTo>
                  <a:pt x="1" y="357191"/>
                  <a:pt x="0" y="357191"/>
                  <a:pt x="0" y="35719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1355725" y="3500438"/>
            <a:ext cx="1588" cy="644525"/>
          </a:xfrm>
          <a:prstGeom prst="line">
            <a:avLst/>
          </a:prstGeom>
          <a:ln w="25400">
            <a:solidFill>
              <a:srgbClr val="9A581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5" idx="6"/>
          </p:cNvCxnSpPr>
          <p:nvPr/>
        </p:nvCxnSpPr>
        <p:spPr>
          <a:xfrm>
            <a:off x="3500438" y="2500313"/>
            <a:ext cx="1587" cy="1000125"/>
          </a:xfrm>
          <a:prstGeom prst="line">
            <a:avLst/>
          </a:prstGeom>
          <a:ln w="25400">
            <a:solidFill>
              <a:srgbClr val="9A5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249488" y="5751513"/>
            <a:ext cx="357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106613" y="2106613"/>
            <a:ext cx="64293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357290" y="3143248"/>
            <a:ext cx="2143140" cy="714380"/>
          </a:xfrm>
          <a:prstGeom prst="ellipse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855663" y="4000500"/>
            <a:ext cx="3144838" cy="1587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88" y="3000375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00438" y="3000375"/>
            <a:ext cx="714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78594" y="3464719"/>
            <a:ext cx="121443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464719" y="3464719"/>
            <a:ext cx="121443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2938" y="4214813"/>
            <a:ext cx="3286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428875" y="242887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28875" y="2286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20" name="Овал 19"/>
          <p:cNvSpPr/>
          <p:nvPr/>
        </p:nvSpPr>
        <p:spPr>
          <a:xfrm flipV="1">
            <a:off x="2428875" y="51435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28875" y="49291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85813" y="3786188"/>
            <a:ext cx="214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γ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28688" y="4643438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00438" y="4643438"/>
            <a:ext cx="714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464719" y="5107782"/>
            <a:ext cx="121443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78594" y="5107782"/>
            <a:ext cx="121443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2938" y="5857875"/>
            <a:ext cx="3286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57250" y="5429250"/>
            <a:ext cx="14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α</a:t>
            </a:r>
          </a:p>
        </p:txBody>
      </p:sp>
      <p:cxnSp>
        <p:nvCxnSpPr>
          <p:cNvPr id="29" name="Прямая соединительная линия 28"/>
          <p:cNvCxnSpPr>
            <a:stCxn id="5" idx="2"/>
          </p:cNvCxnSpPr>
          <p:nvPr/>
        </p:nvCxnSpPr>
        <p:spPr>
          <a:xfrm rot="10800000" flipV="1">
            <a:off x="1357313" y="2500313"/>
            <a:ext cx="1587" cy="1000125"/>
          </a:xfrm>
          <a:prstGeom prst="line">
            <a:avLst/>
          </a:prstGeom>
          <a:ln w="25400">
            <a:solidFill>
              <a:srgbClr val="9A5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6" idx="0"/>
          </p:cNvCxnSpPr>
          <p:nvPr/>
        </p:nvCxnSpPr>
        <p:spPr>
          <a:xfrm rot="5400000">
            <a:off x="856456" y="4644232"/>
            <a:ext cx="1000125" cy="1588"/>
          </a:xfrm>
          <a:prstGeom prst="line">
            <a:avLst/>
          </a:prstGeom>
          <a:ln w="25400">
            <a:solidFill>
              <a:srgbClr val="9A5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6" idx="4"/>
          </p:cNvCxnSpPr>
          <p:nvPr/>
        </p:nvCxnSpPr>
        <p:spPr>
          <a:xfrm rot="5400000">
            <a:off x="3035300" y="4679950"/>
            <a:ext cx="928688" cy="1588"/>
          </a:xfrm>
          <a:prstGeom prst="line">
            <a:avLst/>
          </a:prstGeom>
          <a:ln w="25400">
            <a:solidFill>
              <a:srgbClr val="9A5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00438" y="3500438"/>
            <a:ext cx="1587" cy="715962"/>
          </a:xfrm>
          <a:prstGeom prst="line">
            <a:avLst/>
          </a:prstGeom>
          <a:ln w="25400">
            <a:solidFill>
              <a:srgbClr val="9A581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/>
      <p:bldP spid="20" grpId="0" animBg="1"/>
      <p:bldP spid="21" grpId="0"/>
      <p:bldP spid="22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ru-RU" sz="5400" b="1" dirty="0" err="1"/>
              <a:t>Переріз</a:t>
            </a:r>
            <a:r>
              <a:rPr lang="ru-RU" sz="5400" b="1" dirty="0"/>
              <a:t> </a:t>
            </a:r>
            <a:r>
              <a:rPr lang="ru-RU" sz="5400" b="1" dirty="0" err="1"/>
              <a:t>циліндра</a:t>
            </a:r>
            <a:r>
              <a:rPr lang="ru-RU" sz="5400" b="1" dirty="0"/>
              <a:t> </a:t>
            </a:r>
            <a:r>
              <a:rPr lang="ru-RU" sz="5400" b="1" dirty="0" err="1"/>
              <a:t>площиною</a:t>
            </a:r>
            <a:r>
              <a:rPr lang="ru-RU" sz="5400" b="1" dirty="0"/>
              <a:t>, </a:t>
            </a:r>
            <a:r>
              <a:rPr lang="ru-RU" sz="5400" b="1" dirty="0" err="1"/>
              <a:t>паралельною</a:t>
            </a:r>
            <a:r>
              <a:rPr lang="ru-RU" sz="5400" b="1" dirty="0"/>
              <a:t> </a:t>
            </a:r>
            <a:r>
              <a:rPr lang="ru-RU" sz="5400" b="1" dirty="0" err="1"/>
              <a:t>його</a:t>
            </a:r>
            <a:r>
              <a:rPr lang="ru-RU" sz="5400" b="1" dirty="0"/>
              <a:t> </a:t>
            </a:r>
            <a:r>
              <a:rPr lang="ru-RU" sz="5400" b="1" dirty="0" err="1"/>
              <a:t>осі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Franklin Gothic Book" pitchFamily="34" charset="0"/>
              </a:rPr>
              <a:t>(KLMN) || AB</a:t>
            </a:r>
          </a:p>
          <a:p>
            <a:r>
              <a:rPr lang="en-US" dirty="0">
                <a:solidFill>
                  <a:srgbClr val="000000"/>
                </a:solidFill>
                <a:latin typeface="Franklin Gothic Book" pitchFamily="34" charset="0"/>
              </a:rPr>
              <a:t>KLMN – </a:t>
            </a:r>
            <a:r>
              <a:rPr lang="uk-UA" dirty="0">
                <a:solidFill>
                  <a:srgbClr val="000000"/>
                </a:solidFill>
                <a:latin typeface="Franklin Gothic Book" pitchFamily="34" charset="0"/>
              </a:rPr>
              <a:t>прямокутник</a:t>
            </a:r>
          </a:p>
          <a:p>
            <a:r>
              <a:rPr lang="en-US" dirty="0">
                <a:solidFill>
                  <a:srgbClr val="000000"/>
                </a:solidFill>
                <a:latin typeface="Franklin Gothic Book" pitchFamily="34" charset="0"/>
              </a:rPr>
              <a:t>NK </a:t>
            </a:r>
            <a:r>
              <a:rPr lang="uk-UA" dirty="0">
                <a:solidFill>
                  <a:srgbClr val="000000"/>
                </a:solidFill>
                <a:latin typeface="Franklin Gothic Book" pitchFamily="34" charset="0"/>
              </a:rPr>
              <a:t>і </a:t>
            </a:r>
            <a:r>
              <a:rPr lang="en-US" dirty="0">
                <a:solidFill>
                  <a:srgbClr val="000000"/>
                </a:solidFill>
                <a:latin typeface="Franklin Gothic Book" pitchFamily="34" charset="0"/>
              </a:rPr>
              <a:t>LM </a:t>
            </a:r>
            <a:r>
              <a:rPr lang="uk-UA" dirty="0">
                <a:solidFill>
                  <a:srgbClr val="000000"/>
                </a:solidFill>
                <a:latin typeface="Franklin Gothic Book" pitchFamily="34" charset="0"/>
              </a:rPr>
              <a:t>– твірні циліндра</a:t>
            </a:r>
          </a:p>
          <a:p>
            <a:r>
              <a:rPr lang="en-US" dirty="0">
                <a:solidFill>
                  <a:srgbClr val="000000"/>
                </a:solidFill>
                <a:latin typeface="Franklin Gothic Book" pitchFamily="34" charset="0"/>
              </a:rPr>
              <a:t>NK – </a:t>
            </a:r>
            <a:r>
              <a:rPr lang="uk-UA" dirty="0">
                <a:solidFill>
                  <a:srgbClr val="000000"/>
                </a:solidFill>
                <a:latin typeface="Franklin Gothic Book" pitchFamily="34" charset="0"/>
              </a:rPr>
              <a:t>висота циліндра</a:t>
            </a:r>
            <a:endParaRPr lang="en-US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ru-RU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25796" y="1983711"/>
            <a:ext cx="4033837" cy="4171760"/>
            <a:chOff x="2426" y="1207"/>
            <a:chExt cx="2541" cy="2518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426" y="1207"/>
              <a:ext cx="2541" cy="2518"/>
              <a:chOff x="2426" y="1207"/>
              <a:chExt cx="2541" cy="2518"/>
            </a:xfrm>
          </p:grpSpPr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2426" y="2863"/>
                <a:ext cx="2541" cy="862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Franklin Gothic Book" pitchFamily="34" charset="0"/>
                </a:endParaRPr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>
                <a:off x="2426" y="1616"/>
                <a:ext cx="0" cy="16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Oval 18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2541" cy="862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Franklin Gothic Book" pitchFamily="34" charset="0"/>
                </a:endParaRPr>
              </a:p>
            </p:txBody>
          </p:sp>
        </p:grp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4967" y="1661"/>
              <a:ext cx="0" cy="16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2541921" y="1572549"/>
            <a:ext cx="0" cy="467995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 flipV="1">
            <a:off x="2468896" y="2580610"/>
            <a:ext cx="107950" cy="7455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 flipV="1">
            <a:off x="2468896" y="5207923"/>
            <a:ext cx="107950" cy="7455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V="1">
            <a:off x="805196" y="1996411"/>
            <a:ext cx="1295400" cy="10139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776621" y="3012411"/>
            <a:ext cx="0" cy="2741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V="1">
            <a:off x="776621" y="4668173"/>
            <a:ext cx="1368425" cy="977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2145046" y="2012285"/>
            <a:ext cx="30162" cy="277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746457" y="2645699"/>
            <a:ext cx="504825" cy="10139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776620" y="2307560"/>
            <a:ext cx="922337" cy="186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 flipH="1">
            <a:off x="741696" y="2012285"/>
            <a:ext cx="1403350" cy="277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H="1">
            <a:off x="776621" y="2469486"/>
            <a:ext cx="1384300" cy="2783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 flipH="1">
            <a:off x="949658" y="3134648"/>
            <a:ext cx="1219200" cy="2471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H="1">
            <a:off x="1425907" y="3810923"/>
            <a:ext cx="728663" cy="1383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 flipH="1">
            <a:off x="1965657" y="4452274"/>
            <a:ext cx="180975" cy="374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 flipH="1" flipV="1">
            <a:off x="1533858" y="5065048"/>
            <a:ext cx="971550" cy="187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1389396" y="5207924"/>
            <a:ext cx="360362" cy="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 flipV="1">
            <a:off x="1749758" y="5136485"/>
            <a:ext cx="179388" cy="150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 flipH="1">
            <a:off x="2145046" y="2012285"/>
            <a:ext cx="30162" cy="277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 flipV="1">
            <a:off x="805196" y="1996411"/>
            <a:ext cx="1295400" cy="10139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flipH="1">
            <a:off x="2145046" y="2012285"/>
            <a:ext cx="30162" cy="277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776621" y="3012411"/>
            <a:ext cx="0" cy="2741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flipV="1">
            <a:off x="776621" y="4668173"/>
            <a:ext cx="1368425" cy="977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43"/>
          <p:cNvSpPr>
            <a:spLocks noChangeShapeType="1"/>
          </p:cNvSpPr>
          <p:nvPr/>
        </p:nvSpPr>
        <p:spPr bwMode="auto">
          <a:xfrm flipV="1">
            <a:off x="805196" y="1996411"/>
            <a:ext cx="1295400" cy="10139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 flipH="1">
            <a:off x="2145046" y="1997999"/>
            <a:ext cx="30162" cy="27717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 flipV="1">
            <a:off x="805196" y="1996411"/>
            <a:ext cx="1295400" cy="10139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 flipV="1">
            <a:off x="805196" y="1996411"/>
            <a:ext cx="1295400" cy="10139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 flipH="1" flipV="1">
            <a:off x="1533858" y="5065048"/>
            <a:ext cx="971550" cy="187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 flipV="1">
            <a:off x="1749758" y="5136485"/>
            <a:ext cx="179388" cy="150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1389396" y="5207924"/>
            <a:ext cx="360362" cy="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65"/>
          <p:cNvSpPr>
            <a:spLocks noChangeShapeType="1"/>
          </p:cNvSpPr>
          <p:nvPr/>
        </p:nvSpPr>
        <p:spPr bwMode="auto">
          <a:xfrm flipH="1" flipV="1">
            <a:off x="1533858" y="5065048"/>
            <a:ext cx="971550" cy="187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66"/>
          <p:cNvSpPr>
            <a:spLocks noChangeShapeType="1"/>
          </p:cNvSpPr>
          <p:nvPr/>
        </p:nvSpPr>
        <p:spPr bwMode="auto">
          <a:xfrm flipV="1">
            <a:off x="1749758" y="5136485"/>
            <a:ext cx="179388" cy="150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TextBox 46"/>
          <p:cNvSpPr txBox="1">
            <a:spLocks noChangeArrowheads="1"/>
          </p:cNvSpPr>
          <p:nvPr/>
        </p:nvSpPr>
        <p:spPr bwMode="auto">
          <a:xfrm>
            <a:off x="2576846" y="2266286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Franklin Gothic Book" pitchFamily="34" charset="0"/>
              </a:rPr>
              <a:t>A</a:t>
            </a:r>
          </a:p>
        </p:txBody>
      </p:sp>
      <p:sp>
        <p:nvSpPr>
          <p:cNvPr id="44" name="TextBox 47"/>
          <p:cNvSpPr txBox="1">
            <a:spLocks noChangeArrowheads="1"/>
          </p:cNvSpPr>
          <p:nvPr/>
        </p:nvSpPr>
        <p:spPr bwMode="auto">
          <a:xfrm>
            <a:off x="2576846" y="4980911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Franklin Gothic Book" pitchFamily="34" charset="0"/>
              </a:rPr>
              <a:t>B</a:t>
            </a:r>
          </a:p>
        </p:txBody>
      </p:sp>
      <p:sp>
        <p:nvSpPr>
          <p:cNvPr id="45" name="TextBox 49"/>
          <p:cNvSpPr txBox="1">
            <a:spLocks noChangeArrowheads="1"/>
          </p:cNvSpPr>
          <p:nvPr/>
        </p:nvSpPr>
        <p:spPr bwMode="auto">
          <a:xfrm>
            <a:off x="2148221" y="4552286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Franklin Gothic Book" pitchFamily="34" charset="0"/>
              </a:rPr>
              <a:t>M</a:t>
            </a:r>
          </a:p>
        </p:txBody>
      </p:sp>
      <p:sp>
        <p:nvSpPr>
          <p:cNvPr id="46" name="TextBox 50"/>
          <p:cNvSpPr txBox="1">
            <a:spLocks noChangeArrowheads="1"/>
          </p:cNvSpPr>
          <p:nvPr/>
        </p:nvSpPr>
        <p:spPr bwMode="auto">
          <a:xfrm>
            <a:off x="648033" y="2623474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Franklin Gothic Book" pitchFamily="34" charset="0"/>
              </a:rPr>
              <a:t>K</a:t>
            </a:r>
          </a:p>
        </p:txBody>
      </p:sp>
      <p:sp>
        <p:nvSpPr>
          <p:cNvPr id="47" name="TextBox 51"/>
          <p:cNvSpPr txBox="1">
            <a:spLocks noChangeArrowheads="1"/>
          </p:cNvSpPr>
          <p:nvPr/>
        </p:nvSpPr>
        <p:spPr bwMode="auto">
          <a:xfrm>
            <a:off x="2005346" y="1623349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Franklin Gothic Book" pitchFamily="34" charset="0"/>
              </a:rPr>
              <a:t>L</a:t>
            </a:r>
          </a:p>
        </p:txBody>
      </p:sp>
      <p:sp>
        <p:nvSpPr>
          <p:cNvPr id="48" name="TextBox 53"/>
          <p:cNvSpPr txBox="1">
            <a:spLocks noChangeArrowheads="1"/>
          </p:cNvSpPr>
          <p:nvPr/>
        </p:nvSpPr>
        <p:spPr bwMode="auto">
          <a:xfrm>
            <a:off x="505158" y="5623849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Franklin Gothic Book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53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pPr algn="ctr"/>
            <a:r>
              <a:rPr lang="uk-UA" sz="4400" cap="all" dirty="0">
                <a:effectLst>
                  <a:reflection blurRad="12700" stA="48000" endA="300" endPos="55000" dir="5400000" sy="-90000" algn="bl" rotWithShape="0"/>
                </a:effectLst>
              </a:rPr>
              <a:t>Дотична площина до циліндра </a:t>
            </a:r>
            <a:r>
              <a:rPr lang="ru-RU" sz="54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54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1484784"/>
            <a:ext cx="3131840" cy="4804574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>
                <a:solidFill>
                  <a:srgbClr val="000000"/>
                </a:solidFill>
              </a:rPr>
              <a:t>Дотичною площиною до циліндра називається площина, яка проходить через твірну циліндра і перпендикулярна до площини осьового перерізу, що містить цю твірну.</a:t>
            </a:r>
          </a:p>
          <a:p>
            <a:endParaRPr lang="ru-RU" dirty="0"/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762000" y="2147888"/>
            <a:ext cx="3236913" cy="136366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762000" y="4629150"/>
            <a:ext cx="3265488" cy="131921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747713" y="2801938"/>
            <a:ext cx="28575" cy="254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3998913" y="2786063"/>
            <a:ext cx="14287" cy="2554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2298700" y="2668588"/>
            <a:ext cx="131763" cy="1317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2400300" y="5178425"/>
            <a:ext cx="131763" cy="1317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1589088" y="2233613"/>
            <a:ext cx="1828800" cy="1119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1647825" y="4732338"/>
            <a:ext cx="1770063" cy="107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3389313" y="3336925"/>
            <a:ext cx="71437" cy="2511425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454025" y="5048250"/>
            <a:ext cx="5372100" cy="168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 flipH="1">
            <a:off x="5826125" y="2525713"/>
            <a:ext cx="42863" cy="2495550"/>
          </a:xfrm>
          <a:custGeom>
            <a:avLst/>
            <a:gdLst>
              <a:gd name="T0" fmla="*/ 20157 w 353"/>
              <a:gd name="T1" fmla="*/ 0 h 1572"/>
              <a:gd name="T2" fmla="*/ 42377 w 353"/>
              <a:gd name="T3" fmla="*/ 550863 h 1572"/>
              <a:gd name="T4" fmla="*/ 23435 w 353"/>
              <a:gd name="T5" fmla="*/ 1160463 h 1572"/>
              <a:gd name="T6" fmla="*/ 2428 w 353"/>
              <a:gd name="T7" fmla="*/ 1770063 h 1572"/>
              <a:gd name="T8" fmla="*/ 8985 w 353"/>
              <a:gd name="T9" fmla="*/ 2495550 h 1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1572"/>
              <a:gd name="T17" fmla="*/ 353 w 353"/>
              <a:gd name="T18" fmla="*/ 1572 h 15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1572">
                <a:moveTo>
                  <a:pt x="166" y="0"/>
                </a:moveTo>
                <a:cubicBezTo>
                  <a:pt x="255" y="112"/>
                  <a:pt x="345" y="225"/>
                  <a:pt x="349" y="347"/>
                </a:cubicBezTo>
                <a:cubicBezTo>
                  <a:pt x="353" y="469"/>
                  <a:pt x="248" y="603"/>
                  <a:pt x="193" y="731"/>
                </a:cubicBezTo>
                <a:cubicBezTo>
                  <a:pt x="138" y="859"/>
                  <a:pt x="40" y="975"/>
                  <a:pt x="20" y="1115"/>
                </a:cubicBezTo>
                <a:cubicBezTo>
                  <a:pt x="0" y="1255"/>
                  <a:pt x="37" y="1413"/>
                  <a:pt x="74" y="15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123825" y="4441825"/>
            <a:ext cx="333375" cy="2279650"/>
          </a:xfrm>
          <a:custGeom>
            <a:avLst/>
            <a:gdLst>
              <a:gd name="T0" fmla="*/ 0 w 338"/>
              <a:gd name="T1" fmla="*/ 0 h 1436"/>
              <a:gd name="T2" fmla="*/ 242634 w 338"/>
              <a:gd name="T3" fmla="*/ 784225 h 1436"/>
              <a:gd name="T4" fmla="*/ 170633 w 338"/>
              <a:gd name="T5" fmla="*/ 1568450 h 1436"/>
              <a:gd name="T6" fmla="*/ 333375 w 338"/>
              <a:gd name="T7" fmla="*/ 2279650 h 1436"/>
              <a:gd name="T8" fmla="*/ 0 60000 65536"/>
              <a:gd name="T9" fmla="*/ 0 60000 65536"/>
              <a:gd name="T10" fmla="*/ 0 60000 65536"/>
              <a:gd name="T11" fmla="*/ 0 60000 65536"/>
              <a:gd name="T12" fmla="*/ 0 w 338"/>
              <a:gd name="T13" fmla="*/ 0 h 1436"/>
              <a:gd name="T14" fmla="*/ 338 w 338"/>
              <a:gd name="T15" fmla="*/ 1436 h 1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8" h="1436">
                <a:moveTo>
                  <a:pt x="0" y="0"/>
                </a:moveTo>
                <a:cubicBezTo>
                  <a:pt x="108" y="164"/>
                  <a:pt x="217" y="329"/>
                  <a:pt x="246" y="494"/>
                </a:cubicBezTo>
                <a:cubicBezTo>
                  <a:pt x="275" y="659"/>
                  <a:pt x="158" y="831"/>
                  <a:pt x="173" y="988"/>
                </a:cubicBezTo>
                <a:cubicBezTo>
                  <a:pt x="188" y="1145"/>
                  <a:pt x="311" y="1363"/>
                  <a:pt x="338" y="14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Freeform 23"/>
          <p:cNvSpPr>
            <a:spLocks/>
          </p:cNvSpPr>
          <p:nvPr/>
        </p:nvSpPr>
        <p:spPr bwMode="auto">
          <a:xfrm>
            <a:off x="123825" y="4441825"/>
            <a:ext cx="333375" cy="2279650"/>
          </a:xfrm>
          <a:custGeom>
            <a:avLst/>
            <a:gdLst>
              <a:gd name="T0" fmla="*/ 0 w 338"/>
              <a:gd name="T1" fmla="*/ 0 h 1436"/>
              <a:gd name="T2" fmla="*/ 242634 w 338"/>
              <a:gd name="T3" fmla="*/ 784225 h 1436"/>
              <a:gd name="T4" fmla="*/ 170633 w 338"/>
              <a:gd name="T5" fmla="*/ 1568450 h 1436"/>
              <a:gd name="T6" fmla="*/ 333375 w 338"/>
              <a:gd name="T7" fmla="*/ 2279650 h 1436"/>
              <a:gd name="T8" fmla="*/ 0 60000 65536"/>
              <a:gd name="T9" fmla="*/ 0 60000 65536"/>
              <a:gd name="T10" fmla="*/ 0 60000 65536"/>
              <a:gd name="T11" fmla="*/ 0 60000 65536"/>
              <a:gd name="T12" fmla="*/ 0 w 338"/>
              <a:gd name="T13" fmla="*/ 0 h 1436"/>
              <a:gd name="T14" fmla="*/ 338 w 338"/>
              <a:gd name="T15" fmla="*/ 1436 h 1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8" h="1436">
                <a:moveTo>
                  <a:pt x="0" y="0"/>
                </a:moveTo>
                <a:cubicBezTo>
                  <a:pt x="108" y="164"/>
                  <a:pt x="217" y="329"/>
                  <a:pt x="246" y="494"/>
                </a:cubicBezTo>
                <a:cubicBezTo>
                  <a:pt x="275" y="659"/>
                  <a:pt x="158" y="831"/>
                  <a:pt x="173" y="988"/>
                </a:cubicBezTo>
                <a:cubicBezTo>
                  <a:pt x="188" y="1145"/>
                  <a:pt x="311" y="1363"/>
                  <a:pt x="338" y="14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Freeform 24"/>
          <p:cNvSpPr>
            <a:spLocks/>
          </p:cNvSpPr>
          <p:nvPr/>
        </p:nvSpPr>
        <p:spPr bwMode="auto">
          <a:xfrm flipH="1">
            <a:off x="5826125" y="2525713"/>
            <a:ext cx="42863" cy="2495550"/>
          </a:xfrm>
          <a:custGeom>
            <a:avLst/>
            <a:gdLst>
              <a:gd name="T0" fmla="*/ 20157 w 353"/>
              <a:gd name="T1" fmla="*/ 0 h 1572"/>
              <a:gd name="T2" fmla="*/ 42377 w 353"/>
              <a:gd name="T3" fmla="*/ 550863 h 1572"/>
              <a:gd name="T4" fmla="*/ 23435 w 353"/>
              <a:gd name="T5" fmla="*/ 1160463 h 1572"/>
              <a:gd name="T6" fmla="*/ 2428 w 353"/>
              <a:gd name="T7" fmla="*/ 1770063 h 1572"/>
              <a:gd name="T8" fmla="*/ 8985 w 353"/>
              <a:gd name="T9" fmla="*/ 2495550 h 1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1572"/>
              <a:gd name="T17" fmla="*/ 353 w 353"/>
              <a:gd name="T18" fmla="*/ 1572 h 15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1572">
                <a:moveTo>
                  <a:pt x="166" y="0"/>
                </a:moveTo>
                <a:cubicBezTo>
                  <a:pt x="255" y="112"/>
                  <a:pt x="345" y="225"/>
                  <a:pt x="349" y="347"/>
                </a:cubicBezTo>
                <a:cubicBezTo>
                  <a:pt x="353" y="469"/>
                  <a:pt x="248" y="603"/>
                  <a:pt x="193" y="731"/>
                </a:cubicBezTo>
                <a:cubicBezTo>
                  <a:pt x="138" y="859"/>
                  <a:pt x="40" y="975"/>
                  <a:pt x="20" y="1115"/>
                </a:cubicBezTo>
                <a:cubicBezTo>
                  <a:pt x="0" y="1255"/>
                  <a:pt x="37" y="1413"/>
                  <a:pt x="74" y="15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123825" y="4441825"/>
            <a:ext cx="333375" cy="2279650"/>
          </a:xfrm>
          <a:custGeom>
            <a:avLst/>
            <a:gdLst>
              <a:gd name="T0" fmla="*/ 0 w 338"/>
              <a:gd name="T1" fmla="*/ 0 h 1436"/>
              <a:gd name="T2" fmla="*/ 242634 w 338"/>
              <a:gd name="T3" fmla="*/ 784225 h 1436"/>
              <a:gd name="T4" fmla="*/ 170633 w 338"/>
              <a:gd name="T5" fmla="*/ 1568450 h 1436"/>
              <a:gd name="T6" fmla="*/ 333375 w 338"/>
              <a:gd name="T7" fmla="*/ 2279650 h 1436"/>
              <a:gd name="T8" fmla="*/ 0 60000 65536"/>
              <a:gd name="T9" fmla="*/ 0 60000 65536"/>
              <a:gd name="T10" fmla="*/ 0 60000 65536"/>
              <a:gd name="T11" fmla="*/ 0 60000 65536"/>
              <a:gd name="T12" fmla="*/ 0 w 338"/>
              <a:gd name="T13" fmla="*/ 0 h 1436"/>
              <a:gd name="T14" fmla="*/ 338 w 338"/>
              <a:gd name="T15" fmla="*/ 1436 h 1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8" h="1436">
                <a:moveTo>
                  <a:pt x="0" y="0"/>
                </a:moveTo>
                <a:cubicBezTo>
                  <a:pt x="108" y="164"/>
                  <a:pt x="217" y="329"/>
                  <a:pt x="246" y="494"/>
                </a:cubicBezTo>
                <a:cubicBezTo>
                  <a:pt x="275" y="659"/>
                  <a:pt x="158" y="831"/>
                  <a:pt x="173" y="988"/>
                </a:cubicBezTo>
                <a:cubicBezTo>
                  <a:pt x="188" y="1145"/>
                  <a:pt x="311" y="1363"/>
                  <a:pt x="338" y="14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V="1">
            <a:off x="454025" y="5048250"/>
            <a:ext cx="5372100" cy="168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>
            <a:off x="1589088" y="2233613"/>
            <a:ext cx="71437" cy="2511425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2373313" y="2278063"/>
            <a:ext cx="101600" cy="34702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5241925" y="41878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Franklin Gothic Book" pitchFamily="34" charset="0"/>
            </a:endParaRPr>
          </a:p>
        </p:txBody>
      </p:sp>
      <p:graphicFrame>
        <p:nvGraphicFramePr>
          <p:cNvPr id="46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55488252"/>
              </p:ext>
            </p:extLst>
          </p:nvPr>
        </p:nvGraphicFramePr>
        <p:xfrm>
          <a:off x="4640263" y="4292600"/>
          <a:ext cx="6461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Формула" r:id="rId3" imgW="152334" imgH="139639" progId="Equation.3">
                  <p:embed/>
                </p:oleObj>
              </mc:Choice>
              <mc:Fallback>
                <p:oleObj name="Формула" r:id="rId3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4292600"/>
                        <a:ext cx="6461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37"/>
          <p:cNvSpPr>
            <a:spLocks noChangeShapeType="1"/>
          </p:cNvSpPr>
          <p:nvPr/>
        </p:nvSpPr>
        <p:spPr bwMode="auto">
          <a:xfrm flipV="1">
            <a:off x="355600" y="3425825"/>
            <a:ext cx="2728913" cy="163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 flipV="1">
            <a:off x="296863" y="2582863"/>
            <a:ext cx="5530850" cy="339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 flipV="1">
            <a:off x="965200" y="3643313"/>
            <a:ext cx="4862513" cy="293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 flipV="1">
            <a:off x="4710113" y="4760913"/>
            <a:ext cx="1131887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 flipH="1" flipV="1">
            <a:off x="2895600" y="3309938"/>
            <a:ext cx="246063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 flipV="1">
            <a:off x="2909888" y="3235325"/>
            <a:ext cx="290512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V="1">
            <a:off x="92075" y="2582863"/>
            <a:ext cx="5719869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3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272"/>
            <a:ext cx="9144000" cy="1352040"/>
          </a:xfrm>
        </p:spPr>
        <p:txBody>
          <a:bodyPr/>
          <a:lstStyle/>
          <a:p>
            <a:pPr algn="ctr"/>
            <a:r>
              <a:rPr lang="uk-UA" dirty="0" smtClean="0"/>
              <a:t>Вписані і описані циліндри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767570" cy="47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176337" cy="5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4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054"/>
            <a:ext cx="4988218" cy="5866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48055"/>
            <a:ext cx="3024336" cy="56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3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pPr marL="9144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>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Задача №1 </a:t>
            </a:r>
            <a:br>
              <a:rPr lang="uk-UA" sz="2400" dirty="0" smtClean="0"/>
            </a:br>
            <a:r>
              <a:rPr lang="uk-UA" sz="2400" dirty="0" smtClean="0"/>
              <a:t>В </a:t>
            </a:r>
            <a:r>
              <a:rPr lang="uk-UA" sz="2400" dirty="0"/>
              <a:t>циліндр площа основи дорівнює </a:t>
            </a:r>
            <a:r>
              <a:rPr lang="en-US" sz="2400" dirty="0"/>
              <a:t>Q</a:t>
            </a:r>
            <a:r>
              <a:rPr lang="uk-UA" sz="2400" dirty="0"/>
              <a:t>, а площа осьового перерізу </a:t>
            </a:r>
            <a:r>
              <a:rPr lang="en-US" sz="2400" dirty="0"/>
              <a:t>S</a:t>
            </a:r>
            <a:r>
              <a:rPr lang="uk-UA" sz="2400" dirty="0"/>
              <a:t>. Визначити повну поверхню циліндра.</a:t>
            </a:r>
            <a:endParaRPr lang="en-US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dirty="0" err="1">
                <a:solidFill>
                  <a:schemeClr val="tx2"/>
                </a:solidFill>
                <a:latin typeface="Franklin Gothic Book" pitchFamily="34" charset="0"/>
              </a:rPr>
              <a:t>Розв</a:t>
            </a:r>
            <a:r>
              <a:rPr lang="en-US" sz="2800" dirty="0">
                <a:solidFill>
                  <a:schemeClr val="tx2"/>
                </a:solidFill>
                <a:latin typeface="Franklin Gothic Book" pitchFamily="34" charset="0"/>
              </a:rPr>
              <a:t>’</a:t>
            </a:r>
            <a:r>
              <a:rPr lang="uk-UA" sz="2800" dirty="0" err="1">
                <a:solidFill>
                  <a:schemeClr val="tx2"/>
                </a:solidFill>
                <a:latin typeface="Franklin Gothic Book" pitchFamily="34" charset="0"/>
              </a:rPr>
              <a:t>язанння</a:t>
            </a:r>
            <a:r>
              <a:rPr lang="uk-UA" sz="2800" dirty="0">
                <a:solidFill>
                  <a:schemeClr val="tx2"/>
                </a:solidFill>
                <a:latin typeface="Franklin Gothic Book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Franklin Gothic Book" pitchFamily="34" charset="0"/>
            </a:endParaRPr>
          </a:p>
          <a:p>
            <a:endParaRPr lang="ru-RU" dirty="0"/>
          </a:p>
        </p:txBody>
      </p:sp>
      <p:pic>
        <p:nvPicPr>
          <p:cNvPr id="5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9418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4571999" y="5643563"/>
            <a:ext cx="416256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uk-UA" sz="3200" dirty="0">
                <a:solidFill>
                  <a:schemeClr val="tx2"/>
                </a:solidFill>
                <a:latin typeface="Franklin Gothic Book" pitchFamily="34" charset="0"/>
              </a:rPr>
              <a:t>Відповідь: </a:t>
            </a:r>
            <a:endParaRPr lang="en-US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500813" y="5715000"/>
          <a:ext cx="23002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Формула" r:id="rId4" imgW="965200" imgH="228600" progId="Equation.3">
                  <p:embed/>
                </p:oleObj>
              </mc:Choice>
              <mc:Fallback>
                <p:oleObj name="Формула" r:id="rId4" imgW="965200" imgH="2286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5715000"/>
                        <a:ext cx="230028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14313" y="1997075"/>
            <a:ext cx="4176712" cy="172878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50825" y="5129213"/>
            <a:ext cx="4140200" cy="172878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Franklin Gothic Book" pitchFamily="34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4379913" y="2843213"/>
            <a:ext cx="11112" cy="3230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214313" y="2827338"/>
            <a:ext cx="25400" cy="3184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V="1">
            <a:off x="835025" y="2212975"/>
            <a:ext cx="2925763" cy="12604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835025" y="3473450"/>
            <a:ext cx="0" cy="314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2230438" y="2752725"/>
            <a:ext cx="179387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6" name="Oval 25"/>
          <p:cNvSpPr>
            <a:spLocks noChangeArrowheads="1"/>
          </p:cNvSpPr>
          <p:nvPr/>
        </p:nvSpPr>
        <p:spPr bwMode="auto">
          <a:xfrm>
            <a:off x="2230438" y="5903913"/>
            <a:ext cx="179387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2230438" y="2392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>
            <a:off x="2336800" y="2227263"/>
            <a:ext cx="0" cy="43656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>
            <a:off x="835025" y="3473450"/>
            <a:ext cx="0" cy="314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835025" y="3473450"/>
            <a:ext cx="0" cy="314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835025" y="3473450"/>
            <a:ext cx="0" cy="314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835025" y="3473450"/>
            <a:ext cx="0" cy="314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 flipV="1">
            <a:off x="846138" y="5353050"/>
            <a:ext cx="2925762" cy="12604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3735388" y="2244725"/>
            <a:ext cx="0" cy="314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357188" y="6396038"/>
            <a:ext cx="38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D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500063" y="3357563"/>
            <a:ext cx="349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A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3714750" y="5000625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C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357438" y="5786438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400" baseline="-30000" dirty="0"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000250" y="242887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/>
              <a:t>Задача </a:t>
            </a:r>
            <a:r>
              <a:rPr lang="uk-UA" sz="2000" b="1" dirty="0" smtClean="0"/>
              <a:t>№2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dirty="0" err="1">
                <a:latin typeface="Franklin Gothic Book" pitchFamily="34" charset="0"/>
              </a:rPr>
              <a:t>Висота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циліндра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дорівнює</a:t>
            </a:r>
            <a:r>
              <a:rPr lang="ru-RU" sz="2000" dirty="0">
                <a:latin typeface="Franklin Gothic Book" pitchFamily="34" charset="0"/>
              </a:rPr>
              <a:t> 7 см, </a:t>
            </a:r>
            <a:r>
              <a:rPr lang="ru-RU" sz="2000" dirty="0" err="1">
                <a:latin typeface="Franklin Gothic Book" pitchFamily="34" charset="0"/>
              </a:rPr>
              <a:t>радіус</a:t>
            </a:r>
            <a:r>
              <a:rPr lang="ru-RU" sz="2000" dirty="0">
                <a:latin typeface="Franklin Gothic Book" pitchFamily="34" charset="0"/>
              </a:rPr>
              <a:t> 5 см. </a:t>
            </a:r>
            <a:r>
              <a:rPr lang="ru-RU" sz="2000" dirty="0" err="1">
                <a:latin typeface="Franklin Gothic Book" pitchFamily="34" charset="0"/>
              </a:rPr>
              <a:t>Знайти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площу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перерізу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циліндра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площиною</a:t>
            </a:r>
            <a:r>
              <a:rPr lang="ru-RU" sz="2000" dirty="0">
                <a:latin typeface="Franklin Gothic Book" pitchFamily="34" charset="0"/>
              </a:rPr>
              <a:t>, </a:t>
            </a:r>
            <a:r>
              <a:rPr lang="ru-RU" sz="2000" dirty="0" err="1">
                <a:latin typeface="Franklin Gothic Book" pitchFamily="34" charset="0"/>
              </a:rPr>
              <a:t>паралельною</a:t>
            </a:r>
            <a:r>
              <a:rPr lang="ru-RU" sz="2000" dirty="0">
                <a:latin typeface="Franklin Gothic Book" pitchFamily="34" charset="0"/>
              </a:rPr>
              <a:t> до </a:t>
            </a:r>
            <a:r>
              <a:rPr lang="ru-RU" sz="2000" dirty="0" err="1">
                <a:latin typeface="Franklin Gothic Book" pitchFamily="34" charset="0"/>
              </a:rPr>
              <a:t>його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осі</a:t>
            </a:r>
            <a:r>
              <a:rPr lang="ru-RU" sz="2000" dirty="0">
                <a:latin typeface="Franklin Gothic Book" pitchFamily="34" charset="0"/>
              </a:rPr>
              <a:t>, </a:t>
            </a:r>
            <a:r>
              <a:rPr lang="ru-RU" sz="2000" dirty="0" err="1">
                <a:latin typeface="Franklin Gothic Book" pitchFamily="34" charset="0"/>
              </a:rPr>
              <a:t>якщо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відстань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між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площиною</a:t>
            </a:r>
            <a:r>
              <a:rPr lang="ru-RU" sz="2000" dirty="0">
                <a:latin typeface="Franklin Gothic Book" pitchFamily="34" charset="0"/>
              </a:rPr>
              <a:t> і </a:t>
            </a:r>
            <a:r>
              <a:rPr lang="ru-RU" sz="2000" dirty="0" err="1">
                <a:latin typeface="Franklin Gothic Book" pitchFamily="34" charset="0"/>
              </a:rPr>
              <a:t>віссю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циліндра</a:t>
            </a: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 err="1">
                <a:latin typeface="Franklin Gothic Book" pitchFamily="34" charset="0"/>
              </a:rPr>
              <a:t>дорівнює</a:t>
            </a:r>
            <a:r>
              <a:rPr lang="ru-RU" sz="2000" dirty="0">
                <a:latin typeface="Franklin Gothic Book" pitchFamily="34" charset="0"/>
              </a:rPr>
              <a:t> 3 см.</a:t>
            </a:r>
            <a:r>
              <a:rPr lang="en-US" sz="2000" dirty="0">
                <a:latin typeface="Franklin Gothic Book" pitchFamily="34" charset="0"/>
              </a:rPr>
              <a:t/>
            </a:r>
            <a:br>
              <a:rPr lang="en-US" sz="2000" dirty="0">
                <a:latin typeface="Franklin Gothic Book" pitchFamily="34" charset="0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dirty="0" err="1" smtClean="0">
                <a:solidFill>
                  <a:schemeClr val="tx2"/>
                </a:solidFill>
                <a:latin typeface="Franklin Gothic Book" pitchFamily="34" charset="0"/>
              </a:rPr>
              <a:t>Розв</a:t>
            </a:r>
            <a:r>
              <a:rPr 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’</a:t>
            </a:r>
            <a:r>
              <a:rPr lang="uk-UA" sz="2800" dirty="0" err="1" smtClean="0">
                <a:solidFill>
                  <a:schemeClr val="tx2"/>
                </a:solidFill>
                <a:latin typeface="Franklin Gothic Book" pitchFamily="34" charset="0"/>
              </a:rPr>
              <a:t>язанння</a:t>
            </a:r>
            <a:r>
              <a:rPr lang="uk-UA" sz="2800" dirty="0" smtClean="0">
                <a:solidFill>
                  <a:schemeClr val="tx2"/>
                </a:solidFill>
                <a:latin typeface="Franklin Gothic Book" pitchFamily="34" charset="0"/>
              </a:rPr>
              <a:t>:</a:t>
            </a:r>
            <a:endParaRPr lang="en-US" sz="28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420888"/>
            <a:ext cx="43807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5497242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200" dirty="0">
                <a:solidFill>
                  <a:schemeClr val="tx2"/>
                </a:solidFill>
                <a:latin typeface="Franklin Gothic Book" pitchFamily="34" charset="0"/>
              </a:rPr>
              <a:t>Відповідь: </a:t>
            </a:r>
            <a:endParaRPr lang="en-US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386511"/>
              </p:ext>
            </p:extLst>
          </p:nvPr>
        </p:nvGraphicFramePr>
        <p:xfrm>
          <a:off x="6274092" y="5519653"/>
          <a:ext cx="2673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Формула" r:id="rId4" imgW="1282700" imgH="304800" progId="Equation.3">
                  <p:embed/>
                </p:oleObj>
              </mc:Choice>
              <mc:Fallback>
                <p:oleObj name="Формула" r:id="rId4" imgW="1282700" imgH="304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092" y="5519653"/>
                        <a:ext cx="2673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41363" y="5108575"/>
            <a:ext cx="3249612" cy="819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54063" y="2787650"/>
            <a:ext cx="3236912" cy="3163888"/>
          </a:xfrm>
          <a:prstGeom prst="can">
            <a:avLst>
              <a:gd name="adj" fmla="val 25000"/>
            </a:avLst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306638" y="3090863"/>
            <a:ext cx="131762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320925" y="5472113"/>
            <a:ext cx="131763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366963" y="3168650"/>
            <a:ext cx="30162" cy="239395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001713" y="5124450"/>
            <a:ext cx="1060450" cy="6238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001713" y="2757488"/>
            <a:ext cx="1058862" cy="6238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69963" y="3363913"/>
            <a:ext cx="0" cy="24241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028825" y="2752725"/>
            <a:ext cx="14288" cy="236696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957263" y="5529263"/>
            <a:ext cx="1408112" cy="2476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1566863" y="5413375"/>
            <a:ext cx="812800" cy="1158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401888" y="534352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O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454275" y="28575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O</a:t>
            </a:r>
            <a:r>
              <a:rPr lang="en-US" sz="2400" b="1" baseline="-25000">
                <a:latin typeface="Franklin Gothic Book" pitchFamily="34" charset="0"/>
              </a:rPr>
              <a:t>1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49300" y="59578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A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509713" y="5457825"/>
            <a:ext cx="1889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1673225" y="5443538"/>
            <a:ext cx="101600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01638" y="311308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B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97075" y="23447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C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027238" y="47402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D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973138" y="2786063"/>
            <a:ext cx="1058862" cy="2962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957263" y="3073400"/>
            <a:ext cx="536575" cy="15271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1479550" y="3957638"/>
            <a:ext cx="536575" cy="15271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665288" y="50006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K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2362200" y="41719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Franklin Gothic Book" pitchFamily="34" charset="0"/>
              </a:rPr>
              <a:t>H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692275" y="55705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Franklin Gothic Book" pitchFamily="34" charset="0"/>
              </a:rPr>
              <a:t>R</a:t>
            </a:r>
            <a:endParaRPr lang="ru-RU" sz="2000" b="1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Використання циліндрів</a:t>
            </a:r>
            <a:endParaRPr lang="ru-RU" dirty="0"/>
          </a:p>
        </p:txBody>
      </p:sp>
      <p:pic>
        <p:nvPicPr>
          <p:cNvPr id="5" name="Рисунок 4" descr="clip_image002_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1" y="3757995"/>
            <a:ext cx="3553004" cy="310000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3944" y="3757994"/>
            <a:ext cx="2635004" cy="310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3742534"/>
            <a:ext cx="2915816" cy="31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t="12500" b="12500"/>
          <a:stretch>
            <a:fillRect/>
          </a:stretch>
        </p:blipFill>
        <p:spPr bwMode="auto">
          <a:xfrm>
            <a:off x="0" y="1268760"/>
            <a:ext cx="3059832" cy="24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fort-t-travmatic_com-02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1268761"/>
            <a:ext cx="2952328" cy="244092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/>
        </p:nvSpPr>
        <p:spPr>
          <a:xfrm>
            <a:off x="6012160" y="1268761"/>
            <a:ext cx="3114485" cy="244092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9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nit\Desktop\cylind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uk-UA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Тема уроку: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080120"/>
          </a:xfrm>
        </p:spPr>
        <p:txBody>
          <a:bodyPr>
            <a:normAutofit fontScale="70000" lnSpcReduction="20000"/>
          </a:bodyPr>
          <a:lstStyle/>
          <a:p>
            <a:pPr marL="393192" lvl="1" indent="0">
              <a:buNone/>
            </a:pPr>
            <a:r>
              <a:rPr lang="uk-UA" sz="3600" dirty="0" smtClean="0"/>
              <a:t>поняття про циліндр як тіло обертання</a:t>
            </a:r>
            <a:r>
              <a:rPr lang="en-US" sz="3600" dirty="0" smtClean="0"/>
              <a:t>, </a:t>
            </a:r>
            <a:r>
              <a:rPr lang="uk-UA" sz="3600" dirty="0" smtClean="0"/>
              <a:t>його основні елементи</a:t>
            </a:r>
            <a:r>
              <a:rPr lang="en-US" sz="3600" dirty="0" smtClean="0"/>
              <a:t>, </a:t>
            </a:r>
            <a:r>
              <a:rPr lang="ru-RU" sz="3600" dirty="0" smtClean="0"/>
              <a:t> </a:t>
            </a:r>
            <a:r>
              <a:rPr lang="uk-UA" sz="3600" dirty="0" smtClean="0"/>
              <a:t>формули</a:t>
            </a:r>
            <a:r>
              <a:rPr lang="ru-RU" sz="3600" dirty="0" smtClean="0"/>
              <a:t> для </a:t>
            </a:r>
            <a:r>
              <a:rPr lang="uk-UA" sz="3600" dirty="0" smtClean="0"/>
              <a:t>обчислення</a:t>
            </a:r>
            <a:r>
              <a:rPr lang="ru-RU" sz="3600" dirty="0" smtClean="0"/>
              <a:t> об</a:t>
            </a:r>
            <a:r>
              <a:rPr lang="uk-UA" sz="3600" dirty="0" smtClean="0"/>
              <a:t>’</a:t>
            </a:r>
            <a:r>
              <a:rPr lang="ru-RU" sz="3600" dirty="0" smtClean="0"/>
              <a:t>єму, площі</a:t>
            </a:r>
            <a:endParaRPr lang="uk-UA" sz="3600" dirty="0"/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9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56176" y="1026736"/>
            <a:ext cx="2834059" cy="2880318"/>
          </a:xfrm>
          <a:prstGeom prst="rect">
            <a:avLst/>
          </a:prstGeom>
          <a:noFill/>
        </p:spPr>
      </p:pic>
      <p:pic>
        <p:nvPicPr>
          <p:cNvPr id="6" name="Рисунок 5" descr="image111.jpg"/>
          <p:cNvPicPr>
            <a:picLocks noChangeAspect="1"/>
          </p:cNvPicPr>
          <p:nvPr/>
        </p:nvPicPr>
        <p:blipFill>
          <a:blip r:embed="rId3"/>
          <a:srcRect l="8523"/>
          <a:stretch>
            <a:fillRect/>
          </a:stretch>
        </p:blipFill>
        <p:spPr>
          <a:xfrm>
            <a:off x="15862" y="4149080"/>
            <a:ext cx="3404009" cy="2686688"/>
          </a:xfrm>
          <a:prstGeom prst="rect">
            <a:avLst/>
          </a:prstGeom>
        </p:spPr>
      </p:pic>
      <p:pic>
        <p:nvPicPr>
          <p:cNvPr id="7" name="Picture 8" descr="703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19872" y="908720"/>
            <a:ext cx="2880320" cy="2998336"/>
          </a:xfrm>
          <a:prstGeom prst="rect">
            <a:avLst/>
          </a:prstGeom>
          <a:noFill/>
        </p:spPr>
      </p:pic>
      <p:pic>
        <p:nvPicPr>
          <p:cNvPr id="8" name="Picture 12" descr="get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63" y="908720"/>
            <a:ext cx="3240360" cy="299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817"/>
          <p:cNvPicPr>
            <a:picLocks noChangeAspect="1" noChangeArrowheads="1"/>
          </p:cNvPicPr>
          <p:nvPr/>
        </p:nvPicPr>
        <p:blipFill>
          <a:blip r:embed="rId6"/>
          <a:srcRect r="276" b="18300"/>
          <a:stretch>
            <a:fillRect/>
          </a:stretch>
        </p:blipFill>
        <p:spPr>
          <a:xfrm>
            <a:off x="6047044" y="4149080"/>
            <a:ext cx="3096956" cy="2686688"/>
          </a:xfrm>
          <a:prstGeom prst="rect">
            <a:avLst/>
          </a:prstGeom>
          <a:noFill/>
        </p:spPr>
      </p:pic>
      <p:pic>
        <p:nvPicPr>
          <p:cNvPr id="10" name="Рисунок 9" descr="view_540x4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4149080"/>
            <a:ext cx="252028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6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16016" cy="6858000"/>
          </a:xfr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0"/>
            <a:ext cx="4427984" cy="68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1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" y="-71438"/>
            <a:ext cx="9239250" cy="6929438"/>
          </a:xfrm>
          <a:noFill/>
        </p:spPr>
      </p:pic>
    </p:spTree>
    <p:extLst>
      <p:ext uri="{BB962C8B-B14F-4D97-AF65-F5344CB8AC3E}">
        <p14:creationId xmlns:p14="http://schemas.microsoft.com/office/powerpoint/2010/main" val="34841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88024" cy="6858000"/>
          </a:xfr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-10236"/>
            <a:ext cx="4373000" cy="6868236"/>
          </a:xfrm>
          <a:noFill/>
        </p:spPr>
      </p:pic>
    </p:spTree>
    <p:extLst>
      <p:ext uri="{BB962C8B-B14F-4D97-AF65-F5344CB8AC3E}">
        <p14:creationId xmlns:p14="http://schemas.microsoft.com/office/powerpoint/2010/main" val="42180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8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13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91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8964488" cy="24482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Отже, ми закріпили поняття про циліндр, його основні елементи, види, перерізи,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навчились обчислювати площу поверхні і об’єм циліндра,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побачили приклади його використання в нашому житті</a:t>
            </a:r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151472" y="3573016"/>
            <a:ext cx="2284623" cy="3134786"/>
          </a:xfrm>
          <a:prstGeom prst="can">
            <a:avLst>
              <a:gd name="adj" fmla="val 44113"/>
            </a:avLst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919"/>
            <a:ext cx="8784976" cy="1437695"/>
          </a:xfrm>
        </p:spPr>
        <p:txBody>
          <a:bodyPr/>
          <a:lstStyle/>
          <a:p>
            <a:pPr algn="ctr"/>
            <a:r>
              <a:rPr lang="uk-UA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Мета уроку: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uk-UA" dirty="0"/>
              <a:t>формування </a:t>
            </a:r>
            <a:r>
              <a:rPr lang="uk-UA" dirty="0" smtClean="0"/>
              <a:t>поняття про </a:t>
            </a:r>
            <a:r>
              <a:rPr lang="uk-UA" dirty="0"/>
              <a:t>циліндр, основи і твірні циліндра;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uk-UA" dirty="0" smtClean="0"/>
              <a:t>радіус</a:t>
            </a:r>
            <a:r>
              <a:rPr lang="uk-UA" dirty="0"/>
              <a:t>, </a:t>
            </a:r>
            <a:r>
              <a:rPr lang="uk-UA" dirty="0" smtClean="0"/>
              <a:t>висоту </a:t>
            </a:r>
            <a:r>
              <a:rPr lang="uk-UA" dirty="0"/>
              <a:t>та вісь циліндра;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uk-UA" dirty="0" smtClean="0"/>
              <a:t>переріз</a:t>
            </a:r>
            <a:r>
              <a:rPr lang="uk-UA" dirty="0"/>
              <a:t>и</a:t>
            </a:r>
            <a:r>
              <a:rPr lang="uk-UA" dirty="0" smtClean="0"/>
              <a:t> </a:t>
            </a:r>
            <a:r>
              <a:rPr lang="uk-UA" dirty="0" smtClean="0"/>
              <a:t>циліндра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uk-UA" dirty="0" smtClean="0"/>
              <a:t>площу і об’єм </a:t>
            </a:r>
            <a:r>
              <a:rPr lang="uk-UA" dirty="0" smtClean="0"/>
              <a:t>циліндра;</a:t>
            </a:r>
            <a:endParaRPr lang="uk-UA" dirty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uk-UA" dirty="0"/>
              <a:t>вивчення властивостей основ і твірних циліндра</a:t>
            </a:r>
            <a:r>
              <a:rPr lang="uk-UA" dirty="0" smtClean="0"/>
              <a:t>;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dirty="0" err="1" smtClean="0"/>
              <a:t>формули</a:t>
            </a:r>
            <a:r>
              <a:rPr lang="ru-RU" dirty="0" smtClean="0"/>
              <a:t> </a:t>
            </a:r>
            <a:r>
              <a:rPr lang="ru-RU" dirty="0"/>
              <a:t>для обчислення площ бічної і повної поверхні циліндра; </a:t>
            </a:r>
            <a:r>
              <a:rPr lang="ru-RU" dirty="0" smtClean="0"/>
              <a:t>розгляд кількох задач </a:t>
            </a:r>
            <a:r>
              <a:rPr lang="ru-RU" dirty="0"/>
              <a:t>з теми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906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440160"/>
          </a:xfrm>
        </p:spPr>
        <p:txBody>
          <a:bodyPr/>
          <a:lstStyle/>
          <a:p>
            <a:pPr algn="ctr"/>
            <a:r>
              <a:rPr lang="uk-UA" dirty="0" smtClean="0"/>
              <a:t>Означення циліндра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23042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b="1" dirty="0" err="1">
                <a:latin typeface="+mj-lt"/>
              </a:rPr>
              <a:t>Циліндр</a:t>
            </a:r>
            <a:r>
              <a:rPr lang="ru-RU" sz="2800" dirty="0">
                <a:latin typeface="+mj-lt"/>
              </a:rPr>
              <a:t> — </a:t>
            </a:r>
            <a:r>
              <a:rPr lang="ru-RU" sz="2800" dirty="0" err="1">
                <a:latin typeface="+mj-lt"/>
              </a:rPr>
              <a:t>геометричне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тіло</a:t>
            </a:r>
            <a:r>
              <a:rPr lang="ru-RU" sz="2800" dirty="0">
                <a:latin typeface="+mj-lt"/>
              </a:rPr>
              <a:t>, яке </a:t>
            </a:r>
            <a:r>
              <a:rPr lang="ru-RU" sz="2800" dirty="0" err="1">
                <a:latin typeface="+mj-lt"/>
              </a:rPr>
              <a:t>складається</a:t>
            </a:r>
            <a:r>
              <a:rPr lang="ru-RU" sz="2800" dirty="0">
                <a:latin typeface="+mj-lt"/>
              </a:rPr>
              <a:t> не </a:t>
            </a:r>
            <a:r>
              <a:rPr lang="ru-RU" sz="2800" dirty="0" err="1">
                <a:latin typeface="+mj-lt"/>
              </a:rPr>
              <a:t>більше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ніж</a:t>
            </a:r>
            <a:r>
              <a:rPr lang="ru-RU" sz="2800" dirty="0">
                <a:latin typeface="+mj-lt"/>
              </a:rPr>
              <a:t> з </a:t>
            </a:r>
            <a:r>
              <a:rPr lang="ru-RU" sz="2800" dirty="0" err="1">
                <a:latin typeface="+mj-lt"/>
              </a:rPr>
              <a:t>двох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паралельних</a:t>
            </a:r>
            <a:r>
              <a:rPr lang="ru-RU" sz="2800" dirty="0">
                <a:latin typeface="+mj-lt"/>
              </a:rPr>
              <a:t> </a:t>
            </a:r>
            <a:r>
              <a:rPr lang="ru-RU" sz="2800" dirty="0" err="1">
                <a:latin typeface="+mj-lt"/>
              </a:rPr>
              <a:t>кругів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які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суміщаються</a:t>
            </a:r>
            <a:r>
              <a:rPr lang="ru-RU" sz="2800" dirty="0">
                <a:latin typeface="+mj-lt"/>
              </a:rPr>
              <a:t> </a:t>
            </a:r>
            <a:r>
              <a:rPr lang="ru-RU" sz="2800" dirty="0" err="1">
                <a:latin typeface="+mj-lt"/>
              </a:rPr>
              <a:t>паралельним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перенесенням</a:t>
            </a:r>
            <a:r>
              <a:rPr lang="ru-RU" sz="2800" dirty="0">
                <a:latin typeface="+mj-lt"/>
              </a:rPr>
              <a:t>, та </a:t>
            </a:r>
            <a:r>
              <a:rPr lang="ru-RU" sz="2800" dirty="0" err="1">
                <a:latin typeface="+mj-lt"/>
              </a:rPr>
              <a:t>всіх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відрізків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що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сполучають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відповідні</a:t>
            </a:r>
            <a:r>
              <a:rPr lang="ru-RU" sz="2800" dirty="0">
                <a:latin typeface="+mj-lt"/>
              </a:rPr>
              <a:t> точки </a:t>
            </a:r>
            <a:r>
              <a:rPr lang="ru-RU" sz="2800" dirty="0" err="1">
                <a:latin typeface="+mj-lt"/>
              </a:rPr>
              <a:t>цих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кругів</a:t>
            </a:r>
            <a:r>
              <a:rPr lang="ru-RU" sz="2800" dirty="0">
                <a:latin typeface="+mj-lt"/>
              </a:rPr>
              <a:t>. Основа </a:t>
            </a:r>
            <a:r>
              <a:rPr lang="ru-RU" sz="2800" dirty="0" err="1">
                <a:latin typeface="+mj-lt"/>
              </a:rPr>
              <a:t>перетинає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кожну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твірну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бічної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поверхні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рівно</a:t>
            </a:r>
            <a:r>
              <a:rPr lang="ru-RU" sz="2800" dirty="0">
                <a:latin typeface="+mj-lt"/>
              </a:rPr>
              <a:t> один раз</a:t>
            </a:r>
            <a:r>
              <a:rPr lang="ru-RU" sz="2800" dirty="0" smtClean="0">
                <a:latin typeface="+mj-lt"/>
              </a:rPr>
              <a:t>. </a:t>
            </a:r>
            <a:endParaRPr lang="ru-RU" sz="2800" dirty="0">
              <a:latin typeface="+mj-lt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112443" y="3435828"/>
            <a:ext cx="2016224" cy="3326659"/>
            <a:chOff x="1210209" y="1923259"/>
            <a:chExt cx="1719000" cy="3124235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210209" y="1923259"/>
              <a:ext cx="1693486" cy="2829560"/>
              <a:chOff x="262500" y="0"/>
              <a:chExt cx="1693486" cy="2829560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62500" y="104775"/>
                <a:ext cx="1693486" cy="2724785"/>
                <a:chOff x="262500" y="0"/>
                <a:chExt cx="1693486" cy="2725200"/>
              </a:xfrm>
            </p:grpSpPr>
            <p:sp>
              <p:nvSpPr>
                <p:cNvPr id="43" name="Блок-схема: магнитный диск 42"/>
                <p:cNvSpPr/>
                <p:nvPr/>
              </p:nvSpPr>
              <p:spPr>
                <a:xfrm>
                  <a:off x="271186" y="0"/>
                  <a:ext cx="1684800" cy="2725200"/>
                </a:xfrm>
                <a:prstGeom prst="flowChartMagneticDisk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262500" y="1704975"/>
                  <a:ext cx="1685925" cy="1019175"/>
                </a:xfrm>
                <a:prstGeom prst="ellipse">
                  <a:avLst/>
                </a:prstGeom>
                <a:ln w="3175"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flipV="1">
                  <a:off x="1113586" y="447675"/>
                  <a:ext cx="0" cy="180975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13586" y="461603"/>
                  <a:ext cx="514350" cy="3429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602649" y="781049"/>
                  <a:ext cx="0" cy="184785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1088299" y="2257425"/>
                  <a:ext cx="514350" cy="3810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1113586" y="0"/>
                <a:ext cx="0" cy="5523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857299" y="4242259"/>
              <a:ext cx="199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о</a:t>
              </a:r>
              <a:endParaRPr lang="uk-UA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92757" y="2325952"/>
              <a:ext cx="456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/>
                <a:t>О</a:t>
              </a:r>
              <a:r>
                <a:rPr lang="uk-UA" sz="1400" b="1" baseline="-25000" dirty="0"/>
                <a:t>1</a:t>
              </a:r>
              <a:endParaRPr lang="ru-RU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27858" y="467816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А</a:t>
              </a:r>
              <a:endParaRPr lang="uk-UA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53145" y="2310563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А</a:t>
              </a:r>
              <a:r>
                <a:rPr lang="uk-UA" b="1" baseline="-25000" dirty="0"/>
                <a:t>1</a:t>
              </a:r>
              <a:endParaRPr lang="ru-RU" dirty="0"/>
            </a:p>
            <a:p>
              <a:endParaRPr lang="uk-UA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81182" y="3374750"/>
              <a:ext cx="280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Н</a:t>
              </a:r>
              <a:endParaRPr lang="uk-UA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76950" y="3374750"/>
              <a:ext cx="366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4085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spc="50" dirty="0" smtClean="0">
                <a:ln w="11430"/>
                <a:latin typeface="+mj-lt"/>
              </a:rPr>
              <a:t>Циліндр утворений </a:t>
            </a:r>
            <a:r>
              <a:rPr lang="uk-UA" sz="3600" spc="50" dirty="0">
                <a:ln w="11430"/>
                <a:latin typeface="+mj-lt"/>
              </a:rPr>
              <a:t>шляхом обертання прямокутника навколо своєї осі. 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/>
            </a:r>
            <a:b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" name="Содержимое 3" descr="зображення циліндра.png"/>
          <p:cNvPicPr>
            <a:picLocks noChangeAspect="1"/>
          </p:cNvPicPr>
          <p:nvPr/>
        </p:nvPicPr>
        <p:blipFill>
          <a:blip r:embed="rId2"/>
          <a:srcRect l="25008" t="4546" r="34845" b="15786"/>
          <a:stretch>
            <a:fillRect/>
          </a:stretch>
        </p:blipFill>
        <p:spPr>
          <a:xfrm>
            <a:off x="2555776" y="2132856"/>
            <a:ext cx="3571900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9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uk-UA" dirty="0" smtClean="0"/>
              <a:t>Елементи циліндра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4427984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Круги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циліндр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 </a:t>
            </a:r>
            <a:r>
              <a:rPr lang="ru-RU" sz="2000" b="1" dirty="0"/>
              <a:t>основами </a:t>
            </a:r>
            <a:r>
              <a:rPr lang="ru-RU" sz="2000" b="1" dirty="0" err="1"/>
              <a:t>циліндра</a:t>
            </a:r>
            <a:r>
              <a:rPr lang="ru-RU" sz="2000" dirty="0"/>
              <a:t>. Вони </a:t>
            </a:r>
            <a:r>
              <a:rPr lang="ru-RU" sz="2000" dirty="0" err="1"/>
              <a:t>рівні</a:t>
            </a:r>
            <a:r>
              <a:rPr lang="ru-RU" sz="2000" dirty="0"/>
              <a:t> і лежать у </a:t>
            </a:r>
            <a:r>
              <a:rPr lang="ru-RU" sz="2000" dirty="0" err="1"/>
              <a:t>паралельних</a:t>
            </a:r>
            <a:r>
              <a:rPr lang="ru-RU" sz="2000" dirty="0"/>
              <a:t> </a:t>
            </a:r>
            <a:r>
              <a:rPr lang="ru-RU" sz="2000" dirty="0" err="1"/>
              <a:t>площинах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i="1" dirty="0" smtClean="0"/>
              <a:t>  </a:t>
            </a:r>
            <a:r>
              <a:rPr lang="ru-RU" sz="2000" b="1" dirty="0" err="1" smtClean="0"/>
              <a:t>Твірні</a:t>
            </a:r>
            <a:r>
              <a:rPr lang="ru-RU" sz="2000" b="1" dirty="0" smtClean="0"/>
              <a:t> </a:t>
            </a:r>
            <a:r>
              <a:rPr lang="ru-RU" sz="2000" b="1" dirty="0" err="1"/>
              <a:t>циліндра</a:t>
            </a:r>
            <a:r>
              <a:rPr lang="ru-RU" sz="2000" dirty="0"/>
              <a:t> — </a:t>
            </a:r>
            <a:r>
              <a:rPr lang="ru-RU" sz="2000" dirty="0" err="1"/>
              <a:t>відрізки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сполучають</a:t>
            </a:r>
            <a:r>
              <a:rPr lang="ru-RU" sz="2000" dirty="0"/>
              <a:t> </a:t>
            </a:r>
            <a:r>
              <a:rPr lang="ru-RU" sz="2000" dirty="0" err="1" smtClean="0"/>
              <a:t>відповідні</a:t>
            </a:r>
            <a:r>
              <a:rPr lang="ru-RU" sz="2000" dirty="0" smtClean="0"/>
              <a:t> </a:t>
            </a:r>
            <a:r>
              <a:rPr lang="ru-RU" sz="2000" dirty="0"/>
              <a:t>точки </a:t>
            </a:r>
            <a:r>
              <a:rPr lang="ru-RU" sz="2000" dirty="0" err="1"/>
              <a:t>кіл</a:t>
            </a:r>
            <a:r>
              <a:rPr lang="ru-RU" sz="2000" dirty="0"/>
              <a:t> </a:t>
            </a:r>
            <a:r>
              <a:rPr lang="ru-RU" sz="2000" dirty="0" err="1"/>
              <a:t>кругів</a:t>
            </a:r>
            <a:r>
              <a:rPr lang="ru-RU" sz="2000" dirty="0"/>
              <a:t>. Вони </a:t>
            </a:r>
            <a:r>
              <a:rPr lang="ru-RU" sz="2000" dirty="0" err="1"/>
              <a:t>паралельні</a:t>
            </a:r>
            <a:r>
              <a:rPr lang="ru-RU" sz="2000" dirty="0"/>
              <a:t> і </a:t>
            </a:r>
            <a:r>
              <a:rPr lang="ru-RU" sz="2000" dirty="0" err="1"/>
              <a:t>рівні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err="1" smtClean="0"/>
              <a:t>Радіусом</a:t>
            </a:r>
            <a:r>
              <a:rPr lang="ru-RU" sz="2000" i="1" dirty="0"/>
              <a:t> </a:t>
            </a:r>
            <a:r>
              <a:rPr lang="ru-RU" sz="2000" i="1" dirty="0" err="1"/>
              <a:t>циліндра</a:t>
            </a:r>
            <a:r>
              <a:rPr lang="ru-RU" sz="2000" dirty="0"/>
              <a:t> 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радіус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b="1" dirty="0" err="1"/>
              <a:t>Висотою</a:t>
            </a:r>
            <a:r>
              <a:rPr lang="ru-RU" sz="2000" b="1" dirty="0"/>
              <a:t> </a:t>
            </a:r>
            <a:r>
              <a:rPr lang="ru-RU" sz="2000" b="1" dirty="0" err="1"/>
              <a:t>циліндра</a:t>
            </a:r>
            <a:r>
              <a:rPr lang="ru-RU" sz="2000" dirty="0"/>
              <a:t> 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відстань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 </a:t>
            </a:r>
            <a:r>
              <a:rPr lang="ru-RU" sz="2000" dirty="0" err="1" smtClean="0"/>
              <a:t>площинами</a:t>
            </a:r>
            <a:r>
              <a:rPr lang="ru-RU" sz="2000" dirty="0"/>
              <a:t> основ.</a:t>
            </a:r>
          </a:p>
          <a:p>
            <a:pPr marL="0" indent="0">
              <a:buNone/>
            </a:pPr>
            <a:r>
              <a:rPr lang="ru-RU" sz="2000" b="1" dirty="0" err="1"/>
              <a:t>Віссю</a:t>
            </a:r>
            <a:r>
              <a:rPr lang="ru-RU" sz="2000" b="1" dirty="0"/>
              <a:t> </a:t>
            </a:r>
            <a:r>
              <a:rPr lang="ru-RU" sz="2000" b="1" dirty="0" err="1"/>
              <a:t>циліндра</a:t>
            </a:r>
            <a:r>
              <a:rPr lang="ru-RU" sz="2000" dirty="0"/>
              <a:t> </a:t>
            </a:r>
            <a:r>
              <a:rPr lang="ru-RU" sz="2000" dirty="0" err="1"/>
              <a:t>називається</a:t>
            </a:r>
            <a:r>
              <a:rPr lang="ru-RU" sz="2000" dirty="0"/>
              <a:t> пряма, яка проходить через </a:t>
            </a:r>
            <a:r>
              <a:rPr lang="ru-RU" sz="2000" dirty="0" err="1"/>
              <a:t>центри</a:t>
            </a:r>
            <a:r>
              <a:rPr lang="ru-RU" sz="2000" dirty="0"/>
              <a:t> основ. Вона </a:t>
            </a:r>
            <a:r>
              <a:rPr lang="ru-RU" sz="2000" dirty="0" err="1"/>
              <a:t>паралельна</a:t>
            </a:r>
            <a:r>
              <a:rPr lang="ru-RU" sz="2000" dirty="0"/>
              <a:t> </a:t>
            </a:r>
            <a:r>
              <a:rPr lang="ru-RU" sz="2000" dirty="0" err="1"/>
              <a:t>твірним</a:t>
            </a:r>
            <a:r>
              <a:rPr lang="ru-RU" sz="2000" dirty="0"/>
              <a:t>.</a:t>
            </a:r>
          </a:p>
          <a:p>
            <a:pPr marL="0" indent="0" algn="ctr">
              <a:buNone/>
            </a:pPr>
            <a:endParaRPr lang="uk-UA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716016" cy="28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algn="ctr"/>
            <a:r>
              <a:rPr lang="uk-UA" dirty="0" smtClean="0"/>
              <a:t>Види циліндрів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uk-UA" sz="1600" dirty="0" smtClean="0"/>
          </a:p>
          <a:p>
            <a:pPr algn="ctr" eaLnBrk="1" hangingPunct="1">
              <a:buFont typeface="Wingdings 2" pitchFamily="18" charset="2"/>
              <a:buNone/>
            </a:pPr>
            <a:endParaRPr lang="uk-UA" sz="1600" dirty="0" smtClean="0"/>
          </a:p>
          <a:p>
            <a:pPr algn="ctr" eaLnBrk="1" hangingPunct="1">
              <a:buFont typeface="Wingdings 2" pitchFamily="18" charset="2"/>
              <a:buNone/>
            </a:pPr>
            <a:endParaRPr lang="uk-UA" sz="1600" dirty="0" smtClean="0"/>
          </a:p>
          <a:p>
            <a:pPr algn="ctr" eaLnBrk="1" hangingPunct="1">
              <a:buFont typeface="Wingdings 2" pitchFamily="18" charset="2"/>
              <a:buNone/>
            </a:pPr>
            <a:endParaRPr lang="uk-UA" sz="1600" dirty="0" smtClean="0"/>
          </a:p>
          <a:p>
            <a:pPr algn="ctr" eaLnBrk="1" hangingPunct="1">
              <a:buFont typeface="Wingdings 2" pitchFamily="18" charset="2"/>
              <a:buNone/>
            </a:pPr>
            <a:endParaRPr lang="uk-UA" sz="1600" dirty="0" smtClean="0"/>
          </a:p>
          <a:p>
            <a:pPr algn="ctr" eaLnBrk="1" hangingPunct="1">
              <a:buFont typeface="Wingdings 2" pitchFamily="18" charset="2"/>
              <a:buNone/>
            </a:pPr>
            <a:endParaRPr lang="uk-UA" sz="1600" dirty="0" smtClean="0"/>
          </a:p>
          <a:p>
            <a:pPr algn="ctr" eaLnBrk="1" hangingPunct="1">
              <a:buFont typeface="Wingdings 2" pitchFamily="18" charset="2"/>
              <a:buNone/>
            </a:pPr>
            <a:endParaRPr lang="uk-UA" sz="16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uk-UA" sz="1600" dirty="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6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uk-UA" sz="1600" dirty="0"/>
          </a:p>
          <a:p>
            <a:pPr eaLnBrk="1" hangingPunct="1">
              <a:buFont typeface="Wingdings 2" pitchFamily="18" charset="2"/>
              <a:buNone/>
            </a:pPr>
            <a:r>
              <a:rPr lang="uk-UA" sz="3200" dirty="0" smtClean="0"/>
              <a:t>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dirty="0"/>
              <a:t> </a:t>
            </a:r>
            <a:r>
              <a:rPr lang="uk-UA" sz="3200" dirty="0" smtClean="0"/>
              <a:t>     еліптичний  гіперболічний  параболічний</a:t>
            </a:r>
          </a:p>
          <a:p>
            <a:pPr algn="ctr" eaLnBrk="1" hangingPunct="1">
              <a:buFont typeface="Wingdings 2" pitchFamily="18" charset="2"/>
              <a:buNone/>
            </a:pPr>
            <a:endParaRPr lang="uk-UA" sz="5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5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1944216" cy="317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34" y="1442873"/>
            <a:ext cx="3069142" cy="314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880320" cy="301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pPr algn="ctr"/>
            <a:r>
              <a:rPr lang="uk-UA" sz="54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Прямий Круговий</a:t>
            </a:r>
            <a:r>
              <a:rPr lang="uk-UA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uk-UA" sz="5400" b="1" cap="all" dirty="0">
                <a:effectLst>
                  <a:reflection blurRad="12700" stA="48000" endA="300" endPos="55000" dir="5400000" sy="-90000" algn="bl" rotWithShape="0"/>
                </a:effectLst>
              </a:rPr>
              <a:t>циліндр</a:t>
            </a:r>
            <a:r>
              <a:rPr lang="ru-RU" sz="5400" b="1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5400" b="1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268760"/>
            <a:ext cx="5652120" cy="4896544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err="1">
                <a:latin typeface="+mj-lt"/>
              </a:rPr>
              <a:t>Циліндр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називається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прямим, </a:t>
            </a:r>
            <a:r>
              <a:rPr lang="ru-RU" sz="2800" b="1" dirty="0" err="1" smtClean="0">
                <a:latin typeface="+mj-lt"/>
              </a:rPr>
              <a:t>якщо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його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твірні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перпендикулярні</a:t>
            </a:r>
            <a:r>
              <a:rPr lang="ru-RU" sz="2800" b="1" dirty="0">
                <a:latin typeface="+mj-lt"/>
              </a:rPr>
              <a:t> до </a:t>
            </a:r>
            <a:r>
              <a:rPr lang="ru-RU" sz="2800" b="1" dirty="0" err="1">
                <a:latin typeface="+mj-lt"/>
              </a:rPr>
              <a:t>площин</a:t>
            </a:r>
            <a:r>
              <a:rPr lang="ru-RU" sz="2800" b="1" dirty="0">
                <a:latin typeface="+mj-lt"/>
              </a:rPr>
              <a:t> основ.</a:t>
            </a:r>
            <a:endParaRPr lang="uk-UA" sz="2800" dirty="0" smtClean="0">
              <a:latin typeface="+mj-lt"/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800" dirty="0" smtClean="0">
                <a:latin typeface="+mj-lt"/>
              </a:rPr>
              <a:t>При обертанні прямокутника </a:t>
            </a:r>
            <a:r>
              <a:rPr lang="uk-UA" sz="2800" dirty="0">
                <a:latin typeface="+mj-lt"/>
              </a:rPr>
              <a:t>навколо його сторони як осі утворюється циліндр.</a:t>
            </a:r>
            <a:r>
              <a:rPr lang="ru-RU" sz="2800" dirty="0">
                <a:latin typeface="+mj-lt"/>
              </a:rPr>
              <a:t>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800" dirty="0">
              <a:latin typeface="+mj-lt"/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dirty="0">
                <a:latin typeface="+mj-lt"/>
              </a:rPr>
              <a:t>ABCD</a:t>
            </a:r>
            <a:r>
              <a:rPr lang="uk-UA" sz="2800" dirty="0">
                <a:latin typeface="+mj-lt"/>
              </a:rPr>
              <a:t> – прямокутник, </a:t>
            </a:r>
            <a:r>
              <a:rPr lang="ru-RU" sz="2800" dirty="0">
                <a:latin typeface="+mj-lt"/>
              </a:rPr>
              <a:t>АВ – </a:t>
            </a:r>
            <a:r>
              <a:rPr lang="ru-RU" sz="2800" dirty="0" err="1">
                <a:latin typeface="+mj-lt"/>
              </a:rPr>
              <a:t>вісь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утвореного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циліндра</a:t>
            </a:r>
            <a:r>
              <a:rPr lang="ru-RU" sz="2800" dirty="0">
                <a:latin typeface="+mj-lt"/>
              </a:rPr>
              <a:t> (</a:t>
            </a:r>
            <a:r>
              <a:rPr lang="en-US" sz="2800" dirty="0">
                <a:latin typeface="+mj-lt"/>
              </a:rPr>
              <a:t>AB</a:t>
            </a:r>
            <a:r>
              <a:rPr lang="uk-UA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|| CD</a:t>
            </a:r>
            <a:r>
              <a:rPr lang="ru-RU" sz="2800" dirty="0">
                <a:latin typeface="+mj-lt"/>
              </a:rPr>
              <a:t>).</a:t>
            </a:r>
          </a:p>
          <a:p>
            <a:endParaRPr lang="ru-RU" dirty="0"/>
          </a:p>
        </p:txBody>
      </p:sp>
      <p:cxnSp>
        <p:nvCxnSpPr>
          <p:cNvPr id="43" name="Прямая соединительная линия 42"/>
          <p:cNvCxnSpPr>
            <a:endCxn id="49" idx="2"/>
          </p:cNvCxnSpPr>
          <p:nvPr/>
        </p:nvCxnSpPr>
        <p:spPr>
          <a:xfrm rot="16200000" flipH="1">
            <a:off x="-369094" y="3655219"/>
            <a:ext cx="24526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50" idx="0"/>
            <a:endCxn id="49" idx="0"/>
          </p:cNvCxnSpPr>
          <p:nvPr/>
        </p:nvCxnSpPr>
        <p:spPr>
          <a:xfrm rot="16200000" flipH="1">
            <a:off x="1647825" y="3611563"/>
            <a:ext cx="2549525" cy="127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-180181" y="3607594"/>
            <a:ext cx="4073525" cy="15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1"/>
          <p:cNvSpPr txBox="1">
            <a:spLocks noChangeArrowheads="1"/>
          </p:cNvSpPr>
          <p:nvPr/>
        </p:nvSpPr>
        <p:spPr bwMode="auto">
          <a:xfrm>
            <a:off x="3000364" y="4714884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D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7" name="TextBox 63"/>
          <p:cNvSpPr txBox="1">
            <a:spLocks noChangeArrowheads="1"/>
          </p:cNvSpPr>
          <p:nvPr/>
        </p:nvSpPr>
        <p:spPr bwMode="auto">
          <a:xfrm>
            <a:off x="2857488" y="2071678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C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8" name="TextBox 66"/>
          <p:cNvSpPr txBox="1">
            <a:spLocks noChangeArrowheads="1"/>
          </p:cNvSpPr>
          <p:nvPr/>
        </p:nvSpPr>
        <p:spPr bwMode="auto">
          <a:xfrm>
            <a:off x="1500166" y="4714884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А</a:t>
            </a:r>
          </a:p>
        </p:txBody>
      </p:sp>
      <p:sp>
        <p:nvSpPr>
          <p:cNvPr id="49" name="Дуга 48"/>
          <p:cNvSpPr/>
          <p:nvPr/>
        </p:nvSpPr>
        <p:spPr>
          <a:xfrm>
            <a:off x="857250" y="4572000"/>
            <a:ext cx="2071688" cy="642938"/>
          </a:xfrm>
          <a:prstGeom prst="arc">
            <a:avLst>
              <a:gd name="adj1" fmla="val 21599509"/>
              <a:gd name="adj2" fmla="val 10842161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Дуга 49"/>
          <p:cNvSpPr/>
          <p:nvPr/>
        </p:nvSpPr>
        <p:spPr>
          <a:xfrm>
            <a:off x="857250" y="2071688"/>
            <a:ext cx="2071688" cy="642937"/>
          </a:xfrm>
          <a:prstGeom prst="arc">
            <a:avLst>
              <a:gd name="adj1" fmla="val 21430809"/>
              <a:gd name="adj2" fmla="val 21430526"/>
            </a:avLst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857375" y="4857750"/>
            <a:ext cx="107156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857375" y="2357438"/>
            <a:ext cx="1071563" cy="1587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1677194" y="3607594"/>
            <a:ext cx="2501900" cy="158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607219" y="3607594"/>
            <a:ext cx="2500312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83"/>
          <p:cNvSpPr txBox="1">
            <a:spLocks noChangeArrowheads="1"/>
          </p:cNvSpPr>
          <p:nvPr/>
        </p:nvSpPr>
        <p:spPr bwMode="auto">
          <a:xfrm>
            <a:off x="1500188" y="207168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</a:rPr>
              <a:t>В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1462882" y="3821906"/>
            <a:ext cx="2501900" cy="1587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857375" y="2357438"/>
            <a:ext cx="857250" cy="214312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857375" y="4857750"/>
            <a:ext cx="857250" cy="214313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857375" y="2357438"/>
            <a:ext cx="428625" cy="357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57375" y="4857750"/>
            <a:ext cx="428625" cy="357188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 flipV="1">
            <a:off x="1357313" y="2357438"/>
            <a:ext cx="500062" cy="28575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105569" y="3893344"/>
            <a:ext cx="2501900" cy="1588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1357313" y="4857750"/>
            <a:ext cx="500062" cy="28575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036637" y="3963988"/>
            <a:ext cx="2500313" cy="1588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Дуга 64"/>
          <p:cNvSpPr/>
          <p:nvPr/>
        </p:nvSpPr>
        <p:spPr>
          <a:xfrm>
            <a:off x="1643063" y="1714500"/>
            <a:ext cx="500062" cy="285750"/>
          </a:xfrm>
          <a:prstGeom prst="arc">
            <a:avLst>
              <a:gd name="adj1" fmla="val 18868937"/>
              <a:gd name="adj2" fmla="val 12996200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6" name="Прямая со стрелкой 65"/>
          <p:cNvCxnSpPr>
            <a:stCxn id="65" idx="2"/>
          </p:cNvCxnSpPr>
          <p:nvPr/>
        </p:nvCxnSpPr>
        <p:spPr>
          <a:xfrm rot="5400000" flipH="1" flipV="1">
            <a:off x="1747837" y="1706563"/>
            <a:ext cx="30163" cy="46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algn="ctr"/>
            <a:r>
              <a:rPr lang="uk-UA" dirty="0" smtClean="0"/>
              <a:t>Площа поверхні </a:t>
            </a:r>
            <a:r>
              <a:rPr lang="uk-UA" dirty="0"/>
              <a:t>циліндра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412776"/>
            <a:ext cx="5220072" cy="5184576"/>
          </a:xfrm>
        </p:spPr>
        <p:txBody>
          <a:bodyPr/>
          <a:lstStyle/>
          <a:p>
            <a:pPr>
              <a:buNone/>
            </a:pPr>
            <a:r>
              <a:rPr lang="ru-RU" sz="2400" dirty="0" err="1"/>
              <a:t>Площа</a:t>
            </a:r>
            <a:r>
              <a:rPr lang="ru-RU" sz="2400" dirty="0"/>
              <a:t> </a:t>
            </a:r>
            <a:r>
              <a:rPr lang="ru-RU" sz="2400" dirty="0" err="1"/>
              <a:t>повної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циліндра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err="1"/>
              <a:t>сумі</a:t>
            </a:r>
            <a:r>
              <a:rPr lang="ru-RU" sz="2400" dirty="0"/>
              <a:t> </a:t>
            </a:r>
            <a:r>
              <a:rPr lang="ru-RU" sz="2400" dirty="0" err="1"/>
              <a:t>площ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бічної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smtClean="0"/>
              <a:t>основ.</a:t>
            </a:r>
          </a:p>
          <a:p>
            <a:pPr>
              <a:buNone/>
            </a:pPr>
            <a:r>
              <a:rPr lang="ru-RU" b="1" dirty="0" err="1"/>
              <a:t>Площа</a:t>
            </a:r>
            <a:r>
              <a:rPr lang="ru-RU" b="1" dirty="0"/>
              <a:t> </a:t>
            </a:r>
            <a:r>
              <a:rPr lang="ru-RU" b="1" dirty="0" err="1"/>
              <a:t>бічної</a:t>
            </a:r>
            <a:r>
              <a:rPr lang="ru-RU" b="1" dirty="0"/>
              <a:t> </a:t>
            </a:r>
            <a:r>
              <a:rPr lang="ru-RU" b="1" dirty="0" err="1"/>
              <a:t>поверхні</a:t>
            </a:r>
            <a:r>
              <a:rPr lang="ru-RU" b="1" dirty="0"/>
              <a:t> </a:t>
            </a:r>
            <a:r>
              <a:rPr lang="ru-RU" b="1" dirty="0" err="1"/>
              <a:t>циліндра</a:t>
            </a:r>
            <a:r>
              <a:rPr lang="ru-RU" b="1" dirty="0"/>
              <a:t> </a:t>
            </a:r>
            <a:r>
              <a:rPr lang="ru-RU" b="1" dirty="0" err="1" smtClean="0"/>
              <a:t>обчислюється</a:t>
            </a:r>
            <a:r>
              <a:rPr lang="ru-RU" b="1" dirty="0" smtClean="0"/>
              <a:t> за формулою: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48365"/>
              </p:ext>
            </p:extLst>
          </p:nvPr>
        </p:nvGraphicFramePr>
        <p:xfrm>
          <a:off x="5076056" y="4156522"/>
          <a:ext cx="28511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156522"/>
                        <a:ext cx="28511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54745"/>
              </p:ext>
            </p:extLst>
          </p:nvPr>
        </p:nvGraphicFramePr>
        <p:xfrm>
          <a:off x="3851920" y="5301208"/>
          <a:ext cx="51133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Формула" r:id="rId5" imgW="1155700" imgH="241300" progId="Equation.3">
                  <p:embed/>
                </p:oleObj>
              </mc:Choice>
              <mc:Fallback>
                <p:oleObj name="Формула" r:id="rId5" imgW="11557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301208"/>
                        <a:ext cx="511333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547813" y="5084763"/>
            <a:ext cx="792162" cy="720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571625" y="3286125"/>
            <a:ext cx="792163" cy="720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750" y="4005263"/>
            <a:ext cx="3095625" cy="107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latin typeface="Calibri"/>
                <a:ea typeface="Calibri"/>
                <a:cs typeface="Times New Roman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286000" y="3571875"/>
            <a:ext cx="5032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876425" y="537368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79613" y="54451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979613" y="537368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R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68538" y="4652963"/>
            <a:ext cx="122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Franklin Gothic Book" pitchFamily="34" charset="0"/>
            </a:endParaRPr>
          </a:p>
          <a:p>
            <a:pPr eaLnBrk="1" hangingPunct="1"/>
            <a:r>
              <a:rPr lang="en-US">
                <a:latin typeface="Franklin Gothic Book" pitchFamily="34" charset="0"/>
              </a:rPr>
              <a:t> 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857500" y="3429000"/>
          <a:ext cx="876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Формула" r:id="rId7" imgW="647419" imgH="203112" progId="Equation.3">
                  <p:embed/>
                </p:oleObj>
              </mc:Choice>
              <mc:Fallback>
                <p:oleObj name="Формула" r:id="rId7" imgW="64741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429000"/>
                        <a:ext cx="876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2071688" y="4643438"/>
          <a:ext cx="13287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Формула" r:id="rId9" imgW="774364" imgH="203112" progId="Equation.3">
                  <p:embed/>
                </p:oleObj>
              </mc:Choice>
              <mc:Fallback>
                <p:oleObj name="Формула" r:id="rId9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4643438"/>
                        <a:ext cx="132873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1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331</Words>
  <Application>Microsoft Office PowerPoint</Application>
  <PresentationFormat>Экран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Поток</vt:lpstr>
      <vt:lpstr>Equation</vt:lpstr>
      <vt:lpstr>Формула</vt:lpstr>
      <vt:lpstr>Об’єм циліндра</vt:lpstr>
      <vt:lpstr>Тема уроку:</vt:lpstr>
      <vt:lpstr>Мета уроку:</vt:lpstr>
      <vt:lpstr>Означення циліндра</vt:lpstr>
      <vt:lpstr>Презентация PowerPoint</vt:lpstr>
      <vt:lpstr>Елементи циліндра</vt:lpstr>
      <vt:lpstr>Види циліндрів</vt:lpstr>
      <vt:lpstr>Прямий Круговий циліндр </vt:lpstr>
      <vt:lpstr>Площа поверхні циліндра </vt:lpstr>
      <vt:lpstr>Об’єм циліндра</vt:lpstr>
      <vt:lpstr>Осьовий переріз  </vt:lpstr>
      <vt:lpstr>Круговий переріз  </vt:lpstr>
      <vt:lpstr>Переріз циліндра площиною, паралельною його осі</vt:lpstr>
      <vt:lpstr>Дотична площина до циліндра  </vt:lpstr>
      <vt:lpstr>Вписані і описані циліндри</vt:lpstr>
      <vt:lpstr>Презентация PowerPoint</vt:lpstr>
      <vt:lpstr>               Задача №1  В циліндр площа основи дорівнює Q, а площа осьового перерізу S. Визначити повну поверхню циліндра.</vt:lpstr>
      <vt:lpstr>Задача №2 Висота циліндра дорівнює 7 см, радіус 5 см. Знайти площу перерізу циліндра площиною, паралельною до його осі, якщо відстань між площиною і віссю циліндра дорівнює 3 см. </vt:lpstr>
      <vt:lpstr>Використання циліндрів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Циліндр. Перерізи циліндра.    </dc:title>
  <dc:creator>Admin</dc:creator>
  <cp:lastModifiedBy>НАСТЯ</cp:lastModifiedBy>
  <cp:revision>57</cp:revision>
  <dcterms:created xsi:type="dcterms:W3CDTF">2012-12-02T11:49:26Z</dcterms:created>
  <dcterms:modified xsi:type="dcterms:W3CDTF">2014-02-26T18:42:22Z</dcterms:modified>
</cp:coreProperties>
</file>