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78A07A-CFE4-4017-8236-B810C6DB7441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68A3CFF-2FCB-4F92-B9DC-DFA9E78A26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Піраміда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Означення та властивості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96752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mtClean="0"/>
              <a:t>Піраміда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2699792" y="594928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dirty="0" smtClean="0"/>
              <a:t>Автор: Ванжула Л.С., учитель математики Кременчуцької ЗОШ І – </a:t>
            </a:r>
            <a:r>
              <a:rPr lang="uk-UA" smtClean="0"/>
              <a:t>ІІІ ступенів № 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" y="116632"/>
            <a:ext cx="6358069" cy="6659040"/>
          </a:xfrm>
        </p:spPr>
        <p:txBody>
          <a:bodyPr/>
          <a:lstStyle/>
          <a:p>
            <a:pPr algn="ctr"/>
            <a:r>
              <a:rPr lang="uk-UA" b="1" dirty="0" smtClean="0"/>
              <a:t>ПІРАМІДОЮ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називається многогранник, одна грань якого – довільний многокутник, а інші грані – трикутники, що мають спільну вершину</a:t>
            </a: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13656" y="6525344"/>
            <a:ext cx="288032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39552" y="6525344"/>
            <a:ext cx="288032" cy="250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280">
            <a:off x="6043384" y="332657"/>
            <a:ext cx="2831934" cy="633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43608" y="4581128"/>
            <a:ext cx="3300008" cy="902784"/>
          </a:xfrm>
          <a:prstGeom prst="flowChartInputOutp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914400"/>
          </a:xfrm>
        </p:spPr>
        <p:txBody>
          <a:bodyPr/>
          <a:lstStyle/>
          <a:p>
            <a:pPr algn="ctr"/>
            <a:r>
              <a:rPr lang="uk-UA" dirty="0" smtClean="0"/>
              <a:t>Елементи піраміди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51520" y="260648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Основа піраміди – довільний многокутник, над площиною якого розміщено вершину піраміди</a:t>
            </a:r>
            <a:r>
              <a:rPr lang="en-US" dirty="0" smtClean="0">
                <a:solidFill>
                  <a:schemeClr val="bg2"/>
                </a:solidFill>
              </a:rPr>
              <a:t> (ABCD)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42325" y="242563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Висота піраміди – перпендикуляр, опущений з вершини піраміди на основу</a:t>
            </a:r>
            <a:r>
              <a:rPr lang="en-US" dirty="0" smtClean="0">
                <a:solidFill>
                  <a:schemeClr val="bg2"/>
                </a:solidFill>
              </a:rPr>
              <a:t> (SO)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61125" y="250669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Вершина піраміди – точка, розташована на висоті піраміди, яка проектується на основу цієї піраміди</a:t>
            </a:r>
            <a:r>
              <a:rPr lang="en-US" dirty="0" smtClean="0">
                <a:solidFill>
                  <a:schemeClr val="bg2"/>
                </a:solidFill>
              </a:rPr>
              <a:t> (S)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242325" y="257076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Бічні ребра – Відрізки, що сполучають вершину піраміди з вершинами основи</a:t>
            </a:r>
            <a:r>
              <a:rPr lang="en-US" dirty="0" smtClean="0">
                <a:solidFill>
                  <a:schemeClr val="bg2"/>
                </a:solidFill>
              </a:rPr>
              <a:t> (SA, SB, SC, SD)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251520" y="260648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Бічні грані –  трикутники, що мають  спільну вершину та утворюють бічну поверхню піраміди</a:t>
            </a:r>
            <a:r>
              <a:rPr lang="en-US" dirty="0" smtClean="0">
                <a:solidFill>
                  <a:schemeClr val="bg2"/>
                </a:solidFill>
              </a:rPr>
              <a:t> (ASB, BSC, CSD, DSA)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242325" y="225354"/>
            <a:ext cx="8712968" cy="7920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2"/>
                </a:solidFill>
              </a:rPr>
              <a:t>Апофема піраміди – висота бічної грані</a:t>
            </a:r>
            <a:r>
              <a:rPr lang="en-US" dirty="0" smtClean="0">
                <a:solidFill>
                  <a:schemeClr val="bg2"/>
                </a:solidFill>
              </a:rPr>
              <a:t> (SK)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691680" y="1340768"/>
            <a:ext cx="1584176" cy="3255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043608" y="1340768"/>
            <a:ext cx="2232248" cy="4143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анные 46"/>
          <p:cNvSpPr/>
          <p:nvPr/>
        </p:nvSpPr>
        <p:spPr>
          <a:xfrm>
            <a:off x="1045146" y="4581128"/>
            <a:ext cx="3300008" cy="902784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300192" y="1310070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0192" y="2064192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00192" y="285293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9600" y="3604517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Бічні ребра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4876" y="4365763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Бічна грань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16860" y="5157192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Ñ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Апофема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87812" y="1356236"/>
            <a:ext cx="0" cy="372245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275856" y="1356236"/>
            <a:ext cx="432048" cy="4127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3275856" y="1356236"/>
            <a:ext cx="1067760" cy="3240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275856" y="5032520"/>
            <a:ext cx="45719" cy="46166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860391" y="1109935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043608" y="1361232"/>
            <a:ext cx="3300008" cy="4143144"/>
            <a:chOff x="4130992" y="1678953"/>
            <a:chExt cx="3300008" cy="414314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4779064" y="1678953"/>
              <a:ext cx="1584176" cy="325582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4130992" y="1678953"/>
              <a:ext cx="2232248" cy="414314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6363240" y="1694421"/>
              <a:ext cx="432048" cy="412767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6363240" y="1694421"/>
              <a:ext cx="1067760" cy="324036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860391" y="4832463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3282950" y="1416050"/>
            <a:ext cx="1054100" cy="4070350"/>
          </a:xfrm>
          <a:custGeom>
            <a:avLst/>
            <a:gdLst>
              <a:gd name="connsiteX0" fmla="*/ 1054100 w 1054100"/>
              <a:gd name="connsiteY0" fmla="*/ 3155950 h 4070350"/>
              <a:gd name="connsiteX1" fmla="*/ 425450 w 1054100"/>
              <a:gd name="connsiteY1" fmla="*/ 4070350 h 4070350"/>
              <a:gd name="connsiteX2" fmla="*/ 0 w 1054100"/>
              <a:gd name="connsiteY2" fmla="*/ 0 h 4070350"/>
              <a:gd name="connsiteX3" fmla="*/ 1054100 w 1054100"/>
              <a:gd name="connsiteY3" fmla="*/ 3155950 h 40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4070350">
                <a:moveTo>
                  <a:pt x="1054100" y="3155950"/>
                </a:moveTo>
                <a:lnTo>
                  <a:pt x="425450" y="4070350"/>
                </a:lnTo>
                <a:lnTo>
                  <a:pt x="0" y="0"/>
                </a:lnTo>
                <a:lnTo>
                  <a:pt x="1054100" y="315595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 flipH="1">
            <a:off x="3197870" y="1310070"/>
            <a:ext cx="155972" cy="18466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321575" y="1571600"/>
            <a:ext cx="746369" cy="336956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66181" y="4350295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94759" y="5394919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07704" y="4115667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1044" y="5253079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99571" y="4791414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Управляющая кнопка: назад 83">
            <a:hlinkClick r:id="" action="ppaction://hlinkshowjump?jump=previousslide" highlightClick="1"/>
          </p:cNvPr>
          <p:cNvSpPr/>
          <p:nvPr/>
        </p:nvSpPr>
        <p:spPr>
          <a:xfrm>
            <a:off x="113656" y="6525344"/>
            <a:ext cx="288032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539552" y="6525344"/>
            <a:ext cx="288032" cy="250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47" grpId="0" animBg="1"/>
      <p:bldP spid="44" grpId="0" animBg="1"/>
      <p:bldP spid="60" grpId="1"/>
      <p:bldP spid="61" grpId="0"/>
      <p:bldP spid="57" grpId="0" animBg="1"/>
      <p:bldP spid="59" grpId="0" animBg="1"/>
      <p:bldP spid="59" grpId="1" animBg="1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2692"/>
            <a:ext cx="4340225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5580112" y="0"/>
                <a:ext cx="3563888" cy="5805264"/>
              </a:xfrm>
              <a:prstGeom prst="rect">
                <a:avLst/>
              </a:prstGeom>
            </p:spPr>
            <p:txBody>
              <a:bodyPr anchor="ctr" anchorCtr="0">
                <a:normAutofit/>
              </a:bodyPr>
              <a:lstStyle>
                <a:lvl1pPr marL="274320" indent="-256032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"/>
                  <a:defRPr sz="21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4008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9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0584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7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6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4592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5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196596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24028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51460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283464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" indent="0" algn="ctr">
                  <a:buNone/>
                </a:pPr>
                <a:r>
                  <a:rPr lang="uk-UA" sz="2000" b="1" i="1" dirty="0" smtClean="0"/>
                  <a:t>Площа бічної поверхні правильної піраміди дорівнює добутку півпериметра її основи на апофему піраміди</a:t>
                </a:r>
                <a:endParaRPr lang="en-US" sz="2000" b="1" i="1" dirty="0" smtClean="0"/>
              </a:p>
              <a:p>
                <a:pPr marL="1828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k-UA" sz="2000" b="1" i="1"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k-UA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 smtClean="0"/>
                  <a:t>Pl</a:t>
                </a:r>
              </a:p>
              <a:p>
                <a:pPr marL="18288" indent="0" algn="ctr">
                  <a:buNone/>
                </a:pPr>
                <a:r>
                  <a:rPr lang="en-US" sz="1800" b="1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k-UA" sz="1800" b="1" i="1"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en-US" sz="18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uk-UA" sz="18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uk-UA" sz="1800" b="1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uk-UA" sz="1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𝑬𝑨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𝑨𝑩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𝑩𝑪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𝑪𝑫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𝑫𝑬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uk-UA" sz="18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800" b="1" i="1" dirty="0" smtClean="0"/>
                  <a:t>SK)</a:t>
                </a:r>
              </a:p>
              <a:p>
                <a:pPr algn="ctr"/>
                <a:endParaRPr lang="en-US" sz="2000" b="1" i="1" dirty="0" smtClean="0"/>
              </a:p>
              <a:p>
                <a:pPr marL="18288" indent="0" algn="ctr">
                  <a:buNone/>
                </a:pPr>
                <a:r>
                  <a:rPr lang="uk-UA" sz="2000" b="1" i="1" dirty="0" smtClean="0"/>
                  <a:t>Площа поверхні піраміди дорівнює сумі площі її бічної поверхні та площі основи</a:t>
                </a:r>
              </a:p>
              <a:p>
                <a:pPr marL="1828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uk-UA" sz="2000" b="1" i="1" smtClean="0">
                              <a:latin typeface="Cambria Math"/>
                            </a:rPr>
                            <m:t>п.п</m:t>
                          </m:r>
                        </m:sub>
                      </m:sSub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uk-UA" sz="2000" b="1" i="1" smtClean="0">
                              <a:latin typeface="Cambria Math"/>
                            </a:rPr>
                            <m:t>б.п</m:t>
                          </m:r>
                        </m:sub>
                      </m:sSub>
                      <m:r>
                        <a:rPr lang="uk-UA" sz="20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uk-UA" sz="2000" b="1" i="1" smtClean="0">
                              <a:latin typeface="Cambria Math"/>
                            </a:rPr>
                            <m:t>осн.</m:t>
                          </m:r>
                        </m:sub>
                      </m:sSub>
                    </m:oMath>
                  </m:oMathPara>
                </a14:m>
                <a:endParaRPr lang="ru-RU" sz="2000" b="1" i="1" dirty="0" smtClean="0"/>
              </a:p>
              <a:p>
                <a:pPr marL="18288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uk-UA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k-UA" sz="2000" b="1" i="1" smtClean="0">
                            <a:latin typeface="Cambria Math"/>
                          </a:rPr>
                          <m:t>п.п</m:t>
                        </m:r>
                      </m:sub>
                    </m:sSub>
                    <m:r>
                      <a:rPr lang="uk-UA" sz="20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uk-UA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uk-UA" sz="2000" b="1" i="1" smtClean="0">
                            <a:latin typeface="Cambria Math"/>
                            <a:ea typeface="Cambria Math"/>
                          </a:rPr>
                          <m:t>б.п</m:t>
                        </m:r>
                      </m:sub>
                    </m:sSub>
                    <m:r>
                      <a:rPr lang="uk-UA" sz="20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uk-UA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𝑨𝑩𝑪𝑫𝑬</m:t>
                        </m:r>
                      </m:sub>
                    </m:sSub>
                  </m:oMath>
                </a14:m>
                <a:r>
                  <a:rPr lang="en-US" sz="2000" b="1" i="1" dirty="0" smtClean="0"/>
                  <a:t>)</a:t>
                </a:r>
                <a:endParaRPr lang="ru-RU" sz="2000" b="1" i="1" dirty="0"/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0"/>
                <a:ext cx="3563888" cy="5805264"/>
              </a:xfrm>
              <a:prstGeom prst="rect">
                <a:avLst/>
              </a:prstGeom>
              <a:blipFill rotWithShape="1">
                <a:blip r:embed="rId3"/>
                <a:stretch>
                  <a:fillRect r="-1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33996"/>
          </a:xfrm>
        </p:spPr>
        <p:txBody>
          <a:bodyPr anchor="ctr" anchorCtr="0"/>
          <a:lstStyle/>
          <a:p>
            <a:pPr algn="ctr"/>
            <a:r>
              <a:rPr lang="uk-UA" dirty="0" smtClean="0"/>
              <a:t>Формули площі піраміди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3212976"/>
            <a:ext cx="35671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4543472" y="0"/>
                <a:ext cx="4600527" cy="5373216"/>
              </a:xfrm>
              <a:prstGeom prst="rect">
                <a:avLst/>
              </a:prstGeom>
            </p:spPr>
            <p:txBody>
              <a:bodyPr anchor="ctr" anchorCtr="0">
                <a:normAutofit/>
              </a:bodyPr>
              <a:lstStyle>
                <a:lvl1pPr marL="274320" indent="-256032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"/>
                  <a:defRPr sz="21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4008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9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0584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7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6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4592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5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196596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24028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51460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2834640" indent="-256032" algn="l" defTabSz="914400" rtl="0" eaLnBrk="1" latinLnBrk="0" hangingPunct="1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400" kern="1200">
                    <a:solidFill>
                      <a:schemeClr val="tx1"/>
                    </a:solidFill>
                    <a:effectLst>
                      <a:outerShdw blurRad="38100" dist="38100" dir="2700000" algn="ctr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" indent="0" algn="ctr">
                  <a:buFont typeface="Wingdings" pitchFamily="2" charset="2"/>
                  <a:buNone/>
                </a:pPr>
                <a:r>
                  <a:rPr lang="uk-UA" sz="2000" b="1" i="1" dirty="0" smtClean="0">
                    <a:solidFill>
                      <a:prstClr val="white"/>
                    </a:solidFill>
                  </a:rPr>
                  <a:t>Площа бічної поверхні правильної зрізаної піраміди дорівнює добутку півсуми периметрів її основ на апофему</a:t>
                </a:r>
                <a:endParaRPr lang="en-US" sz="2000" b="1" i="1" dirty="0" smtClean="0">
                  <a:solidFill>
                    <a:prstClr val="white"/>
                  </a:solidFill>
                </a:endParaRPr>
              </a:p>
              <a:p>
                <a:pPr marL="18288" indent="0" algn="ctr">
                  <a:buFont typeface="Wingdings" pitchFamily="2" charset="2"/>
                  <a:buNone/>
                </a:pPr>
                <a:endParaRPr lang="uk-UA" sz="2000" b="1" i="1" dirty="0" smtClean="0">
                  <a:solidFill>
                    <a:prstClr val="white"/>
                  </a:solidFill>
                </a:endParaRPr>
              </a:p>
              <a:p>
                <a:pPr marL="18288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uk-UA" sz="20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б.п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20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uk-UA" sz="2000" b="1" i="1" dirty="0" smtClean="0">
                  <a:solidFill>
                    <a:prstClr val="white"/>
                  </a:solidFill>
                </a:endParaRPr>
              </a:p>
              <a:p>
                <a:pPr marL="18288" indent="0" algn="ctr">
                  <a:buNone/>
                </a:pPr>
                <a:endParaRPr lang="en-US" sz="1100" b="1" i="1" dirty="0" smtClean="0">
                  <a:solidFill>
                    <a:prstClr val="white"/>
                  </a:solidFill>
                  <a:latin typeface="Cambria Math"/>
                </a:endParaRPr>
              </a:p>
              <a:p>
                <a:pPr marL="1828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uk-UA" sz="11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б.п</m:t>
                          </m:r>
                        </m:sub>
                      </m:sSub>
                      <m:r>
                        <a:rPr lang="en-US" sz="1100" b="1" i="1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uk-UA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+(</m:t>
                          </m:r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𝑨𝑩</m:t>
                          </m:r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𝑩𝑪</m:t>
                          </m:r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𝑪𝑫</m:t>
                          </m:r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𝑫𝑨</m:t>
                          </m:r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100" b="1" i="1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100" b="1" i="1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100" b="1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𝑴</m:t>
                      </m:r>
                      <m:sSub>
                        <m:sSubPr>
                          <m:ctrlP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72" y="0"/>
                <a:ext cx="4600527" cy="5373216"/>
              </a:xfrm>
              <a:prstGeom prst="rect">
                <a:avLst/>
              </a:prstGeom>
              <a:blipFill rotWithShape="1">
                <a:blip r:embed="rId2"/>
                <a:stretch>
                  <a:fillRect l="-662" r="-2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33996"/>
          </a:xfrm>
        </p:spPr>
        <p:txBody>
          <a:bodyPr anchor="ctr" anchorCtr="0"/>
          <a:lstStyle/>
          <a:p>
            <a:pPr algn="ctr"/>
            <a:r>
              <a:rPr lang="uk-UA" dirty="0" smtClean="0"/>
              <a:t>Формул</a:t>
            </a:r>
            <a:r>
              <a:rPr lang="uk-UA" dirty="0"/>
              <a:t>а</a:t>
            </a:r>
            <a:r>
              <a:rPr lang="uk-UA" dirty="0" smtClean="0"/>
              <a:t> площі </a:t>
            </a:r>
            <a:r>
              <a:rPr lang="en-US" dirty="0" smtClean="0"/>
              <a:t> </a:t>
            </a:r>
            <a:r>
              <a:rPr lang="uk-UA" dirty="0" smtClean="0"/>
              <a:t>правильної зрізаної піраміди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1882" y="613994"/>
            <a:ext cx="4521590" cy="4856031"/>
            <a:chOff x="881067" y="1664315"/>
            <a:chExt cx="3834949" cy="3879890"/>
          </a:xfrm>
        </p:grpSpPr>
        <p:sp>
          <p:nvSpPr>
            <p:cNvPr id="4" name="Полилиния 3"/>
            <p:cNvSpPr/>
            <p:nvPr/>
          </p:nvSpPr>
          <p:spPr>
            <a:xfrm>
              <a:off x="1873250" y="2133600"/>
              <a:ext cx="2546350" cy="2444750"/>
            </a:xfrm>
            <a:custGeom>
              <a:avLst/>
              <a:gdLst>
                <a:gd name="connsiteX0" fmla="*/ 2159000 w 2546350"/>
                <a:gd name="connsiteY0" fmla="*/ 0 h 2444750"/>
                <a:gd name="connsiteX1" fmla="*/ 2546350 w 2546350"/>
                <a:gd name="connsiteY1" fmla="*/ 2444750 h 2444750"/>
                <a:gd name="connsiteX2" fmla="*/ 0 w 2546350"/>
                <a:gd name="connsiteY2" fmla="*/ 2444750 h 2444750"/>
                <a:gd name="connsiteX3" fmla="*/ 781050 w 2546350"/>
                <a:gd name="connsiteY3" fmla="*/ 0 h 2444750"/>
                <a:gd name="connsiteX4" fmla="*/ 2159000 w 2546350"/>
                <a:gd name="connsiteY4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50" h="2444750">
                  <a:moveTo>
                    <a:pt x="2159000" y="0"/>
                  </a:moveTo>
                  <a:lnTo>
                    <a:pt x="2546350" y="2444750"/>
                  </a:lnTo>
                  <a:lnTo>
                    <a:pt x="0" y="2444750"/>
                  </a:lnTo>
                  <a:lnTo>
                    <a:pt x="781050" y="0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араллелограмм 1"/>
            <p:cNvSpPr/>
            <p:nvPr/>
          </p:nvSpPr>
          <p:spPr>
            <a:xfrm>
              <a:off x="1187624" y="4581128"/>
              <a:ext cx="3240360" cy="504056"/>
            </a:xfrm>
            <a:prstGeom prst="parallelogram">
              <a:avLst>
                <a:gd name="adj" fmla="val 135105"/>
              </a:avLst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188720" y="2125980"/>
              <a:ext cx="1463040" cy="2956560"/>
            </a:xfrm>
            <a:custGeom>
              <a:avLst/>
              <a:gdLst>
                <a:gd name="connsiteX0" fmla="*/ 1463040 w 1463040"/>
                <a:gd name="connsiteY0" fmla="*/ 0 h 2956560"/>
                <a:gd name="connsiteX1" fmla="*/ 1089660 w 1463040"/>
                <a:gd name="connsiteY1" fmla="*/ 281940 h 2956560"/>
                <a:gd name="connsiteX2" fmla="*/ 0 w 1463040"/>
                <a:gd name="connsiteY2" fmla="*/ 2956560 h 2956560"/>
                <a:gd name="connsiteX3" fmla="*/ 670560 w 1463040"/>
                <a:gd name="connsiteY3" fmla="*/ 2453640 h 2956560"/>
                <a:gd name="connsiteX4" fmla="*/ 1463040 w 1463040"/>
                <a:gd name="connsiteY4" fmla="*/ 0 h 29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2956560">
                  <a:moveTo>
                    <a:pt x="1463040" y="0"/>
                  </a:moveTo>
                  <a:lnTo>
                    <a:pt x="1089660" y="281940"/>
                  </a:lnTo>
                  <a:lnTo>
                    <a:pt x="0" y="2956560"/>
                  </a:lnTo>
                  <a:lnTo>
                    <a:pt x="670560" y="2453640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2267744" y="2132855"/>
              <a:ext cx="1791816" cy="278727"/>
            </a:xfrm>
            <a:prstGeom prst="parallelogram">
              <a:avLst>
                <a:gd name="adj" fmla="val 135105"/>
              </a:avLst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70300" y="2133600"/>
              <a:ext cx="762000" cy="2959100"/>
            </a:xfrm>
            <a:custGeom>
              <a:avLst/>
              <a:gdLst>
                <a:gd name="connsiteX0" fmla="*/ 387350 w 762000"/>
                <a:gd name="connsiteY0" fmla="*/ 0 h 2959100"/>
                <a:gd name="connsiteX1" fmla="*/ 762000 w 762000"/>
                <a:gd name="connsiteY1" fmla="*/ 2451100 h 2959100"/>
                <a:gd name="connsiteX2" fmla="*/ 69850 w 762000"/>
                <a:gd name="connsiteY2" fmla="*/ 2959100 h 2959100"/>
                <a:gd name="connsiteX3" fmla="*/ 0 w 762000"/>
                <a:gd name="connsiteY3" fmla="*/ 279400 h 2959100"/>
                <a:gd name="connsiteX4" fmla="*/ 387350 w 762000"/>
                <a:gd name="connsiteY4" fmla="*/ 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2959100">
                  <a:moveTo>
                    <a:pt x="387350" y="0"/>
                  </a:moveTo>
                  <a:lnTo>
                    <a:pt x="762000" y="2451100"/>
                  </a:lnTo>
                  <a:lnTo>
                    <a:pt x="69850" y="2959100"/>
                  </a:lnTo>
                  <a:lnTo>
                    <a:pt x="0" y="279400"/>
                  </a:lnTo>
                  <a:lnTo>
                    <a:pt x="38735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181100" y="2400300"/>
              <a:ext cx="2567940" cy="2689860"/>
            </a:xfrm>
            <a:custGeom>
              <a:avLst/>
              <a:gdLst>
                <a:gd name="connsiteX0" fmla="*/ 1097280 w 2567940"/>
                <a:gd name="connsiteY0" fmla="*/ 0 h 2689860"/>
                <a:gd name="connsiteX1" fmla="*/ 2491740 w 2567940"/>
                <a:gd name="connsiteY1" fmla="*/ 0 h 2689860"/>
                <a:gd name="connsiteX2" fmla="*/ 2567940 w 2567940"/>
                <a:gd name="connsiteY2" fmla="*/ 2689860 h 2689860"/>
                <a:gd name="connsiteX3" fmla="*/ 0 w 2567940"/>
                <a:gd name="connsiteY3" fmla="*/ 2682240 h 2689860"/>
                <a:gd name="connsiteX4" fmla="*/ 1097280 w 2567940"/>
                <a:gd name="connsiteY4" fmla="*/ 0 h 268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940" h="2689860">
                  <a:moveTo>
                    <a:pt x="1097280" y="0"/>
                  </a:moveTo>
                  <a:lnTo>
                    <a:pt x="2491740" y="0"/>
                  </a:lnTo>
                  <a:lnTo>
                    <a:pt x="2567940" y="2689860"/>
                  </a:lnTo>
                  <a:lnTo>
                    <a:pt x="0" y="26822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2465070" y="2400300"/>
              <a:ext cx="450746" cy="268224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28702" y="1664315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r>
                <a:rPr lang="uk-UA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7041" y="1671935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uk-UA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6355" y="4221088"/>
              <a:ext cx="37966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3250" y="4202780"/>
              <a:ext cx="4337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1067" y="4664445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3876" y="4923270"/>
              <a:ext cx="4696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3888" y="2291091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uk-UA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0145" y="2291091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uk-UA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7804" y="2307420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uk-UA" sz="2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2790" y="5082540"/>
              <a:ext cx="6153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6072"/>
            <a:ext cx="6192688" cy="1451428"/>
          </a:xfrm>
        </p:spPr>
        <p:txBody>
          <a:bodyPr/>
          <a:lstStyle/>
          <a:p>
            <a:r>
              <a:rPr lang="uk-UA" sz="4800" dirty="0" smtClean="0"/>
              <a:t>Тест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smtClean="0"/>
              <a:t>«Перевір себе…»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3995" b="20349"/>
          <a:stretch/>
        </p:blipFill>
        <p:spPr bwMode="auto">
          <a:xfrm>
            <a:off x="5499100" y="85448"/>
            <a:ext cx="3502970" cy="1502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767931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ym typeface="Wingdings"/>
              </a:rPr>
              <a:t> </a:t>
            </a:r>
            <a:r>
              <a:rPr lang="uk-UA" sz="2200" dirty="0" smtClean="0"/>
              <a:t>Яке найменше число граней може бути у піраміди?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33128"/>
            <a:ext cx="9361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а) 2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5629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б) 3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086571"/>
            <a:ext cx="9361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ym typeface="Wingdings"/>
              </a:rPr>
              <a:t>в</a:t>
            </a:r>
            <a:r>
              <a:rPr lang="uk-UA" sz="2200" dirty="0" smtClean="0">
                <a:sym typeface="Wingdings"/>
              </a:rPr>
              <a:t>) 4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118060" y="2456211"/>
            <a:ext cx="235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8060" y="3109654"/>
            <a:ext cx="1805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54383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ym typeface="Wingdings"/>
              </a:rPr>
              <a:t> </a:t>
            </a:r>
            <a:r>
              <a:rPr lang="uk-UA" sz="2200" dirty="0" smtClean="0"/>
              <a:t>Чи існує піраміда, яка має 125 ребер?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19470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а) Існує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563055"/>
            <a:ext cx="2268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ym typeface="Wingdings"/>
              </a:rPr>
              <a:t>б</a:t>
            </a:r>
            <a:r>
              <a:rPr lang="uk-UA" sz="2200" dirty="0" smtClean="0">
                <a:sym typeface="Wingdings"/>
              </a:rPr>
              <a:t>) Не існує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8060" y="4210088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18060" y="457844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562" y="5092273"/>
            <a:ext cx="436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ym typeface="Wingdings"/>
              </a:rPr>
              <a:t></a:t>
            </a:r>
            <a:r>
              <a:rPr lang="ru-RU" sz="2200" dirty="0" smtClean="0">
                <a:sym typeface="Wingdings"/>
              </a:rPr>
              <a:t> </a:t>
            </a:r>
            <a:r>
              <a:rPr lang="uk-UA" sz="2200" dirty="0" smtClean="0"/>
              <a:t>Чи існує піраміда, яка має 125 граней?</a:t>
            </a:r>
            <a:endParaRPr lang="ru-R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5817301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а) Існує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6226728"/>
            <a:ext cx="1794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ym typeface="Wingdings"/>
              </a:rPr>
              <a:t>б</a:t>
            </a:r>
            <a:r>
              <a:rPr lang="uk-UA" sz="2200" dirty="0" smtClean="0">
                <a:sym typeface="Wingdings"/>
              </a:rPr>
              <a:t>) Не існує</a:t>
            </a:r>
            <a:endParaRPr lang="ru-R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18060" y="583269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060" y="624977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709740" y="2102268"/>
            <a:ext cx="4286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 Чи може піраміда мати дві бічні грані, які перпендикулярні  до основи?</a:t>
            </a:r>
            <a:endParaRPr lang="uk-UA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69780" y="319065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а) Може</a:t>
            </a:r>
            <a:endParaRPr lang="ru-RU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69780" y="3644046"/>
            <a:ext cx="1893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ym typeface="Wingdings"/>
              </a:rPr>
              <a:t>б</a:t>
            </a:r>
            <a:r>
              <a:rPr lang="uk-UA" sz="2200" dirty="0" smtClean="0">
                <a:sym typeface="Wingdings"/>
              </a:rPr>
              <a:t>) Не може</a:t>
            </a:r>
            <a:endParaRPr lang="ru-R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7209320" y="320604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9320" y="3659434"/>
            <a:ext cx="178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4460641"/>
            <a:ext cx="4279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ym typeface="Wingdings"/>
              </a:rPr>
              <a:t> </a:t>
            </a:r>
            <a:r>
              <a:rPr lang="uk-UA" sz="2200" dirty="0" smtClean="0"/>
              <a:t>Чи може піраміда мати три бічні грані, які перпендикулярні до основи</a:t>
            </a:r>
            <a:endParaRPr lang="ru-RU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5076056" y="562934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ym typeface="Wingdings"/>
              </a:rPr>
              <a:t>а) Може</a:t>
            </a:r>
            <a:endParaRPr lang="ru-RU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76056" y="6081622"/>
            <a:ext cx="1778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ym typeface="Wingdings"/>
              </a:rPr>
              <a:t>б</a:t>
            </a:r>
            <a:r>
              <a:rPr lang="uk-UA" sz="2200" dirty="0" smtClean="0">
                <a:sym typeface="Wingdings"/>
              </a:rPr>
              <a:t>) Не може</a:t>
            </a:r>
            <a:endParaRPr lang="ru-RU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7215596" y="5657590"/>
            <a:ext cx="192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5596" y="6097010"/>
            <a:ext cx="192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18060" y="2779376"/>
            <a:ext cx="235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07504" y="3497120"/>
            <a:ext cx="4392488" cy="7695"/>
          </a:xfrm>
          <a:prstGeom prst="line">
            <a:avLst/>
          </a:prstGeom>
          <a:ln w="57150" cap="flat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7504" y="5014639"/>
            <a:ext cx="4392488" cy="7695"/>
          </a:xfrm>
          <a:prstGeom prst="line">
            <a:avLst/>
          </a:prstGeom>
          <a:ln w="57150" cap="flat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56" y="4246602"/>
            <a:ext cx="44021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  <p:bldP spid="23" grpId="0"/>
      <p:bldP spid="24" grpId="0"/>
      <p:bldP spid="45" grpId="0"/>
      <p:bldP spid="46" grpId="0"/>
      <p:bldP spid="50" grpId="0"/>
      <p:bldP spid="51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ym typeface="Wingdings"/>
              </a:rPr>
              <a:t></a:t>
            </a:r>
            <a:r>
              <a:rPr lang="ru-RU" sz="2400" dirty="0" smtClean="0">
                <a:sym typeface="Wingdings"/>
              </a:rPr>
              <a:t> </a:t>
            </a:r>
            <a:r>
              <a:rPr lang="uk-UA" sz="2400" dirty="0" smtClean="0"/>
              <a:t>Піраміда може мати два бічні ребра перпендикулярні до основи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6892" y="28291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а) Так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6892" y="317050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ym typeface="Wingdings"/>
              </a:rPr>
              <a:t>б</a:t>
            </a:r>
            <a:r>
              <a:rPr lang="uk-UA" sz="2400" dirty="0" smtClean="0">
                <a:sym typeface="Wingdings"/>
              </a:rPr>
              <a:t>) Ні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82912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17050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-99392"/>
            <a:ext cx="38957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36072"/>
            <a:ext cx="6300192" cy="1451428"/>
          </a:xfrm>
        </p:spPr>
        <p:txBody>
          <a:bodyPr/>
          <a:lstStyle/>
          <a:p>
            <a:r>
              <a:rPr lang="uk-UA" sz="4800" dirty="0" smtClean="0"/>
              <a:t>Тест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smtClean="0"/>
              <a:t>«Перевір себе…»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537275"/>
            <a:ext cx="44021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360651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Wingdings"/>
              </a:rPr>
              <a:t> </a:t>
            </a:r>
            <a:r>
              <a:rPr lang="uk-UA" sz="2400" dirty="0" smtClean="0"/>
              <a:t>Існує піраміда, яка має 18 плоских кутів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796" y="434308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а) Існує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6796" y="4743199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б) Не існує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93020" y="44046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93020" y="48047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" y="5287790"/>
            <a:ext cx="44021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2" y="533903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ym typeface="Wingdings"/>
              </a:rPr>
              <a:t></a:t>
            </a:r>
            <a:r>
              <a:rPr lang="ru-RU" sz="2400" dirty="0" smtClean="0">
                <a:sym typeface="Wingdings"/>
              </a:rPr>
              <a:t> </a:t>
            </a:r>
            <a:r>
              <a:rPr lang="uk-UA" sz="2400" dirty="0" smtClean="0"/>
              <a:t>Тетраедр – це піраміда?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5556" y="576992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а) Так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892" y="620081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ym typeface="Wingdings"/>
              </a:rPr>
              <a:t>б</a:t>
            </a:r>
            <a:r>
              <a:rPr lang="uk-UA" sz="2400" dirty="0" smtClean="0">
                <a:sym typeface="Wingdings"/>
              </a:rPr>
              <a:t>) Ні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08672" y="62315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72432" y="580070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16764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Wingdings"/>
              </a:rPr>
              <a:t> </a:t>
            </a:r>
            <a:r>
              <a:rPr lang="uk-UA" sz="2400" dirty="0" smtClean="0"/>
              <a:t>Чи є піраміда тетраедром?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6452" y="25074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а) Так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46452" y="290751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ym typeface="Wingdings"/>
              </a:rPr>
              <a:t>б</a:t>
            </a:r>
            <a:r>
              <a:rPr lang="uk-UA" sz="2400" dirty="0" smtClean="0">
                <a:sym typeface="Wingdings"/>
              </a:rPr>
              <a:t>) Ні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943328" y="250740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43328" y="290751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87" y="3370558"/>
            <a:ext cx="44021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788024" y="3603950"/>
            <a:ext cx="4423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Wingdings"/>
              </a:rPr>
              <a:t> </a:t>
            </a:r>
            <a:r>
              <a:rPr lang="uk-UA" sz="2400" dirty="0" smtClean="0"/>
              <a:t>Якщо одна з бічних граней піраміди перпендикулярна до основи, то висота піраміди збігається з висотою даної грані?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910212" y="568200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ym typeface="Wingdings"/>
              </a:rPr>
              <a:t>а) Так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921548" y="611289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ym typeface="Wingdings"/>
              </a:rPr>
              <a:t>б</a:t>
            </a:r>
            <a:r>
              <a:rPr lang="uk-UA" sz="2400" dirty="0" smtClean="0">
                <a:sym typeface="Wingdings"/>
              </a:rPr>
              <a:t>) Ні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943328" y="614367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ym typeface="Wingdings"/>
              </a:rPr>
              <a:t>Неправильно</a:t>
            </a:r>
            <a:endParaRPr lang="ru-RU" sz="20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07088" y="571278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Правильно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  <p:bldP spid="21" grpId="0"/>
      <p:bldP spid="22" grpId="0"/>
      <p:bldP spid="32" grpId="0"/>
      <p:bldP spid="33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572000" y="1"/>
            <a:ext cx="4572000" cy="2564903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uk-UA" sz="2000" b="1" dirty="0" smtClean="0"/>
              <a:t>Відома піраміда </a:t>
            </a:r>
            <a:r>
              <a:rPr lang="uk-UA" sz="2000" b="1" dirty="0" err="1" smtClean="0"/>
              <a:t>Хеопса</a:t>
            </a:r>
            <a:r>
              <a:rPr lang="uk-UA" sz="2000" b="1" dirty="0" smtClean="0"/>
              <a:t> в Єгипті – правильна чотирикутна піраміда, висота якої дорівнює 147м, а площа основи – 5,3 га. Знайдіть міру двогранного кута при ребрі її основи і кут нахилу до площини основи її бічного ребра.</a:t>
            </a:r>
            <a:endParaRPr lang="ru-RU" sz="20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60399" y="-230"/>
            <a:ext cx="4293216" cy="4438605"/>
            <a:chOff x="137127" y="89984"/>
            <a:chExt cx="4293216" cy="483464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67544" y="476672"/>
              <a:ext cx="3672408" cy="4176464"/>
              <a:chOff x="1028700" y="1257300"/>
              <a:chExt cx="2747963" cy="2895600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1028700" y="1262063"/>
                <a:ext cx="1366838" cy="2890837"/>
              </a:xfrm>
              <a:custGeom>
                <a:avLst/>
                <a:gdLst>
                  <a:gd name="connsiteX0" fmla="*/ 1366838 w 1366838"/>
                  <a:gd name="connsiteY0" fmla="*/ 0 h 2890837"/>
                  <a:gd name="connsiteX1" fmla="*/ 542925 w 1366838"/>
                  <a:gd name="connsiteY1" fmla="*/ 2390775 h 2890837"/>
                  <a:gd name="connsiteX2" fmla="*/ 0 w 1366838"/>
                  <a:gd name="connsiteY2" fmla="*/ 2890837 h 2890837"/>
                  <a:gd name="connsiteX3" fmla="*/ 1366838 w 1366838"/>
                  <a:gd name="connsiteY3" fmla="*/ 0 h 28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38" h="2890837">
                    <a:moveTo>
                      <a:pt x="1366838" y="0"/>
                    </a:moveTo>
                    <a:lnTo>
                      <a:pt x="542925" y="2390775"/>
                    </a:lnTo>
                    <a:lnTo>
                      <a:pt x="0" y="2890837"/>
                    </a:lnTo>
                    <a:lnTo>
                      <a:pt x="1366838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1571625" y="1262063"/>
                <a:ext cx="2205038" cy="2381250"/>
              </a:xfrm>
              <a:custGeom>
                <a:avLst/>
                <a:gdLst>
                  <a:gd name="connsiteX0" fmla="*/ 828675 w 2205038"/>
                  <a:gd name="connsiteY0" fmla="*/ 0 h 2381250"/>
                  <a:gd name="connsiteX1" fmla="*/ 0 w 2205038"/>
                  <a:gd name="connsiteY1" fmla="*/ 2381250 h 2381250"/>
                  <a:gd name="connsiteX2" fmla="*/ 2205038 w 2205038"/>
                  <a:gd name="connsiteY2" fmla="*/ 2376487 h 2381250"/>
                  <a:gd name="connsiteX3" fmla="*/ 828675 w 2205038"/>
                  <a:gd name="connsiteY3" fmla="*/ 0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038" h="2381250">
                    <a:moveTo>
                      <a:pt x="828675" y="0"/>
                    </a:moveTo>
                    <a:lnTo>
                      <a:pt x="0" y="2381250"/>
                    </a:lnTo>
                    <a:lnTo>
                      <a:pt x="2205038" y="2376487"/>
                    </a:lnTo>
                    <a:lnTo>
                      <a:pt x="828675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Блок-схема: данные 8"/>
              <p:cNvSpPr/>
              <p:nvPr/>
            </p:nvSpPr>
            <p:spPr>
              <a:xfrm>
                <a:off x="1033984" y="3645024"/>
                <a:ext cx="2736304" cy="504056"/>
              </a:xfrm>
              <a:prstGeom prst="flowChartInputOutput">
                <a:avLst/>
              </a:prstGeom>
              <a:solidFill>
                <a:schemeClr val="tx1">
                  <a:alpha val="3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1033984" y="3645024"/>
                <a:ext cx="2736304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>
                <a:endCxn id="22" idx="2"/>
              </p:cNvCxnSpPr>
              <p:nvPr/>
            </p:nvCxnSpPr>
            <p:spPr>
              <a:xfrm>
                <a:off x="1571625" y="3643313"/>
                <a:ext cx="1652588" cy="5057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2402136" y="1268760"/>
                <a:ext cx="0" cy="2628292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Полилиния 21"/>
              <p:cNvSpPr/>
              <p:nvPr/>
            </p:nvSpPr>
            <p:spPr>
              <a:xfrm>
                <a:off x="2395538" y="1262063"/>
                <a:ext cx="1381125" cy="2887017"/>
              </a:xfrm>
              <a:custGeom>
                <a:avLst/>
                <a:gdLst>
                  <a:gd name="connsiteX0" fmla="*/ 0 w 1381125"/>
                  <a:gd name="connsiteY0" fmla="*/ 0 h 2895600"/>
                  <a:gd name="connsiteX1" fmla="*/ 1381125 w 1381125"/>
                  <a:gd name="connsiteY1" fmla="*/ 2381250 h 2895600"/>
                  <a:gd name="connsiteX2" fmla="*/ 828675 w 1381125"/>
                  <a:gd name="connsiteY2" fmla="*/ 2895600 h 2895600"/>
                  <a:gd name="connsiteX3" fmla="*/ 0 w 1381125"/>
                  <a:gd name="connsiteY3" fmla="*/ 0 h 289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1125" h="2895600">
                    <a:moveTo>
                      <a:pt x="0" y="0"/>
                    </a:moveTo>
                    <a:lnTo>
                      <a:pt x="1381125" y="2381250"/>
                    </a:lnTo>
                    <a:lnTo>
                      <a:pt x="828675" y="289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1028700" y="1257300"/>
                <a:ext cx="2195513" cy="2895599"/>
              </a:xfrm>
              <a:custGeom>
                <a:avLst/>
                <a:gdLst>
                  <a:gd name="connsiteX0" fmla="*/ 1366838 w 2195513"/>
                  <a:gd name="connsiteY0" fmla="*/ 0 h 2895600"/>
                  <a:gd name="connsiteX1" fmla="*/ 2195513 w 2195513"/>
                  <a:gd name="connsiteY1" fmla="*/ 2895600 h 2895600"/>
                  <a:gd name="connsiteX2" fmla="*/ 0 w 2195513"/>
                  <a:gd name="connsiteY2" fmla="*/ 2890838 h 2895600"/>
                  <a:gd name="connsiteX3" fmla="*/ 1366838 w 2195513"/>
                  <a:gd name="connsiteY3" fmla="*/ 0 h 289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5513" h="2895600">
                    <a:moveTo>
                      <a:pt x="1366838" y="0"/>
                    </a:moveTo>
                    <a:lnTo>
                      <a:pt x="2195513" y="2895600"/>
                    </a:lnTo>
                    <a:lnTo>
                      <a:pt x="0" y="2890838"/>
                    </a:lnTo>
                    <a:lnTo>
                      <a:pt x="1366838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307007" y="89984"/>
              <a:ext cx="337479" cy="502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92864" y="3463196"/>
              <a:ext cx="337479" cy="502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127" y="4278848"/>
              <a:ext cx="337479" cy="502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01652" y="4462960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96935" y="3573016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67481" y="4034681"/>
              <a:ext cx="4267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2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628" y="4337774"/>
            <a:ext cx="112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14943" y="4368551"/>
                <a:ext cx="36404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MABCD – </a:t>
                </a:r>
                <a:r>
                  <a:rPr lang="uk-UA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правильна піраміда; </a:t>
                </a:r>
                <a:r>
                  <a:rPr lang="en-US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</a:t>
                </a:r>
                <a:r>
                  <a:rPr lang="uk-UA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147м</a:t>
                </a:r>
                <a:r>
                  <a:rPr lang="uk-UA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𝑨𝑩𝑪𝑫</m:t>
                        </m:r>
                      </m:sub>
                    </m:sSub>
                  </m:oMath>
                </a14:m>
                <a:r>
                  <a:rPr lang="uk-UA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5,3 </a:t>
                </a:r>
                <a:r>
                  <a:rPr lang="uk-UA" sz="20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га</a:t>
                </a:r>
                <a:endParaRPr 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43" y="4368551"/>
                <a:ext cx="364041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839" t="-3614" r="-3679" b="-12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2330279" y="3848831"/>
            <a:ext cx="1466863" cy="155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2333625" y="3638550"/>
            <a:ext cx="228600" cy="219075"/>
          </a:xfrm>
          <a:custGeom>
            <a:avLst/>
            <a:gdLst>
              <a:gd name="connsiteX0" fmla="*/ 0 w 228600"/>
              <a:gd name="connsiteY0" fmla="*/ 9525 h 219075"/>
              <a:gd name="connsiteX1" fmla="*/ 219075 w 228600"/>
              <a:gd name="connsiteY1" fmla="*/ 0 h 219075"/>
              <a:gd name="connsiteX2" fmla="*/ 228600 w 228600"/>
              <a:gd name="connsiteY2" fmla="*/ 219075 h 219075"/>
              <a:gd name="connsiteX3" fmla="*/ 219075 w 228600"/>
              <a:gd name="connsiteY3" fmla="*/ 200025 h 219075"/>
              <a:gd name="connsiteX4" fmla="*/ 219075 w 228600"/>
              <a:gd name="connsiteY4" fmla="*/ 9525 h 219075"/>
              <a:gd name="connsiteX5" fmla="*/ 0 w 228600"/>
              <a:gd name="connsiteY5" fmla="*/ 95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219075">
                <a:moveTo>
                  <a:pt x="0" y="9525"/>
                </a:moveTo>
                <a:lnTo>
                  <a:pt x="219075" y="0"/>
                </a:lnTo>
                <a:lnTo>
                  <a:pt x="228600" y="219075"/>
                </a:lnTo>
                <a:lnTo>
                  <a:pt x="219075" y="200025"/>
                </a:lnTo>
                <a:lnTo>
                  <a:pt x="219075" y="9525"/>
                </a:lnTo>
                <a:lnTo>
                  <a:pt x="0" y="9525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27" idx="0"/>
          </p:cNvCxnSpPr>
          <p:nvPr/>
        </p:nvCxnSpPr>
        <p:spPr>
          <a:xfrm>
            <a:off x="2317474" y="354782"/>
            <a:ext cx="1479668" cy="3502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17189736">
            <a:off x="3797145" y="3356546"/>
            <a:ext cx="313534" cy="50712"/>
          </a:xfrm>
          <a:custGeom>
            <a:avLst/>
            <a:gdLst>
              <a:gd name="connsiteX0" fmla="*/ 0 w 600075"/>
              <a:gd name="connsiteY0" fmla="*/ 657225 h 657225"/>
              <a:gd name="connsiteX1" fmla="*/ 314325 w 600075"/>
              <a:gd name="connsiteY1" fmla="*/ 0 h 657225"/>
              <a:gd name="connsiteX2" fmla="*/ 600075 w 600075"/>
              <a:gd name="connsiteY2" fmla="*/ 657225 h 657225"/>
              <a:gd name="connsiteX3" fmla="*/ 600075 w 600075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657225">
                <a:moveTo>
                  <a:pt x="0" y="657225"/>
                </a:moveTo>
                <a:cubicBezTo>
                  <a:pt x="107156" y="328612"/>
                  <a:pt x="214313" y="0"/>
                  <a:pt x="314325" y="0"/>
                </a:cubicBezTo>
                <a:cubicBezTo>
                  <a:pt x="414337" y="0"/>
                  <a:pt x="600075" y="657225"/>
                  <a:pt x="600075" y="657225"/>
                </a:cubicBezTo>
                <a:lnTo>
                  <a:pt x="600075" y="657225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 rot="17189736">
            <a:off x="3583554" y="3746350"/>
            <a:ext cx="185025" cy="45719"/>
          </a:xfrm>
          <a:custGeom>
            <a:avLst/>
            <a:gdLst>
              <a:gd name="connsiteX0" fmla="*/ 0 w 600075"/>
              <a:gd name="connsiteY0" fmla="*/ 657225 h 657225"/>
              <a:gd name="connsiteX1" fmla="*/ 314325 w 600075"/>
              <a:gd name="connsiteY1" fmla="*/ 0 h 657225"/>
              <a:gd name="connsiteX2" fmla="*/ 600075 w 600075"/>
              <a:gd name="connsiteY2" fmla="*/ 657225 h 657225"/>
              <a:gd name="connsiteX3" fmla="*/ 600075 w 600075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657225">
                <a:moveTo>
                  <a:pt x="0" y="657225"/>
                </a:moveTo>
                <a:cubicBezTo>
                  <a:pt x="107156" y="328612"/>
                  <a:pt x="214313" y="0"/>
                  <a:pt x="314325" y="0"/>
                </a:cubicBezTo>
                <a:cubicBezTo>
                  <a:pt x="414337" y="0"/>
                  <a:pt x="600075" y="657225"/>
                  <a:pt x="600075" y="657225"/>
                </a:cubicBezTo>
                <a:lnTo>
                  <a:pt x="600075" y="657225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 rot="17189736">
            <a:off x="3741168" y="3342108"/>
            <a:ext cx="326576" cy="63466"/>
          </a:xfrm>
          <a:custGeom>
            <a:avLst/>
            <a:gdLst>
              <a:gd name="connsiteX0" fmla="*/ 0 w 600075"/>
              <a:gd name="connsiteY0" fmla="*/ 657225 h 657225"/>
              <a:gd name="connsiteX1" fmla="*/ 314325 w 600075"/>
              <a:gd name="connsiteY1" fmla="*/ 0 h 657225"/>
              <a:gd name="connsiteX2" fmla="*/ 600075 w 600075"/>
              <a:gd name="connsiteY2" fmla="*/ 657225 h 657225"/>
              <a:gd name="connsiteX3" fmla="*/ 600075 w 600075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657225">
                <a:moveTo>
                  <a:pt x="0" y="657225"/>
                </a:moveTo>
                <a:cubicBezTo>
                  <a:pt x="107156" y="328612"/>
                  <a:pt x="214313" y="0"/>
                  <a:pt x="314325" y="0"/>
                </a:cubicBezTo>
                <a:cubicBezTo>
                  <a:pt x="414337" y="0"/>
                  <a:pt x="600075" y="657225"/>
                  <a:pt x="600075" y="657225"/>
                </a:cubicBezTo>
                <a:lnTo>
                  <a:pt x="600075" y="657225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0399" y="5336491"/>
            <a:ext cx="1457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Знайти: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55353" y="2439215"/>
                <a:ext cx="4352478" cy="4367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 5,3 га = 53000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uk-UA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uk-U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ABCD – </a:t>
                </a:r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квадрат, </a:t>
                </a: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</a:t>
                </a:r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53000</m:t>
                        </m:r>
                      </m:e>
                    </m:rad>
                    <m:r>
                      <a:rPr lang="uk-UA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230 м</a:t>
                </a:r>
              </a:p>
              <a:p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 = 115 </a:t>
                </a:r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</a:t>
                </a:r>
              </a:p>
              <a:p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 З трикутника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MOK, </a:t>
                </a:r>
                <a:r>
                  <a:rPr lang="uk-UA" sz="2000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tg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𝑀𝑂𝐾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𝑂𝐾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115</m:t>
                        </m:r>
                      </m:den>
                    </m:f>
                    <m:r>
                      <a:rPr lang="en-US" sz="2000" i="1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1,2783</m:t>
                    </m:r>
                  </m:oMath>
                </a14:m>
                <a:endParaRPr lang="en-US" sz="20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 </a:t>
                </a:r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 трикутника АВС за теоремою Піфагора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АС</m:t>
                        </m:r>
                      </m:e>
                      <m:sup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uk-UA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АВ</m:t>
                        </m:r>
                      </m:e>
                      <m:sup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(2ОС)</m:t>
                        </m:r>
                      </m:e>
                      <m:sup>
                        <m:r>
                          <a:rPr lang="uk-UA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0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2АВ</m:t>
                        </m:r>
                      </m:e>
                      <m:sup>
                        <m:r>
                          <a:rPr lang="uk-UA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0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2ОС</m:t>
                        </m:r>
                      </m:e>
                      <m:sup>
                        <m:r>
                          <a:rPr lang="uk-UA" sz="20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uk-UA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АВ</m:t>
                        </m:r>
                      </m:e>
                      <m:sup>
                        <m:r>
                          <a:rPr lang="uk-UA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ОС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АВ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ru-RU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230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 З трикутника МОС,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tg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  <m:r>
                          <a:rPr lang="uk-UA" sz="2000" b="0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СО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𝑂𝑀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147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20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uk-UA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230</m:t>
                        </m:r>
                      </m:den>
                    </m:f>
                    <m:r>
                      <a:rPr lang="en-US" sz="2000" i="1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u-RU" sz="2000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0,9038</a:t>
                </a:r>
                <a:endParaRPr lang="ru-RU" sz="20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353" y="2439215"/>
                <a:ext cx="4352478" cy="4367221"/>
              </a:xfrm>
              <a:prstGeom prst="rect">
                <a:avLst/>
              </a:prstGeom>
              <a:blipFill rotWithShape="1">
                <a:blip r:embed="rId3"/>
                <a:stretch>
                  <a:fillRect l="-1681" t="-837" b="-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471912" y="5384214"/>
            <a:ext cx="3049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міру двогранного кута при ребрі основи призми і кут нахилу до площини основи бічного ребра призми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78657" y="3669425"/>
            <a:ext cx="337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635348" y="2431127"/>
            <a:ext cx="4392488" cy="7695"/>
          </a:xfrm>
          <a:prstGeom prst="line">
            <a:avLst/>
          </a:prstGeom>
          <a:ln w="57150" cap="flat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396536" y="18448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547586" y="116632"/>
            <a:ext cx="0" cy="6705216"/>
          </a:xfrm>
          <a:prstGeom prst="line">
            <a:avLst/>
          </a:prstGeom>
          <a:ln w="57150" cap="flat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326</TotalTime>
  <Words>777</Words>
  <Application>Microsoft Office PowerPoint</Application>
  <PresentationFormat>Экран (4:3)</PresentationFormat>
  <Paragraphs>122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Піраміда</vt:lpstr>
      <vt:lpstr>ПІРАМІДОЮ  називається многогранник, одна грань якого – довільний многокутник, а інші грані – трикутники, що мають спільну вершину</vt:lpstr>
      <vt:lpstr>Елементи піраміди</vt:lpstr>
      <vt:lpstr>Формули площі піраміди</vt:lpstr>
      <vt:lpstr>Формула площі  правильної зрізаної піраміди</vt:lpstr>
      <vt:lpstr>Тест  «Перевір себе…»</vt:lpstr>
      <vt:lpstr>Тест  «Перевір себе…»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33</cp:revision>
  <dcterms:created xsi:type="dcterms:W3CDTF">2011-11-27T10:02:01Z</dcterms:created>
  <dcterms:modified xsi:type="dcterms:W3CDTF">2012-02-08T17:58:16Z</dcterms:modified>
</cp:coreProperties>
</file>