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0"/>
  </p:notesMasterIdLst>
  <p:sldIdLst>
    <p:sldId id="256" r:id="rId2"/>
    <p:sldId id="257" r:id="rId3"/>
    <p:sldId id="258" r:id="rId4"/>
    <p:sldId id="260" r:id="rId5"/>
    <p:sldId id="259" r:id="rId6"/>
    <p:sldId id="263" r:id="rId7"/>
    <p:sldId id="262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7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27570F-DCDD-4BC3-84EA-79209184D29C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2391BC-4895-4218-91AD-3F54502592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28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1E316FA-80ED-46B3-9088-056A3648A6AA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156D8D8-FBAE-4D39-A45F-C5968272EB0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E316FA-80ED-46B3-9088-056A3648A6AA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56D8D8-FBAE-4D39-A45F-C5968272EB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1E316FA-80ED-46B3-9088-056A3648A6AA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156D8D8-FBAE-4D39-A45F-C5968272EB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E316FA-80ED-46B3-9088-056A3648A6AA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56D8D8-FBAE-4D39-A45F-C5968272EB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1E316FA-80ED-46B3-9088-056A3648A6AA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C156D8D8-FBAE-4D39-A45F-C5968272EB0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E316FA-80ED-46B3-9088-056A3648A6AA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56D8D8-FBAE-4D39-A45F-C5968272EB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E316FA-80ED-46B3-9088-056A3648A6AA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56D8D8-FBAE-4D39-A45F-C5968272EB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E316FA-80ED-46B3-9088-056A3648A6AA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56D8D8-FBAE-4D39-A45F-C5968272EB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1E316FA-80ED-46B3-9088-056A3648A6AA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56D8D8-FBAE-4D39-A45F-C5968272EB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E316FA-80ED-46B3-9088-056A3648A6AA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56D8D8-FBAE-4D39-A45F-C5968272EB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E316FA-80ED-46B3-9088-056A3648A6AA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56D8D8-FBAE-4D39-A45F-C5968272EB0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1E316FA-80ED-46B3-9088-056A3648A6AA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156D8D8-FBAE-4D39-A45F-C5968272EB0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3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4.png"/><Relationship Id="rId4" Type="http://schemas.openxmlformats.org/officeDocument/2006/relationships/image" Target="../media/image12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13" Type="http://schemas.openxmlformats.org/officeDocument/2006/relationships/image" Target="../media/image19.wmf"/><Relationship Id="rId3" Type="http://schemas.openxmlformats.org/officeDocument/2006/relationships/image" Target="../media/image20.JPG"/><Relationship Id="rId7" Type="http://schemas.openxmlformats.org/officeDocument/2006/relationships/image" Target="../media/image16.wmf"/><Relationship Id="rId12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18.wmf"/><Relationship Id="rId5" Type="http://schemas.openxmlformats.org/officeDocument/2006/relationships/image" Target="../media/image15.wmf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8.bin"/><Relationship Id="rId9" Type="http://schemas.openxmlformats.org/officeDocument/2006/relationships/image" Target="../media/image17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13" Type="http://schemas.openxmlformats.org/officeDocument/2006/relationships/image" Target="../media/image25.wmf"/><Relationship Id="rId3" Type="http://schemas.openxmlformats.org/officeDocument/2006/relationships/image" Target="../media/image26.jpg"/><Relationship Id="rId7" Type="http://schemas.openxmlformats.org/officeDocument/2006/relationships/image" Target="../media/image22.wmf"/><Relationship Id="rId12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4.bin"/><Relationship Id="rId11" Type="http://schemas.openxmlformats.org/officeDocument/2006/relationships/image" Target="../media/image24.wmf"/><Relationship Id="rId5" Type="http://schemas.openxmlformats.org/officeDocument/2006/relationships/image" Target="../media/image21.wmf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3.bin"/><Relationship Id="rId9" Type="http://schemas.openxmlformats.org/officeDocument/2006/relationships/image" Target="../media/image23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13" Type="http://schemas.openxmlformats.org/officeDocument/2006/relationships/image" Target="../media/image31.wmf"/><Relationship Id="rId3" Type="http://schemas.openxmlformats.org/officeDocument/2006/relationships/image" Target="../media/image33.jpg"/><Relationship Id="rId7" Type="http://schemas.openxmlformats.org/officeDocument/2006/relationships/image" Target="../media/image28.wmf"/><Relationship Id="rId12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9.bin"/><Relationship Id="rId11" Type="http://schemas.openxmlformats.org/officeDocument/2006/relationships/image" Target="../media/image30.wmf"/><Relationship Id="rId5" Type="http://schemas.openxmlformats.org/officeDocument/2006/relationships/image" Target="../media/image27.wmf"/><Relationship Id="rId15" Type="http://schemas.openxmlformats.org/officeDocument/2006/relationships/image" Target="../media/image32.wmf"/><Relationship Id="rId10" Type="http://schemas.openxmlformats.org/officeDocument/2006/relationships/oleObject" Target="../embeddings/oleObject21.bin"/><Relationship Id="rId4" Type="http://schemas.openxmlformats.org/officeDocument/2006/relationships/oleObject" Target="../embeddings/oleObject18.bin"/><Relationship Id="rId9" Type="http://schemas.openxmlformats.org/officeDocument/2006/relationships/image" Target="../media/image29.wmf"/><Relationship Id="rId14" Type="http://schemas.openxmlformats.org/officeDocument/2006/relationships/oleObject" Target="../embeddings/oleObject2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99792" y="620688"/>
            <a:ext cx="5671592" cy="2807568"/>
          </a:xfrm>
        </p:spPr>
        <p:txBody>
          <a:bodyPr/>
          <a:lstStyle/>
          <a:p>
            <a:r>
              <a:rPr lang="ru-RU" sz="6000" dirty="0" err="1" smtClean="0"/>
              <a:t>Повторение.трапеция</a:t>
            </a:r>
            <a:r>
              <a:rPr lang="ru-RU" sz="6000" dirty="0" smtClean="0"/>
              <a:t> и её элементы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39952" y="3717032"/>
            <a:ext cx="4682730" cy="1101248"/>
          </a:xfrm>
        </p:spPr>
        <p:txBody>
          <a:bodyPr/>
          <a:lstStyle/>
          <a:p>
            <a:r>
              <a:rPr lang="ru-RU" sz="2800" dirty="0" smtClean="0"/>
              <a:t>Работы ученицы 9-А класса Самойловой Катерины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8880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6869" y="216024"/>
            <a:ext cx="4824536" cy="2132856"/>
          </a:xfrm>
        </p:spPr>
        <p:txBody>
          <a:bodyPr>
            <a:noAutofit/>
          </a:bodyPr>
          <a:lstStyle/>
          <a:p>
            <a:r>
              <a:rPr lang="ru-RU" sz="2800" dirty="0" smtClean="0"/>
              <a:t>Трапеция-это четырехугольник, две </a:t>
            </a:r>
            <a:r>
              <a:rPr lang="ru-RU" sz="2800" dirty="0" smtClean="0"/>
              <a:t>стороны которой параллельны</a:t>
            </a:r>
            <a:r>
              <a:rPr lang="ru-RU" sz="2800" dirty="0" smtClean="0"/>
              <a:t>, а две другие-нет.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848" y="2417395"/>
            <a:ext cx="8352928" cy="4178864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 smtClean="0"/>
              <a:t>Параллельные стороны трапеции называются основаниями, а две другие боковыми.</a:t>
            </a:r>
            <a:r>
              <a:rPr lang="ru-RU" sz="2400" dirty="0"/>
              <a:t>  </a:t>
            </a:r>
            <a:r>
              <a:rPr lang="ru-RU" sz="2400" b="1" i="1" dirty="0"/>
              <a:t>Высотой </a:t>
            </a:r>
            <a:r>
              <a:rPr lang="ru-RU" sz="2400" dirty="0"/>
              <a:t>трапеции называется перпендикуляр, опущенный из произвольной точки основания на прямую, содержащую другое основание. </a:t>
            </a:r>
            <a:endParaRPr lang="ru-RU" sz="2000" dirty="0" smtClean="0"/>
          </a:p>
          <a:p>
            <a:pPr marL="0" indent="0">
              <a:buNone/>
            </a:pPr>
            <a:r>
              <a:rPr lang="ru-RU" sz="2400" dirty="0" smtClean="0"/>
              <a:t>Различают три вида трапеций:</a:t>
            </a:r>
          </a:p>
          <a:p>
            <a:pPr marL="0" indent="0">
              <a:buNone/>
            </a:pPr>
            <a:r>
              <a:rPr lang="ru-RU" sz="2400" dirty="0" smtClean="0"/>
              <a:t>1) Произвольная    2)Равнобокая   3)Прямоугольная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1026" name="Picture 2" descr="C:\Users\Sam\Downloads\292px-Trapezoid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5814" y="332656"/>
            <a:ext cx="3240360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Sam\Downloads\img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5954" y="5316734"/>
            <a:ext cx="2359025" cy="127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Sam\Downloads\img2 (2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024" y="5352007"/>
            <a:ext cx="2551113" cy="960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Sam\Downloads\img2 (1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6371" y="5224659"/>
            <a:ext cx="2276475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8249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76712"/>
          </a:xfrm>
        </p:spPr>
        <p:txBody>
          <a:bodyPr/>
          <a:lstStyle/>
          <a:p>
            <a:r>
              <a:rPr lang="ru-RU" dirty="0" smtClean="0"/>
              <a:t>  Средняя линия трапеции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7239000" cy="5042960"/>
          </a:xfrm>
        </p:spPr>
        <p:txBody>
          <a:bodyPr/>
          <a:lstStyle/>
          <a:p>
            <a:pPr marL="0" indent="0">
              <a:buNone/>
            </a:pPr>
            <a:r>
              <a:rPr lang="ru-RU" sz="2400" b="1" i="1" dirty="0"/>
              <a:t>Средняя линия </a:t>
            </a:r>
            <a:r>
              <a:rPr lang="ru-RU" sz="2400" b="1" i="1" dirty="0" smtClean="0"/>
              <a:t>трапеции</a:t>
            </a:r>
            <a:r>
              <a:rPr lang="ru-RU" sz="2400" b="1" i="1" dirty="0"/>
              <a:t> </a:t>
            </a:r>
            <a:r>
              <a:rPr lang="ru-RU" sz="2400" dirty="0"/>
              <a:t>– это отрезок, </a:t>
            </a:r>
            <a:r>
              <a:rPr lang="ru-RU" sz="2400" i="1" dirty="0"/>
              <a:t>соединяющий средние точки</a:t>
            </a:r>
            <a:r>
              <a:rPr lang="ru-RU" sz="2400" dirty="0"/>
              <a:t> </a:t>
            </a:r>
            <a:r>
              <a:rPr lang="ru-RU" sz="2400" i="1" dirty="0"/>
              <a:t>боковых сторон </a:t>
            </a:r>
            <a:r>
              <a:rPr lang="ru-RU" sz="2400" dirty="0" smtClean="0"/>
              <a:t>треугольника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i="1" dirty="0" smtClean="0"/>
              <a:t>Средняя </a:t>
            </a:r>
            <a:r>
              <a:rPr lang="ru-RU" i="1" dirty="0"/>
              <a:t>линия </a:t>
            </a:r>
            <a:r>
              <a:rPr lang="ru-RU" i="1" dirty="0" smtClean="0"/>
              <a:t>трапеции равна </a:t>
            </a:r>
            <a:r>
              <a:rPr lang="ru-RU" i="1" dirty="0"/>
              <a:t>половине его основания и параллельна ему.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3573016"/>
            <a:ext cx="2880320" cy="2160240"/>
          </a:xfrm>
          <a:prstGeom prst="rect">
            <a:avLst/>
          </a:prstGeom>
        </p:spPr>
      </p:pic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0799551"/>
              </p:ext>
            </p:extLst>
          </p:nvPr>
        </p:nvGraphicFramePr>
        <p:xfrm>
          <a:off x="1187624" y="3751312"/>
          <a:ext cx="1656184" cy="11041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Формула" r:id="rId4" imgW="990360" imgH="660240" progId="Equation.3">
                  <p:embed/>
                </p:oleObj>
              </mc:Choice>
              <mc:Fallback>
                <p:oleObj name="Формула" r:id="rId4" imgW="990360" imgH="660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87624" y="3751312"/>
                        <a:ext cx="1656184" cy="11041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11874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239000" cy="494928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Нахождение площади трапеции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96752"/>
            <a:ext cx="8316416" cy="5258984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Существует 4 способа нахождения площади трапеции:</a:t>
            </a:r>
          </a:p>
          <a:p>
            <a:pPr marL="0" indent="0">
              <a:buNone/>
            </a:pPr>
            <a:r>
              <a:rPr lang="ru-RU" dirty="0" smtClean="0"/>
              <a:t> 1)             ,где</a:t>
            </a:r>
            <a:r>
              <a:rPr lang="en-US" dirty="0" smtClean="0"/>
              <a:t> a </a:t>
            </a:r>
            <a:r>
              <a:rPr lang="ru-RU" dirty="0" smtClean="0"/>
              <a:t>и</a:t>
            </a:r>
            <a:r>
              <a:rPr lang="uk-UA" dirty="0" smtClean="0"/>
              <a:t> </a:t>
            </a:r>
            <a:r>
              <a:rPr lang="en-US" dirty="0" smtClean="0"/>
              <a:t>b</a:t>
            </a:r>
            <a:r>
              <a:rPr lang="ru-RU" dirty="0" smtClean="0"/>
              <a:t>-основания, а </a:t>
            </a:r>
            <a:r>
              <a:rPr lang="en-US" dirty="0" smtClean="0"/>
              <a:t>h-</a:t>
            </a:r>
            <a:r>
              <a:rPr lang="ru-RU" dirty="0" smtClean="0"/>
              <a:t>высота.</a:t>
            </a:r>
          </a:p>
          <a:p>
            <a:pPr marL="0" indent="0">
              <a:buNone/>
            </a:pPr>
            <a:r>
              <a:rPr lang="ru-RU" dirty="0" smtClean="0"/>
              <a:t>              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2)                     ,где </a:t>
            </a:r>
            <a:r>
              <a:rPr lang="en-US" dirty="0" smtClean="0"/>
              <a:t>d-</a:t>
            </a:r>
            <a:r>
              <a:rPr lang="ru-RU" dirty="0" smtClean="0"/>
              <a:t>длинна двух диагоналей и  угол образованный при пересечении</a:t>
            </a:r>
          </a:p>
          <a:p>
            <a:pPr marL="0" indent="0">
              <a:buNone/>
            </a:pPr>
            <a:r>
              <a:rPr lang="ru-RU" dirty="0" smtClean="0"/>
              <a:t> 3)             ,где </a:t>
            </a:r>
            <a:r>
              <a:rPr lang="en-US" dirty="0" smtClean="0"/>
              <a:t>h-</a:t>
            </a:r>
            <a:r>
              <a:rPr lang="ru-RU" dirty="0" smtClean="0"/>
              <a:t>высота а </a:t>
            </a:r>
            <a:r>
              <a:rPr lang="en-US" dirty="0" smtClean="0"/>
              <a:t>m</a:t>
            </a:r>
            <a:r>
              <a:rPr lang="ru-RU" dirty="0" smtClean="0"/>
              <a:t>-длинна средней линии.</a:t>
            </a:r>
          </a:p>
          <a:p>
            <a:pPr marL="0" indent="0">
              <a:buNone/>
            </a:pPr>
            <a:r>
              <a:rPr lang="ru-RU" dirty="0" smtClean="0"/>
              <a:t> 4)              ,формула для равнобокой трапеции, в которую вписана окружность.</a:t>
            </a: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7777675"/>
              </p:ext>
            </p:extLst>
          </p:nvPr>
        </p:nvGraphicFramePr>
        <p:xfrm>
          <a:off x="611560" y="2060848"/>
          <a:ext cx="1008112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Формула" r:id="rId3" imgW="799920" imgH="393480" progId="Equation.3">
                  <p:embed/>
                </p:oleObj>
              </mc:Choice>
              <mc:Fallback>
                <p:oleObj name="Формула" r:id="rId3" imgW="79992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1560" y="2060848"/>
                        <a:ext cx="1008112" cy="6480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1951601"/>
              </p:ext>
            </p:extLst>
          </p:nvPr>
        </p:nvGraphicFramePr>
        <p:xfrm>
          <a:off x="683568" y="2924944"/>
          <a:ext cx="1746775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Формула" r:id="rId5" imgW="1193760" imgH="393480" progId="Equation.3">
                  <p:embed/>
                </p:oleObj>
              </mc:Choice>
              <mc:Fallback>
                <p:oleObj name="Формула" r:id="rId5" imgW="119376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83568" y="2924944"/>
                        <a:ext cx="1746775" cy="6480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5835807"/>
              </p:ext>
            </p:extLst>
          </p:nvPr>
        </p:nvGraphicFramePr>
        <p:xfrm>
          <a:off x="539552" y="3933056"/>
          <a:ext cx="1224136" cy="3769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Формула" r:id="rId7" imgW="482400" imgH="177480" progId="Equation.3">
                  <p:embed/>
                </p:oleObj>
              </mc:Choice>
              <mc:Fallback>
                <p:oleObj name="Формула" r:id="rId7" imgW="48240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39552" y="3933056"/>
                        <a:ext cx="1224136" cy="3769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3023974"/>
              </p:ext>
            </p:extLst>
          </p:nvPr>
        </p:nvGraphicFramePr>
        <p:xfrm>
          <a:off x="683568" y="4725144"/>
          <a:ext cx="864096" cy="581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" name="Формула" r:id="rId9" imgW="622080" imgH="419040" progId="Equation.3">
                  <p:embed/>
                </p:oleObj>
              </mc:Choice>
              <mc:Fallback>
                <p:oleObj name="Формула" r:id="rId9" imgW="62208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83568" y="4725144"/>
                        <a:ext cx="864096" cy="5819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46929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/>
          <a:lstStyle/>
          <a:p>
            <a:r>
              <a:rPr lang="ru-RU" dirty="0" smtClean="0"/>
              <a:t>        Подготовка к </a:t>
            </a:r>
            <a:r>
              <a:rPr lang="ru-RU" dirty="0" err="1" smtClean="0"/>
              <a:t>дпа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064896" cy="56166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 smtClean="0"/>
              <a:t>В-9. 2.4. В прямоугольной трапеции острый угол равен 45°. Меньшая боковая сторона и меньшее основание трапеции – по 6 см. Найдите среднюю линию трапеции.</a:t>
            </a:r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r>
              <a:rPr lang="en-US" sz="2000" dirty="0" smtClean="0"/>
              <a:t>           </a:t>
            </a:r>
            <a:r>
              <a:rPr lang="ru-RU" sz="2000" dirty="0" smtClean="0"/>
              <a:t>    </a:t>
            </a:r>
            <a:r>
              <a:rPr lang="en-US" sz="2000" dirty="0" smtClean="0"/>
              <a:t> </a:t>
            </a:r>
            <a:r>
              <a:rPr lang="ru-RU" sz="2000" dirty="0" smtClean="0"/>
              <a:t>РЕШЕНИЕ</a:t>
            </a:r>
            <a:endParaRPr lang="en-US" sz="2000" dirty="0" smtClean="0"/>
          </a:p>
          <a:p>
            <a:pPr marL="0" indent="0">
              <a:buNone/>
            </a:pPr>
            <a:r>
              <a:rPr lang="en-US" sz="1800" dirty="0" smtClean="0"/>
              <a:t>1)</a:t>
            </a:r>
            <a:r>
              <a:rPr lang="ru-RU" sz="1800" dirty="0" smtClean="0"/>
              <a:t>Дополнительное построение: проведем</a:t>
            </a:r>
          </a:p>
          <a:p>
            <a:pPr marL="0" indent="0">
              <a:buNone/>
            </a:pPr>
            <a:r>
              <a:rPr lang="ru-RU" sz="1800" dirty="0"/>
              <a:t>в</a:t>
            </a:r>
            <a:r>
              <a:rPr lang="ru-RU" sz="1800" dirty="0" smtClean="0"/>
              <a:t>ысоту </a:t>
            </a:r>
            <a:r>
              <a:rPr lang="en-US" sz="1800" dirty="0" smtClean="0"/>
              <a:t>CM</a:t>
            </a:r>
            <a:r>
              <a:rPr lang="ru-RU" sz="1800" dirty="0" smtClean="0"/>
              <a:t>, </a:t>
            </a:r>
            <a:r>
              <a:rPr lang="en-US" sz="1800" dirty="0" smtClean="0"/>
              <a:t>CM=BA=6 </a:t>
            </a:r>
            <a:r>
              <a:rPr lang="ru-RU" sz="1800" dirty="0" smtClean="0"/>
              <a:t>см.</a:t>
            </a:r>
          </a:p>
          <a:p>
            <a:pPr marL="0" indent="0">
              <a:buNone/>
            </a:pPr>
            <a:r>
              <a:rPr lang="en-US" sz="1800" dirty="0" smtClean="0"/>
              <a:t>2)</a:t>
            </a:r>
            <a:r>
              <a:rPr lang="ru-RU" sz="1800" dirty="0" err="1" smtClean="0"/>
              <a:t>Рассм</a:t>
            </a:r>
            <a:r>
              <a:rPr lang="ru-RU" sz="1800" dirty="0" smtClean="0"/>
              <a:t>. треугольник</a:t>
            </a:r>
            <a:r>
              <a:rPr lang="en-US" sz="1800" dirty="0" smtClean="0"/>
              <a:t> CMD-</a:t>
            </a:r>
            <a:r>
              <a:rPr lang="ru-RU" sz="1800" dirty="0" smtClean="0"/>
              <a:t>прямоугольный и </a:t>
            </a:r>
          </a:p>
          <a:p>
            <a:pPr marL="0" indent="0">
              <a:buNone/>
            </a:pPr>
            <a:r>
              <a:rPr lang="ru-RU" sz="1800" dirty="0" smtClean="0"/>
              <a:t>Равнобедренный, поскольку   </a:t>
            </a:r>
            <a:r>
              <a:rPr lang="en-US" sz="1800" dirty="0" smtClean="0"/>
              <a:t>B=45, AD=AM+MD=6+6=12 </a:t>
            </a:r>
            <a:r>
              <a:rPr lang="ru-RU" sz="1800" dirty="0" smtClean="0"/>
              <a:t>см.</a:t>
            </a:r>
          </a:p>
          <a:p>
            <a:pPr marL="0" indent="0">
              <a:buNone/>
            </a:pPr>
            <a:r>
              <a:rPr lang="en-US" sz="1800" dirty="0" smtClean="0"/>
              <a:t>3)</a:t>
            </a:r>
            <a:endParaRPr lang="ru-RU" sz="1800" dirty="0" smtClean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000" dirty="0" smtClean="0"/>
              <a:t>Ответ: 9 см.</a:t>
            </a:r>
            <a:endParaRPr lang="ru-RU" sz="2000" dirty="0"/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1019709"/>
              </p:ext>
            </p:extLst>
          </p:nvPr>
        </p:nvGraphicFramePr>
        <p:xfrm>
          <a:off x="899592" y="4437112"/>
          <a:ext cx="2558734" cy="9234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Формула" r:id="rId3" imgW="1688760" imgH="609480" progId="Equation.3">
                  <p:embed/>
                </p:oleObj>
              </mc:Choice>
              <mc:Fallback>
                <p:oleObj name="Формула" r:id="rId3" imgW="1688760" imgH="609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99592" y="4437112"/>
                        <a:ext cx="2558734" cy="9234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Рисунок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1916832"/>
            <a:ext cx="2376264" cy="2088232"/>
          </a:xfrm>
          <a:prstGeom prst="rect">
            <a:avLst/>
          </a:prstGeom>
        </p:spPr>
      </p:pic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5475417"/>
              </p:ext>
            </p:extLst>
          </p:nvPr>
        </p:nvGraphicFramePr>
        <p:xfrm>
          <a:off x="3995936" y="4077072"/>
          <a:ext cx="165100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Формула" r:id="rId6" imgW="164880" imgH="152280" progId="Equation.3">
                  <p:embed/>
                </p:oleObj>
              </mc:Choice>
              <mc:Fallback>
                <p:oleObj name="Формула" r:id="rId6" imgW="164880" imgH="1522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995936" y="4077072"/>
                        <a:ext cx="165100" cy="152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81183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/>
          <a:lstStyle/>
          <a:p>
            <a:r>
              <a:rPr lang="ru-RU" dirty="0" smtClean="0"/>
              <a:t>       Подготовка к </a:t>
            </a:r>
            <a:r>
              <a:rPr lang="ru-RU" dirty="0" err="1" smtClean="0"/>
              <a:t>дпа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96752"/>
            <a:ext cx="7848872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 smtClean="0"/>
              <a:t>В-19. 2.4. В равнобедренной трапеции диагональ равно большему основанию и образует с ним угол 50</a:t>
            </a:r>
            <a:r>
              <a:rPr lang="en-US" sz="1800" dirty="0" smtClean="0"/>
              <a:t>º</a:t>
            </a:r>
            <a:r>
              <a:rPr lang="ru-RU" sz="1800" dirty="0" smtClean="0"/>
              <a:t>. Найдите градусную меру тупого угла трапеции.</a:t>
            </a:r>
          </a:p>
          <a:p>
            <a:pPr marL="0" indent="0">
              <a:buNone/>
            </a:pPr>
            <a:r>
              <a:rPr lang="ru-RU" sz="1800" dirty="0"/>
              <a:t> </a:t>
            </a:r>
            <a:r>
              <a:rPr lang="ru-RU" sz="1800" dirty="0" smtClean="0"/>
              <a:t>                          Решение</a:t>
            </a:r>
          </a:p>
          <a:p>
            <a:pPr marL="0" indent="0">
              <a:buNone/>
            </a:pPr>
            <a:r>
              <a:rPr lang="ru-RU" sz="1800" dirty="0" smtClean="0"/>
              <a:t>В равнобедренном треугольнике   </a:t>
            </a:r>
            <a:r>
              <a:rPr lang="en-US" sz="1800" dirty="0" smtClean="0"/>
              <a:t>ACD</a:t>
            </a:r>
            <a:endParaRPr lang="ru-RU" sz="1800" dirty="0" smtClean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ru-RU" sz="1800" dirty="0" smtClean="0"/>
              <a:t>                       как внутренние накрест лежащие при </a:t>
            </a:r>
          </a:p>
          <a:p>
            <a:pPr marL="0" indent="0">
              <a:buNone/>
            </a:pPr>
            <a:r>
              <a:rPr lang="ru-RU" sz="1800" dirty="0" smtClean="0"/>
              <a:t>Параллельных прямых </a:t>
            </a:r>
            <a:r>
              <a:rPr lang="en-US" sz="1800" dirty="0" smtClean="0"/>
              <a:t> AD</a:t>
            </a:r>
            <a:r>
              <a:rPr lang="ru-RU" sz="1800" dirty="0" smtClean="0"/>
              <a:t> и </a:t>
            </a:r>
            <a:r>
              <a:rPr lang="en-US" sz="1800" dirty="0" smtClean="0"/>
              <a:t> BC</a:t>
            </a:r>
            <a:r>
              <a:rPr lang="ru-RU" sz="1800" dirty="0" smtClean="0"/>
              <a:t> с секущей</a:t>
            </a:r>
            <a:r>
              <a:rPr lang="en-US" sz="1800" dirty="0" smtClean="0"/>
              <a:t> AC,</a:t>
            </a:r>
          </a:p>
          <a:p>
            <a:pPr marL="0" indent="0">
              <a:buNone/>
            </a:pPr>
            <a:r>
              <a:rPr lang="en-US" sz="1800" dirty="0" smtClean="0"/>
              <a:t> </a:t>
            </a:r>
            <a:r>
              <a:rPr lang="ru-RU" sz="1800" dirty="0" smtClean="0"/>
              <a:t>Тогда </a:t>
            </a:r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r>
              <a:rPr lang="ru-RU" sz="1800" dirty="0" smtClean="0"/>
              <a:t>Ответ : 115</a:t>
            </a:r>
            <a:r>
              <a:rPr lang="en-US" sz="1800" dirty="0" smtClean="0"/>
              <a:t>º</a:t>
            </a:r>
            <a:endParaRPr lang="ru-RU" sz="1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2204864"/>
            <a:ext cx="2103279" cy="1368152"/>
          </a:xfrm>
          <a:prstGeom prst="rect">
            <a:avLst/>
          </a:prstGeom>
        </p:spPr>
      </p:pic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3881312"/>
              </p:ext>
            </p:extLst>
          </p:nvPr>
        </p:nvGraphicFramePr>
        <p:xfrm>
          <a:off x="323528" y="2780928"/>
          <a:ext cx="4464496" cy="3964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6" name="Формула" r:id="rId4" imgW="2489040" imgH="203040" progId="Equation.3">
                  <p:embed/>
                </p:oleObj>
              </mc:Choice>
              <mc:Fallback>
                <p:oleObj name="Формула" r:id="rId4" imgW="248904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23528" y="2780928"/>
                        <a:ext cx="4464496" cy="3964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7159570"/>
              </p:ext>
            </p:extLst>
          </p:nvPr>
        </p:nvGraphicFramePr>
        <p:xfrm>
          <a:off x="323528" y="3212976"/>
          <a:ext cx="1445318" cy="2498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7" name="Формула" r:id="rId6" imgW="1028520" imgH="177480" progId="Equation.3">
                  <p:embed/>
                </p:oleObj>
              </mc:Choice>
              <mc:Fallback>
                <p:oleObj name="Формула" r:id="rId6" imgW="102852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23528" y="3212976"/>
                        <a:ext cx="1445318" cy="2498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468188"/>
              </p:ext>
            </p:extLst>
          </p:nvPr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8" name="Формула" r:id="rId8" imgW="114120" imgH="215640" progId="Equation.3">
                  <p:embed/>
                </p:oleObj>
              </mc:Choice>
              <mc:Fallback>
                <p:oleObj name="Формула" r:id="rId8" imgW="1141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2139384"/>
              </p:ext>
            </p:extLst>
          </p:nvPr>
        </p:nvGraphicFramePr>
        <p:xfrm>
          <a:off x="5292080" y="3573016"/>
          <a:ext cx="1316718" cy="288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9" name="Формула" r:id="rId10" imgW="812520" imgH="177480" progId="Equation.3">
                  <p:embed/>
                </p:oleObj>
              </mc:Choice>
              <mc:Fallback>
                <p:oleObj name="Формула" r:id="rId10" imgW="81252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292080" y="3573016"/>
                        <a:ext cx="1316718" cy="2880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1805601"/>
              </p:ext>
            </p:extLst>
          </p:nvPr>
        </p:nvGraphicFramePr>
        <p:xfrm>
          <a:off x="1187624" y="3933056"/>
          <a:ext cx="4402775" cy="288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0" name="Формула" r:id="rId12" imgW="2717640" imgH="177480" progId="Equation.3">
                  <p:embed/>
                </p:oleObj>
              </mc:Choice>
              <mc:Fallback>
                <p:oleObj name="Формула" r:id="rId12" imgW="271764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187624" y="3933056"/>
                        <a:ext cx="4402775" cy="2880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37196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/>
          <a:lstStyle/>
          <a:p>
            <a:r>
              <a:rPr lang="ru-RU" sz="4000" dirty="0" smtClean="0"/>
              <a:t>       Подготовка </a:t>
            </a:r>
            <a:r>
              <a:rPr lang="ru-RU" sz="4000" dirty="0"/>
              <a:t>к </a:t>
            </a:r>
            <a:r>
              <a:rPr lang="ru-RU" sz="4000" dirty="0" err="1"/>
              <a:t>дпа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6556" y="1124744"/>
            <a:ext cx="7920880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 smtClean="0"/>
              <a:t>В-4. 3.3 Диагональ равнобедренной трапеции перпендикулярна к ее боковой стороне. Найдите площадь трапеции, если ее основания равны 12см и 20 см.</a:t>
            </a:r>
          </a:p>
          <a:p>
            <a:pPr marL="0" indent="0">
              <a:buNone/>
            </a:pPr>
            <a:r>
              <a:rPr lang="ru-RU" sz="1800" dirty="0" smtClean="0"/>
              <a:t>                   РЕШЕНИЕ</a:t>
            </a:r>
          </a:p>
          <a:p>
            <a:pPr marL="0" indent="0">
              <a:buNone/>
            </a:pPr>
            <a:r>
              <a:rPr lang="ru-RU" sz="1800" dirty="0" smtClean="0"/>
              <a:t>Пусть </a:t>
            </a:r>
            <a:r>
              <a:rPr lang="en-US" sz="1800" dirty="0" smtClean="0"/>
              <a:t>CK</a:t>
            </a:r>
            <a:r>
              <a:rPr lang="ru-RU" sz="1800" dirty="0" smtClean="0"/>
              <a:t>- высота трапеции. По свойству </a:t>
            </a:r>
            <a:r>
              <a:rPr lang="ru-RU" sz="1800" dirty="0" err="1" smtClean="0"/>
              <a:t>равнобе</a:t>
            </a:r>
            <a:r>
              <a:rPr lang="ru-RU" sz="1800" dirty="0" smtClean="0"/>
              <a:t>-</a:t>
            </a:r>
          </a:p>
          <a:p>
            <a:pPr marL="0" indent="0">
              <a:buNone/>
            </a:pPr>
            <a:r>
              <a:rPr lang="ru-RU" sz="1800" dirty="0"/>
              <a:t>д</a:t>
            </a:r>
            <a:r>
              <a:rPr lang="ru-RU" sz="1800" dirty="0" smtClean="0"/>
              <a:t>реной трапеции                                   ,тогда</a:t>
            </a:r>
          </a:p>
          <a:p>
            <a:pPr marL="0" indent="0">
              <a:buNone/>
            </a:pPr>
            <a:r>
              <a:rPr lang="en-US" sz="1800" dirty="0" smtClean="0"/>
              <a:t>AK=20-4=6 </a:t>
            </a:r>
            <a:r>
              <a:rPr lang="ru-RU" sz="1800" dirty="0" smtClean="0"/>
              <a:t>см.</a:t>
            </a:r>
          </a:p>
          <a:p>
            <a:pPr marL="0" indent="0">
              <a:buNone/>
            </a:pPr>
            <a:r>
              <a:rPr lang="ru-RU" sz="1800" dirty="0" smtClean="0"/>
              <a:t>Поскольку                 то треугольник </a:t>
            </a:r>
            <a:r>
              <a:rPr lang="en-US" sz="1800" dirty="0" smtClean="0"/>
              <a:t>ACD </a:t>
            </a:r>
            <a:r>
              <a:rPr lang="ru-RU" sz="1800" dirty="0" smtClean="0"/>
              <a:t>прямоугольный. Высота трапеции </a:t>
            </a:r>
            <a:r>
              <a:rPr lang="en-US" sz="1800" dirty="0" smtClean="0"/>
              <a:t>CK</a:t>
            </a:r>
            <a:r>
              <a:rPr lang="ru-RU" sz="1800" dirty="0" smtClean="0"/>
              <a:t> –высота треугольника </a:t>
            </a:r>
            <a:r>
              <a:rPr lang="en-US" sz="1800" dirty="0" smtClean="0"/>
              <a:t> ACD</a:t>
            </a:r>
            <a:r>
              <a:rPr lang="ru-RU" sz="1800" dirty="0" smtClean="0"/>
              <a:t>, проведенной к гипотенузе.</a:t>
            </a:r>
          </a:p>
          <a:p>
            <a:pPr marL="0" indent="0">
              <a:buNone/>
            </a:pPr>
            <a:r>
              <a:rPr lang="ru-RU" sz="1800" dirty="0" smtClean="0"/>
              <a:t>А отрезки </a:t>
            </a:r>
            <a:r>
              <a:rPr lang="en-US" sz="1800" dirty="0"/>
              <a:t> </a:t>
            </a:r>
            <a:r>
              <a:rPr lang="en-US" sz="1800" dirty="0" smtClean="0"/>
              <a:t>AK  </a:t>
            </a:r>
            <a:r>
              <a:rPr lang="ru-RU" sz="1800" dirty="0"/>
              <a:t>и</a:t>
            </a:r>
            <a:r>
              <a:rPr lang="en-US" sz="1800" dirty="0" smtClean="0"/>
              <a:t> KD</a:t>
            </a:r>
            <a:r>
              <a:rPr lang="ru-RU" sz="1800" dirty="0" smtClean="0"/>
              <a:t> –проекция катетов на гипотенузу.</a:t>
            </a:r>
          </a:p>
          <a:p>
            <a:pPr marL="0" indent="0">
              <a:buNone/>
            </a:pPr>
            <a:r>
              <a:rPr lang="ru-RU" sz="1800" dirty="0" smtClean="0"/>
              <a:t>Следовательно                                     , откуда </a:t>
            </a:r>
            <a:r>
              <a:rPr lang="en-US" sz="1800" dirty="0" smtClean="0"/>
              <a:t>CK=8</a:t>
            </a:r>
            <a:r>
              <a:rPr lang="ru-RU" sz="1800" dirty="0" smtClean="0"/>
              <a:t> см.</a:t>
            </a:r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            </a:t>
            </a:r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Ответ: </a:t>
            </a:r>
            <a:endParaRPr lang="ru-RU" sz="1800" dirty="0"/>
          </a:p>
          <a:p>
            <a:pPr marL="0" indent="0">
              <a:buNone/>
            </a:pPr>
            <a:r>
              <a:rPr lang="ru-RU" sz="1800" dirty="0" smtClean="0"/>
              <a:t>                                                                                                                                                             </a:t>
            </a:r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endParaRPr lang="ru-RU" sz="18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6576" y="1916832"/>
            <a:ext cx="2380860" cy="1512168"/>
          </a:xfrm>
          <a:prstGeom prst="rect">
            <a:avLst/>
          </a:prstGeom>
        </p:spPr>
      </p:pic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3745622"/>
              </p:ext>
            </p:extLst>
          </p:nvPr>
        </p:nvGraphicFramePr>
        <p:xfrm>
          <a:off x="2195736" y="2636912"/>
          <a:ext cx="2313387" cy="573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6" name="Формула" r:id="rId4" imgW="1587240" imgH="393480" progId="Equation.3">
                  <p:embed/>
                </p:oleObj>
              </mc:Choice>
              <mc:Fallback>
                <p:oleObj name="Формула" r:id="rId4" imgW="158724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95736" y="2636912"/>
                        <a:ext cx="2313387" cy="5737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7838135"/>
              </p:ext>
            </p:extLst>
          </p:nvPr>
        </p:nvGraphicFramePr>
        <p:xfrm>
          <a:off x="1475656" y="3501008"/>
          <a:ext cx="1111250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7" name="Формула" r:id="rId6" imgW="685800" imgH="203040" progId="Equation.3">
                  <p:embed/>
                </p:oleObj>
              </mc:Choice>
              <mc:Fallback>
                <p:oleObj name="Формула" r:id="rId6" imgW="68580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475656" y="3501008"/>
                        <a:ext cx="1111250" cy="327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2773122"/>
              </p:ext>
            </p:extLst>
          </p:nvPr>
        </p:nvGraphicFramePr>
        <p:xfrm>
          <a:off x="2051720" y="4437112"/>
          <a:ext cx="2466274" cy="288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8" name="Формула" r:id="rId8" imgW="1739880" imgH="203040" progId="Equation.3">
                  <p:embed/>
                </p:oleObj>
              </mc:Choice>
              <mc:Fallback>
                <p:oleObj name="Формула" r:id="rId8" imgW="173988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051720" y="4437112"/>
                        <a:ext cx="2466274" cy="2880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0291179"/>
              </p:ext>
            </p:extLst>
          </p:nvPr>
        </p:nvGraphicFramePr>
        <p:xfrm>
          <a:off x="395536" y="4797152"/>
          <a:ext cx="4556126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9" name="Формула" r:id="rId10" imgW="3111480" imgH="393480" progId="Equation.3">
                  <p:embed/>
                </p:oleObj>
              </mc:Choice>
              <mc:Fallback>
                <p:oleObj name="Формула" r:id="rId10" imgW="31114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95536" y="4797152"/>
                        <a:ext cx="4556126" cy="5762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9987048"/>
              </p:ext>
            </p:extLst>
          </p:nvPr>
        </p:nvGraphicFramePr>
        <p:xfrm>
          <a:off x="1043608" y="5805264"/>
          <a:ext cx="824638" cy="3472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0" name="Формула" r:id="rId12" imgW="482400" imgH="203040" progId="Equation.3">
                  <p:embed/>
                </p:oleObj>
              </mc:Choice>
              <mc:Fallback>
                <p:oleObj name="Формула" r:id="rId12" imgW="48240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043608" y="5805264"/>
                        <a:ext cx="824638" cy="3472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82655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/>
          <a:lstStyle/>
          <a:p>
            <a:r>
              <a:rPr lang="ru-RU" dirty="0" smtClean="0"/>
              <a:t>         Подготовка к </a:t>
            </a:r>
            <a:r>
              <a:rPr lang="ru-RU" dirty="0" err="1" smtClean="0"/>
              <a:t>дпа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24744"/>
            <a:ext cx="7776864" cy="540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 smtClean="0"/>
              <a:t>В-21. 3.3. Центр окружности, описанной  около трапеции, принадлежит большему основанию. Найдите углы трапеции если основании, если основания 1÷2.</a:t>
            </a:r>
          </a:p>
          <a:p>
            <a:pPr marL="0" indent="0">
              <a:buNone/>
            </a:pPr>
            <a:r>
              <a:rPr lang="ru-RU" sz="1800" dirty="0"/>
              <a:t> </a:t>
            </a:r>
            <a:r>
              <a:rPr lang="ru-RU" sz="1800" dirty="0" smtClean="0"/>
              <a:t>                   РЕШЕНИЕ</a:t>
            </a:r>
          </a:p>
          <a:p>
            <a:pPr marL="0" indent="0">
              <a:buNone/>
            </a:pPr>
            <a:r>
              <a:rPr lang="ru-RU" sz="1800" dirty="0" smtClean="0"/>
              <a:t>По условию центр </a:t>
            </a:r>
            <a:r>
              <a:rPr lang="ru-RU" sz="1800" dirty="0" err="1" smtClean="0"/>
              <a:t>окр</a:t>
            </a:r>
            <a:r>
              <a:rPr lang="ru-RU" sz="1800" dirty="0" smtClean="0"/>
              <a:t>. – точка О – принадлежит</a:t>
            </a:r>
          </a:p>
          <a:p>
            <a:pPr marL="0" indent="0">
              <a:buNone/>
            </a:pPr>
            <a:r>
              <a:rPr lang="ru-RU" sz="1800" dirty="0" smtClean="0"/>
              <a:t> основанию </a:t>
            </a:r>
            <a:r>
              <a:rPr lang="en-US" sz="1800" dirty="0" smtClean="0"/>
              <a:t>AD</a:t>
            </a:r>
            <a:r>
              <a:rPr lang="ru-RU" sz="1800" dirty="0" smtClean="0"/>
              <a:t> трапеции. </a:t>
            </a:r>
            <a:r>
              <a:rPr lang="en-US" sz="1800" dirty="0" smtClean="0"/>
              <a:t>AO=DO=BO=CO</a:t>
            </a:r>
            <a:r>
              <a:rPr lang="ru-RU" sz="1800" dirty="0" smtClean="0"/>
              <a:t> как радиусы одной окружности. Поскольку по условию</a:t>
            </a:r>
            <a:r>
              <a:rPr lang="en-US" sz="1800" dirty="0" smtClean="0"/>
              <a:t> BC÷AD=1÷2, </a:t>
            </a:r>
            <a:r>
              <a:rPr lang="ru-RU" sz="1800" dirty="0" smtClean="0"/>
              <a:t>то </a:t>
            </a:r>
          </a:p>
          <a:p>
            <a:pPr marL="0" indent="0">
              <a:buNone/>
            </a:pPr>
            <a:r>
              <a:rPr lang="ru-RU" sz="1800" dirty="0" smtClean="0"/>
              <a:t>                    Тогда треугольник </a:t>
            </a:r>
            <a:r>
              <a:rPr lang="en-US" sz="1800" dirty="0" smtClean="0"/>
              <a:t>BOC </a:t>
            </a:r>
            <a:r>
              <a:rPr lang="ru-RU" sz="1800" dirty="0" smtClean="0"/>
              <a:t>равносторонний </a:t>
            </a:r>
          </a:p>
          <a:p>
            <a:pPr marL="0" indent="0">
              <a:buNone/>
            </a:pPr>
            <a:r>
              <a:rPr lang="ru-RU" sz="1800" dirty="0"/>
              <a:t> </a:t>
            </a:r>
            <a:r>
              <a:rPr lang="ru-RU" sz="1800" dirty="0" smtClean="0"/>
              <a:t>и все углы равны по 60</a:t>
            </a:r>
            <a:r>
              <a:rPr lang="en-US" sz="1800" dirty="0" smtClean="0"/>
              <a:t>º</a:t>
            </a:r>
            <a:r>
              <a:rPr lang="ru-RU" sz="1800" dirty="0" smtClean="0"/>
              <a:t>. Треугольники</a:t>
            </a:r>
            <a:r>
              <a:rPr lang="en-US" sz="1800" dirty="0" smtClean="0"/>
              <a:t> COD </a:t>
            </a:r>
            <a:r>
              <a:rPr lang="ru-RU" sz="1800" dirty="0" smtClean="0"/>
              <a:t>и </a:t>
            </a:r>
            <a:r>
              <a:rPr lang="en-US" sz="1800" dirty="0" smtClean="0"/>
              <a:t> BOA </a:t>
            </a:r>
            <a:r>
              <a:rPr lang="ru-RU" sz="1800" dirty="0" smtClean="0"/>
              <a:t>равнобедренные с основаниями</a:t>
            </a:r>
            <a:r>
              <a:rPr lang="en-US" sz="1800" dirty="0" smtClean="0"/>
              <a:t> CD</a:t>
            </a:r>
            <a:r>
              <a:rPr lang="ru-RU" sz="1800" dirty="0" smtClean="0"/>
              <a:t> и</a:t>
            </a:r>
            <a:r>
              <a:rPr lang="en-US" sz="1800" dirty="0" smtClean="0"/>
              <a:t> BA</a:t>
            </a:r>
            <a:r>
              <a:rPr lang="ru-RU" sz="1800" dirty="0" smtClean="0"/>
              <a:t> соответственно.</a:t>
            </a:r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Следовательно, </a:t>
            </a:r>
          </a:p>
          <a:p>
            <a:pPr marL="0" indent="0">
              <a:buNone/>
            </a:pPr>
            <a:r>
              <a:rPr lang="ru-RU" sz="1800" dirty="0" smtClean="0"/>
              <a:t>                 ;</a:t>
            </a:r>
          </a:p>
          <a:p>
            <a:pPr marL="0" indent="0">
              <a:buNone/>
            </a:pPr>
            <a:r>
              <a:rPr lang="ru-RU" sz="1800" dirty="0" smtClean="0"/>
              <a:t>Ответ: 60</a:t>
            </a:r>
            <a:r>
              <a:rPr lang="en-US" sz="1800" dirty="0" smtClean="0"/>
              <a:t>º</a:t>
            </a:r>
            <a:r>
              <a:rPr lang="ru-RU" sz="1800" dirty="0" smtClean="0"/>
              <a:t> и 120</a:t>
            </a:r>
            <a:r>
              <a:rPr lang="en-US" sz="1800" dirty="0" smtClean="0"/>
              <a:t>º</a:t>
            </a:r>
            <a:r>
              <a:rPr lang="ru-RU" sz="1800" dirty="0" smtClean="0"/>
              <a:t>  </a:t>
            </a:r>
            <a:endParaRPr lang="ru-RU" sz="18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1772816"/>
            <a:ext cx="2295525" cy="2019300"/>
          </a:xfrm>
          <a:prstGeom prst="rect">
            <a:avLst/>
          </a:prstGeom>
        </p:spPr>
      </p:pic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3811211"/>
              </p:ext>
            </p:extLst>
          </p:nvPr>
        </p:nvGraphicFramePr>
        <p:xfrm>
          <a:off x="230188" y="3359150"/>
          <a:ext cx="1268412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6" name="Формула" r:id="rId4" imgW="774360" imgH="393480" progId="Equation.3">
                  <p:embed/>
                </p:oleObj>
              </mc:Choice>
              <mc:Fallback>
                <p:oleObj name="Формула" r:id="rId4" imgW="77436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30188" y="3359150"/>
                        <a:ext cx="1268412" cy="434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0952665"/>
              </p:ext>
            </p:extLst>
          </p:nvPr>
        </p:nvGraphicFramePr>
        <p:xfrm>
          <a:off x="251520" y="4365104"/>
          <a:ext cx="1552378" cy="2498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7" name="Формула" r:id="rId6" imgW="1104840" imgH="177480" progId="Equation.3">
                  <p:embed/>
                </p:oleObj>
              </mc:Choice>
              <mc:Fallback>
                <p:oleObj name="Формула" r:id="rId6" imgW="110484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51520" y="4365104"/>
                        <a:ext cx="1552378" cy="2498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9924872"/>
              </p:ext>
            </p:extLst>
          </p:nvPr>
        </p:nvGraphicFramePr>
        <p:xfrm>
          <a:off x="1979712" y="4365104"/>
          <a:ext cx="2736304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8" name="Формула" r:id="rId8" imgW="2527200" imgH="431640" progId="Equation.3">
                  <p:embed/>
                </p:oleObj>
              </mc:Choice>
              <mc:Fallback>
                <p:oleObj name="Формула" r:id="rId8" imgW="252720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979712" y="4365104"/>
                        <a:ext cx="2736304" cy="5760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6584618"/>
              </p:ext>
            </p:extLst>
          </p:nvPr>
        </p:nvGraphicFramePr>
        <p:xfrm>
          <a:off x="2051050" y="5067300"/>
          <a:ext cx="3781425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9" name="Формула" r:id="rId10" imgW="2666880" imgH="431640" progId="Equation.3">
                  <p:embed/>
                </p:oleObj>
              </mc:Choice>
              <mc:Fallback>
                <p:oleObj name="Формула" r:id="rId10" imgW="266688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051050" y="5067300"/>
                        <a:ext cx="3781425" cy="612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3829698"/>
              </p:ext>
            </p:extLst>
          </p:nvPr>
        </p:nvGraphicFramePr>
        <p:xfrm>
          <a:off x="251520" y="5445224"/>
          <a:ext cx="1152128" cy="2304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0" name="Формула" r:id="rId12" imgW="888840" imgH="177480" progId="Equation.3">
                  <p:embed/>
                </p:oleObj>
              </mc:Choice>
              <mc:Fallback>
                <p:oleObj name="Формула" r:id="rId12" imgW="88884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51520" y="5445224"/>
                        <a:ext cx="1152128" cy="2304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9679674"/>
              </p:ext>
            </p:extLst>
          </p:nvPr>
        </p:nvGraphicFramePr>
        <p:xfrm>
          <a:off x="1547664" y="5445223"/>
          <a:ext cx="1080120" cy="2191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1" name="Формула" r:id="rId14" imgW="876240" imgH="177480" progId="Equation.3">
                  <p:embed/>
                </p:oleObj>
              </mc:Choice>
              <mc:Fallback>
                <p:oleObj name="Формула" r:id="rId14" imgW="87624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547664" y="5445223"/>
                        <a:ext cx="1080120" cy="2191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80005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283</TotalTime>
  <Words>413</Words>
  <Application>Microsoft Office PowerPoint</Application>
  <PresentationFormat>Экран (4:3)</PresentationFormat>
  <Paragraphs>63</Paragraphs>
  <Slides>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Изящная</vt:lpstr>
      <vt:lpstr>Формула</vt:lpstr>
      <vt:lpstr>Повторение.трапеция и её элементы</vt:lpstr>
      <vt:lpstr>Трапеция-это четырехугольник, две стороны которой параллельны, а две другие-нет.</vt:lpstr>
      <vt:lpstr>  Средняя линия трапеции </vt:lpstr>
      <vt:lpstr>Нахождение площади трапеции</vt:lpstr>
      <vt:lpstr>        Подготовка к дпа</vt:lpstr>
      <vt:lpstr>       Подготовка к дпа </vt:lpstr>
      <vt:lpstr>       Подготовка к дпа</vt:lpstr>
      <vt:lpstr>         Подготовка к дпа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Sam</dc:creator>
  <cp:lastModifiedBy>Sam</cp:lastModifiedBy>
  <cp:revision>27</cp:revision>
  <dcterms:created xsi:type="dcterms:W3CDTF">2013-04-15T12:48:09Z</dcterms:created>
  <dcterms:modified xsi:type="dcterms:W3CDTF">2013-12-10T19:04:44Z</dcterms:modified>
</cp:coreProperties>
</file>