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7" r:id="rId2"/>
    <p:sldId id="259" r:id="rId3"/>
    <p:sldId id="260" r:id="rId4"/>
    <p:sldId id="261" r:id="rId5"/>
    <p:sldId id="263" r:id="rId6"/>
    <p:sldId id="264" r:id="rId7"/>
    <p:sldId id="275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600"/>
    <a:srgbClr val="FFFF66"/>
    <a:srgbClr val="F9FECC"/>
    <a:srgbClr val="FFFF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10" autoAdjust="0"/>
  </p:normalViewPr>
  <p:slideViewPr>
    <p:cSldViewPr>
      <p:cViewPr varScale="1">
        <p:scale>
          <a:sx n="84" d="100"/>
          <a:sy n="84" d="100"/>
        </p:scale>
        <p:origin x="-96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F5F8B-6A5D-4DE3-9130-32BB1C057CED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D0D546-8A0D-44AB-973D-03C9DEDFA2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10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0D546-8A0D-44AB-973D-03C9DEDFA25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209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Инна\Desktop\Презентація\images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5301208"/>
            <a:ext cx="8229600" cy="1296144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Середнє арифметичне та його застосування при розв'язуванні задач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52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7200" dirty="0" smtClean="0">
                <a:solidFill>
                  <a:srgbClr val="FFFF00"/>
                </a:solidFill>
              </a:rPr>
              <a:t>Письмові вправи</a:t>
            </a:r>
            <a:endParaRPr lang="ru-RU" sz="7200" dirty="0">
              <a:solidFill>
                <a:srgbClr val="FFFF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750200"/>
              </p:ext>
            </p:extLst>
          </p:nvPr>
        </p:nvGraphicFramePr>
        <p:xfrm>
          <a:off x="395536" y="3140968"/>
          <a:ext cx="6977380" cy="1472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2685"/>
                <a:gridCol w="1162685"/>
                <a:gridCol w="1162685"/>
                <a:gridCol w="1162685"/>
                <a:gridCol w="1163320"/>
                <a:gridCol w="116332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en-US" sz="1400" dirty="0" smtClean="0">
                          <a:effectLst/>
                        </a:rPr>
                        <a:t>a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>
                          <a:effectLst/>
                        </a:rPr>
                        <a:t>25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>
                          <a:effectLst/>
                        </a:rPr>
                        <a:t>140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>
                          <a:effectLst/>
                        </a:rPr>
                        <a:t>32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>
                          <a:effectLst/>
                        </a:rPr>
                        <a:t>51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en-US" sz="1400">
                          <a:effectLst/>
                        </a:rPr>
                        <a:t>b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>
                          <a:effectLst/>
                        </a:rPr>
                        <a:t>27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>
                          <a:effectLst/>
                        </a:rPr>
                        <a:t>150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>
                          <a:effectLst/>
                        </a:rPr>
                        <a:t>34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>
                          <a:effectLst/>
                        </a:rPr>
                        <a:t>52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 dirty="0">
                          <a:effectLst/>
                        </a:rPr>
                        <a:t>Середнє арифметичне чисел </a:t>
                      </a:r>
                      <a:r>
                        <a:rPr lang="en-US" sz="1400" dirty="0">
                          <a:effectLst/>
                        </a:rPr>
                        <a:t>a</a:t>
                      </a:r>
                      <a:r>
                        <a:rPr lang="uk-UA" sz="1400" dirty="0">
                          <a:effectLst/>
                        </a:rPr>
                        <a:t> та </a:t>
                      </a:r>
                      <a:r>
                        <a:rPr lang="en-US" sz="1400" dirty="0">
                          <a:effectLst/>
                        </a:rPr>
                        <a:t>b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631028"/>
              </p:ext>
            </p:extLst>
          </p:nvPr>
        </p:nvGraphicFramePr>
        <p:xfrm>
          <a:off x="395536" y="4869160"/>
          <a:ext cx="6977380" cy="1472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2685"/>
                <a:gridCol w="1162685"/>
                <a:gridCol w="1162685"/>
                <a:gridCol w="1162685"/>
                <a:gridCol w="1163320"/>
                <a:gridCol w="116332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en-US" sz="1400" dirty="0">
                          <a:effectLst/>
                        </a:rPr>
                        <a:t>a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>
                          <a:effectLst/>
                        </a:rPr>
                        <a:t>25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>
                          <a:effectLst/>
                        </a:rPr>
                        <a:t>140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>
                          <a:effectLst/>
                        </a:rPr>
                        <a:t>32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>
                          <a:effectLst/>
                        </a:rPr>
                        <a:t>51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en-US" sz="1400" dirty="0">
                          <a:effectLst/>
                        </a:rPr>
                        <a:t>b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>
                          <a:effectLst/>
                        </a:rPr>
                        <a:t>27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>
                          <a:effectLst/>
                        </a:rPr>
                        <a:t>150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>
                          <a:effectLst/>
                        </a:rPr>
                        <a:t>34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>
                          <a:effectLst/>
                        </a:rPr>
                        <a:t>52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 dirty="0">
                          <a:effectLst/>
                        </a:rPr>
                        <a:t>Середнє арифметичне чисел </a:t>
                      </a:r>
                      <a:r>
                        <a:rPr lang="en-US" sz="1400" dirty="0">
                          <a:effectLst/>
                        </a:rPr>
                        <a:t>a</a:t>
                      </a:r>
                      <a:r>
                        <a:rPr lang="uk-UA" sz="1400" dirty="0">
                          <a:effectLst/>
                        </a:rPr>
                        <a:t> та </a:t>
                      </a:r>
                      <a:r>
                        <a:rPr lang="en-US" sz="1400" dirty="0">
                          <a:effectLst/>
                        </a:rPr>
                        <a:t>b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 dirty="0" smtClean="0">
                          <a:effectLst/>
                        </a:rPr>
                        <a:t>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 dirty="0" smtClean="0">
                          <a:effectLst/>
                        </a:rPr>
                        <a:t>26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 dirty="0" smtClean="0">
                          <a:effectLst/>
                        </a:rPr>
                        <a:t>145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 dirty="0" smtClean="0">
                          <a:effectLst/>
                        </a:rPr>
                        <a:t>33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5770" algn="l"/>
                        </a:tabLst>
                      </a:pPr>
                      <a:r>
                        <a:rPr lang="uk-UA" sz="1400" dirty="0" smtClean="0">
                          <a:effectLst/>
                        </a:rPr>
                        <a:t>51,5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51520" y="1401255"/>
            <a:ext cx="748883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6088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Заповнити таблицю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6088" algn="l"/>
              </a:tabLst>
            </a:pPr>
            <a:r>
              <a:rPr kumimoji="0" lang="uk-UA" sz="3600" b="0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3200" b="0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(Учні працюють в парі з   товаришем)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135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Инна\Desktop\Презентація\images (8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18" y="116632"/>
            <a:ext cx="8904677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600" dirty="0" smtClean="0">
                <a:solidFill>
                  <a:srgbClr val="00B0F0"/>
                </a:solidFill>
              </a:rPr>
              <a:t>Розв’язування задач</a:t>
            </a:r>
            <a:endParaRPr lang="ru-RU" sz="6600" dirty="0">
              <a:solidFill>
                <a:srgbClr val="00B0F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484784"/>
            <a:ext cx="89289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800" dirty="0" smtClean="0">
                <a:solidFill>
                  <a:srgbClr val="FFFF00"/>
                </a:solidFill>
              </a:rPr>
              <a:t>Автомобіль </a:t>
            </a:r>
            <a:r>
              <a:rPr lang="uk-UA" sz="4800" dirty="0">
                <a:solidFill>
                  <a:srgbClr val="FFFF00"/>
                </a:solidFill>
              </a:rPr>
              <a:t>за перші дві години проїхав 117 км, а за три наступні – 204 км.  Скільки кілометрів в середньому він проїжджав за одну годину?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39952" y="6093296"/>
            <a:ext cx="46025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00B0F0"/>
                </a:solidFill>
              </a:rPr>
              <a:t>Відповідь: 64,2 км/год.</a:t>
            </a:r>
            <a:endParaRPr lang="ru-RU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68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Инна\Desktop\Презентація\images (13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40" y="116632"/>
            <a:ext cx="529375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Инна\Desktop\Презентація\images (10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501008"/>
            <a:ext cx="5544616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5436096" y="116632"/>
            <a:ext cx="3704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/>
              <a:t>Господарство на площі 150 га зібрало по 32,7 ц пшениці з </a:t>
            </a:r>
            <a:r>
              <a:rPr lang="uk-UA" sz="3600" dirty="0" smtClean="0"/>
              <a:t>1га,</a:t>
            </a:r>
          </a:p>
          <a:p>
            <a:r>
              <a:rPr lang="uk-UA" sz="3600" dirty="0" smtClean="0"/>
              <a:t>а </a:t>
            </a:r>
            <a:r>
              <a:rPr lang="uk-UA" sz="3600" dirty="0"/>
              <a:t>на площі </a:t>
            </a:r>
            <a:r>
              <a:rPr lang="uk-UA" sz="3600" dirty="0" smtClean="0"/>
              <a:t>97 </a:t>
            </a:r>
            <a:r>
              <a:rPr lang="uk-UA" sz="3600" dirty="0"/>
              <a:t>га – по 35,8 ц. 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3501008"/>
            <a:ext cx="33843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/>
              <a:t>Яка середня урожайність з 1 га в цьому господарстві?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79511" y="6300028"/>
                <a:ext cx="328144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uk-UA" dirty="0"/>
                  <a:t>Відповідь:  </a:t>
                </a:r>
                <a14:m>
                  <m:oMath xmlns:m="http://schemas.openxmlformats.org/officeDocument/2006/math">
                    <m:r>
                      <a:rPr lang="uk-UA" i="1">
                        <a:latin typeface="Cambria Math"/>
                      </a:rPr>
                      <m:t>≈</m:t>
                    </m:r>
                  </m:oMath>
                </a14:m>
                <a:r>
                  <a:rPr lang="uk-UA" dirty="0"/>
                  <a:t> 33,9 ц .</a:t>
                </a:r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1" y="6300028"/>
                <a:ext cx="3281447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1484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135122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Инна\Desktop\Презентація\images (20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74" y="116632"/>
            <a:ext cx="8928992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7504" y="116632"/>
            <a:ext cx="89289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800" dirty="0">
                <a:solidFill>
                  <a:srgbClr val="FFFF00"/>
                </a:solidFill>
              </a:rPr>
              <a:t>У фермера 5 корів. За 30 днів від них надоїли 4725 л молока. Скільки літрів  молока в середньому дає в цього фермера одна корова на день?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19923" y="5883369"/>
            <a:ext cx="40937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dirty="0">
                <a:solidFill>
                  <a:schemeClr val="bg1"/>
                </a:solidFill>
              </a:rPr>
              <a:t>Відповідь: 31,5 л.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0957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7200" dirty="0" smtClean="0">
                <a:solidFill>
                  <a:srgbClr val="92D050"/>
                </a:solidFill>
              </a:rPr>
              <a:t>Логічна вправа</a:t>
            </a:r>
            <a:endParaRPr lang="ru-RU" sz="7200" dirty="0">
              <a:solidFill>
                <a:srgbClr val="92D05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1850054"/>
            <a:ext cx="158417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dirty="0" smtClean="0"/>
              <a:t>8</a:t>
            </a:r>
            <a:endParaRPr lang="ru-RU" sz="4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62530" y="2850114"/>
            <a:ext cx="158417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dirty="0" smtClean="0"/>
              <a:t>7</a:t>
            </a:r>
            <a:endParaRPr lang="ru-RU" sz="4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88266" y="2842061"/>
            <a:ext cx="158417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300192" y="1842001"/>
            <a:ext cx="158417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dirty="0" smtClean="0"/>
              <a:t>7</a:t>
            </a:r>
            <a:endParaRPr lang="ru-RU" sz="4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716016" y="1833949"/>
            <a:ext cx="158417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dirty="0" smtClean="0"/>
              <a:t>9</a:t>
            </a:r>
            <a:endParaRPr lang="ru-RU" sz="48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488266" y="2858166"/>
            <a:ext cx="158417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dirty="0" smtClean="0"/>
              <a:t>8</a:t>
            </a:r>
            <a:endParaRPr lang="ru-RU" sz="48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627784" y="4296414"/>
            <a:ext cx="158417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dirty="0" smtClean="0"/>
              <a:t>5</a:t>
            </a:r>
            <a:endParaRPr lang="ru-RU" sz="48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211960" y="4296414"/>
            <a:ext cx="158417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dirty="0"/>
              <a:t>3</a:t>
            </a:r>
            <a:endParaRPr lang="ru-RU" sz="48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419872" y="5287463"/>
            <a:ext cx="158417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dirty="0"/>
              <a:t>?</a:t>
            </a:r>
            <a:endParaRPr lang="ru-RU" sz="48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39552" y="1833949"/>
            <a:ext cx="158417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dirty="0" smtClean="0"/>
              <a:t>6</a:t>
            </a:r>
            <a:endParaRPr lang="ru-RU" sz="4800" dirty="0"/>
          </a:p>
        </p:txBody>
      </p:sp>
      <p:sp>
        <p:nvSpPr>
          <p:cNvPr id="21" name="Объект 2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9175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82952" cy="2506290"/>
          </a:xfrm>
        </p:spPr>
        <p:txBody>
          <a:bodyPr>
            <a:noAutofit/>
          </a:bodyPr>
          <a:lstStyle/>
          <a:p>
            <a:r>
              <a:rPr lang="uk-UA" sz="8000" dirty="0"/>
              <a:t>Домашнє завдання</a:t>
            </a:r>
            <a:endParaRPr lang="ru-RU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02628" y="2996952"/>
                <a:ext cx="8229600" cy="352839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k-UA" sz="2800" dirty="0" smtClean="0">
                    <a:solidFill>
                      <a:srgbClr val="FFFF00"/>
                    </a:solidFill>
                  </a:rPr>
                  <a:t>1. У теплиці площею 144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800" i="1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k-UA" sz="2800" i="1">
                            <a:solidFill>
                              <a:srgbClr val="FFFF00"/>
                            </a:solidFill>
                            <a:latin typeface="Cambria Math"/>
                          </a:rPr>
                          <m:t>м</m:t>
                        </m:r>
                      </m:e>
                      <m:sup>
                        <m:r>
                          <a:rPr lang="uk-UA" sz="2800" i="1">
                            <a:solidFill>
                              <a:srgbClr val="FFFF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uk-UA" sz="2800" dirty="0">
                    <a:solidFill>
                      <a:srgbClr val="FFFF00"/>
                    </a:solidFill>
                  </a:rPr>
                  <a:t> зібрали 3060 кг овочів. Скільки кілограмів овочів зібрали з теплиці з 1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800" i="1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k-UA" sz="2800" i="1">
                            <a:solidFill>
                              <a:srgbClr val="FFFF00"/>
                            </a:solidFill>
                            <a:latin typeface="Cambria Math"/>
                          </a:rPr>
                          <m:t>м</m:t>
                        </m:r>
                      </m:e>
                      <m:sup>
                        <m:r>
                          <a:rPr lang="uk-UA" sz="2800" i="1">
                            <a:solidFill>
                              <a:srgbClr val="FFFF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uk-UA" sz="2800">
                        <a:solidFill>
                          <a:srgbClr val="FFFF00"/>
                        </a:solidFill>
                        <a:latin typeface="Cambria Math"/>
                      </a:rPr>
                      <m:t>?</m:t>
                    </m:r>
                  </m:oMath>
                </a14:m>
                <a:endParaRPr lang="uk-UA" sz="2800" dirty="0">
                  <a:solidFill>
                    <a:srgbClr val="FFFF00"/>
                  </a:solidFill>
                </a:endParaRPr>
              </a:p>
              <a:p>
                <a:pPr marL="0" indent="0">
                  <a:buNone/>
                </a:pPr>
                <a:r>
                  <a:rPr lang="uk-UA" sz="2800" dirty="0">
                    <a:solidFill>
                      <a:srgbClr val="FFFF00"/>
                    </a:solidFill>
                  </a:rPr>
                  <a:t>2. Сума двох чисел дорівнює 115. Знайти їх середнє арифметичне. </a:t>
                </a:r>
                <a:endParaRPr lang="ru-RU" sz="2800" dirty="0">
                  <a:solidFill>
                    <a:srgbClr val="FFFF00"/>
                  </a:solidFill>
                </a:endParaRPr>
              </a:p>
              <a:p>
                <a:pPr marL="0" indent="0">
                  <a:buNone/>
                </a:pPr>
                <a:r>
                  <a:rPr lang="uk-UA" sz="2800" dirty="0">
                    <a:solidFill>
                      <a:srgbClr val="FFFF00"/>
                    </a:solidFill>
                  </a:rPr>
                  <a:t>3. Зріст волейболістів, які грали на майданчику, такий: 2; 1,87; 1,96; 1,98; 2,03 і  1,86 м. Обчислити середній зріст цих волейболістів.</a:t>
                </a: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2628" y="2996952"/>
                <a:ext cx="8229600" cy="3528392"/>
              </a:xfrm>
              <a:blipFill rotWithShape="1">
                <a:blip r:embed="rId2"/>
                <a:stretch>
                  <a:fillRect l="-1556" t="-1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Users\Инна\Desktop\Презентація\images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11808"/>
            <a:ext cx="3960440" cy="244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8503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Маршрут подорожі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uk-UA" dirty="0">
                <a:solidFill>
                  <a:srgbClr val="FFC000"/>
                </a:solidFill>
              </a:rPr>
              <a:t>Актуалізація опорних </a:t>
            </a:r>
            <a:r>
              <a:rPr lang="uk-UA" dirty="0" smtClean="0">
                <a:solidFill>
                  <a:srgbClr val="FFC000"/>
                </a:solidFill>
              </a:rPr>
              <a:t>знань</a:t>
            </a:r>
            <a:endParaRPr lang="ru-RU" dirty="0">
              <a:solidFill>
                <a:srgbClr val="FFC000"/>
              </a:solidFill>
            </a:endParaRPr>
          </a:p>
          <a:p>
            <a:pPr marL="0" lvl="0" indent="0">
              <a:buNone/>
            </a:pPr>
            <a:r>
              <a:rPr lang="uk-UA" dirty="0" smtClean="0"/>
              <a:t>                                            </a:t>
            </a:r>
          </a:p>
          <a:p>
            <a:pPr marL="0" lvl="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                     </a:t>
            </a:r>
            <a:r>
              <a:rPr lang="uk-UA" dirty="0" smtClean="0">
                <a:solidFill>
                  <a:srgbClr val="00B050"/>
                </a:solidFill>
              </a:rPr>
              <a:t>Вивчення </a:t>
            </a:r>
            <a:r>
              <a:rPr lang="uk-UA" dirty="0">
                <a:solidFill>
                  <a:srgbClr val="00B050"/>
                </a:solidFill>
              </a:rPr>
              <a:t>нового </a:t>
            </a:r>
            <a:r>
              <a:rPr lang="uk-UA" dirty="0" smtClean="0">
                <a:solidFill>
                  <a:srgbClr val="00B050"/>
                </a:solidFill>
              </a:rPr>
              <a:t>матеріалу</a:t>
            </a:r>
            <a:endParaRPr lang="ru-RU" dirty="0">
              <a:solidFill>
                <a:srgbClr val="00B050"/>
              </a:solidFill>
            </a:endParaRPr>
          </a:p>
          <a:p>
            <a:pPr marL="0" lvl="0" indent="0">
              <a:buNone/>
            </a:pPr>
            <a:endParaRPr lang="ru-RU" dirty="0"/>
          </a:p>
          <a:p>
            <a:pPr marL="0" lvl="0" indent="0">
              <a:buNone/>
            </a:pPr>
            <a:endParaRPr lang="ru-RU" dirty="0"/>
          </a:p>
          <a:p>
            <a:pPr marL="0" lvl="0" indent="0">
              <a:buNone/>
            </a:pPr>
            <a:r>
              <a:rPr lang="uk-UA" dirty="0" smtClean="0"/>
              <a:t>                                        </a:t>
            </a: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Закріплення матеріалу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lvl="0" indent="0">
              <a:buNone/>
            </a:pPr>
            <a:r>
              <a:rPr lang="uk-UA" dirty="0" smtClean="0"/>
              <a:t>                      </a:t>
            </a:r>
          </a:p>
          <a:p>
            <a:pPr marL="0" lvl="0" indent="0">
              <a:buNone/>
            </a:pPr>
            <a:r>
              <a:rPr lang="uk-UA" dirty="0" smtClean="0"/>
              <a:t>                         </a:t>
            </a:r>
            <a:r>
              <a:rPr lang="uk-UA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Підсумок уроку</a:t>
            </a:r>
            <a:endParaRPr lang="ru-RU" dirty="0">
              <a:solidFill>
                <a:schemeClr val="bg2">
                  <a:lumMod val="25000"/>
                  <a:lumOff val="75000"/>
                </a:schemeClr>
              </a:solidFill>
            </a:endParaRP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Домашнє  завдання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932040" y="1655119"/>
            <a:ext cx="1368152" cy="504056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619672" y="2348880"/>
            <a:ext cx="1368152" cy="50405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/>
          <p:cNvCxnSpPr>
            <a:stCxn id="4" idx="2"/>
            <a:endCxn id="5" idx="6"/>
          </p:cNvCxnSpPr>
          <p:nvPr/>
        </p:nvCxnSpPr>
        <p:spPr>
          <a:xfrm flipH="1">
            <a:off x="2987824" y="1907147"/>
            <a:ext cx="1944216" cy="6937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1640482" y="3725548"/>
            <a:ext cx="1368152" cy="50405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 стрелкой 12"/>
          <p:cNvCxnSpPr>
            <a:stCxn id="5" idx="4"/>
            <a:endCxn id="12" idx="0"/>
          </p:cNvCxnSpPr>
          <p:nvPr/>
        </p:nvCxnSpPr>
        <p:spPr>
          <a:xfrm>
            <a:off x="2303748" y="2852936"/>
            <a:ext cx="20810" cy="8726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4803604" y="4598358"/>
            <a:ext cx="1368152" cy="5040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/>
          <p:cNvCxnSpPr>
            <a:stCxn id="12" idx="5"/>
            <a:endCxn id="18" idx="2"/>
          </p:cNvCxnSpPr>
          <p:nvPr/>
        </p:nvCxnSpPr>
        <p:spPr>
          <a:xfrm>
            <a:off x="2808273" y="4155787"/>
            <a:ext cx="1995331" cy="6945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3275856" y="5482456"/>
            <a:ext cx="1368152" cy="5040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 стрелкой 25"/>
          <p:cNvCxnSpPr>
            <a:stCxn id="18" idx="4"/>
            <a:endCxn id="25" idx="6"/>
          </p:cNvCxnSpPr>
          <p:nvPr/>
        </p:nvCxnSpPr>
        <p:spPr>
          <a:xfrm flipH="1">
            <a:off x="4644008" y="5102414"/>
            <a:ext cx="843672" cy="6320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6533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2" grpId="0" animBg="1"/>
      <p:bldP spid="18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Инна\Desktop\Презентація\загруженно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3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84984"/>
            <a:ext cx="8229600" cy="864096"/>
          </a:xfrm>
        </p:spPr>
        <p:txBody>
          <a:bodyPr>
            <a:noAutofit/>
          </a:bodyPr>
          <a:lstStyle/>
          <a:p>
            <a:r>
              <a:rPr lang="uk-UA" sz="6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Математична зарядка</a:t>
            </a:r>
            <a:endParaRPr lang="ru-RU" sz="6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160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898778"/>
          </a:xfrm>
        </p:spPr>
        <p:txBody>
          <a:bodyPr>
            <a:no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148064" y="5877272"/>
            <a:ext cx="3640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Правильні твердження: 2, 3, 5, 7, 9.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>
                <a:solidFill>
                  <a:srgbClr val="FCF600"/>
                </a:solidFill>
              </a:rPr>
              <a:t>Твердження:</a:t>
            </a:r>
            <a:endParaRPr lang="ru-RU" dirty="0">
              <a:solidFill>
                <a:srgbClr val="FCF600"/>
              </a:solidFill>
            </a:endParaRPr>
          </a:p>
          <a:p>
            <a:r>
              <a:rPr lang="uk-UA" dirty="0" smtClean="0">
                <a:solidFill>
                  <a:srgbClr val="00B050"/>
                </a:solidFill>
              </a:rPr>
              <a:t>1. Запис </a:t>
            </a:r>
            <a:r>
              <a:rPr lang="uk-UA" dirty="0">
                <a:solidFill>
                  <a:srgbClr val="00B050"/>
                </a:solidFill>
              </a:rPr>
              <a:t>натурального числа нічим не відрізняється від запису десяткового дробу.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978987"/>
            <a:ext cx="81916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dirty="0" smtClean="0">
                <a:solidFill>
                  <a:srgbClr val="FFC000"/>
                </a:solidFill>
              </a:rPr>
              <a:t>2. Числа </a:t>
            </a:r>
            <a:r>
              <a:rPr lang="uk-UA" dirty="0">
                <a:solidFill>
                  <a:srgbClr val="FFC000"/>
                </a:solidFill>
              </a:rPr>
              <a:t>при додаванні називаються: доданок, </a:t>
            </a:r>
            <a:r>
              <a:rPr lang="uk-UA" dirty="0" err="1">
                <a:solidFill>
                  <a:srgbClr val="FFC000"/>
                </a:solidFill>
              </a:rPr>
              <a:t>доданок</a:t>
            </a:r>
            <a:r>
              <a:rPr lang="uk-UA" dirty="0">
                <a:solidFill>
                  <a:srgbClr val="FFC000"/>
                </a:solidFill>
              </a:rPr>
              <a:t>, сума.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348319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92D050"/>
                </a:solidFill>
              </a:rPr>
              <a:t>3)   Числа при множенні називаються: множник, </a:t>
            </a:r>
            <a:r>
              <a:rPr lang="uk-UA" dirty="0" err="1">
                <a:solidFill>
                  <a:srgbClr val="92D050"/>
                </a:solidFill>
              </a:rPr>
              <a:t>множник</a:t>
            </a:r>
            <a:r>
              <a:rPr lang="uk-UA" dirty="0">
                <a:solidFill>
                  <a:srgbClr val="92D050"/>
                </a:solidFill>
              </a:rPr>
              <a:t>, добуток.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4594" y="1738586"/>
            <a:ext cx="83738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00B0F0"/>
                </a:solidFill>
              </a:rPr>
              <a:t>4)   При діленні на десятковий дріб кому переносимо вліво у діленому на стільки      цифр , скільки їх у дільнику після коми.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0828" y="2384917"/>
            <a:ext cx="81836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FFFF00"/>
                </a:solidFill>
              </a:rPr>
              <a:t>5)   Щоб знайти дріб від числа, потрібно це число помножити на даний дріб.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0828" y="2769961"/>
            <a:ext cx="81836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00B050"/>
                </a:solidFill>
              </a:rPr>
              <a:t>6)   3,5· 20= 7.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0828" y="3139293"/>
            <a:ext cx="81836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FFC000"/>
                </a:solidFill>
              </a:rPr>
              <a:t>7)   7: 0,01 = 700.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0827" y="3508625"/>
            <a:ext cx="81664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00B0F0"/>
                </a:solidFill>
              </a:rPr>
              <a:t>8)   7,5 : 0,3 = 2,5.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3877957"/>
            <a:ext cx="81916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FFFF00"/>
                </a:solidFill>
              </a:rPr>
              <a:t>9)   1,7 + 0,3 = 2.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95535" y="4247289"/>
            <a:ext cx="81916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92D050"/>
                </a:solidFill>
              </a:rPr>
              <a:t>10)  4,9 – 3 = 2,9.</a:t>
            </a:r>
            <a:endParaRPr lang="ru-RU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41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Инна\Desktop\Презентація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606"/>
            <a:ext cx="9144000" cy="6868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6336704" cy="1143000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>
                <a:solidFill>
                  <a:srgbClr val="FF0000"/>
                </a:solidFill>
              </a:rPr>
              <a:t>Хвилинка кмітливості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83568" y="3212976"/>
            <a:ext cx="7848872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sz="3600" b="1" kern="1200" cap="none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3212976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Задача.</a:t>
            </a:r>
            <a:r>
              <a:rPr lang="uk-UA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Відстань від міста Масштаб до міста Середнє Арифметичне на карті </a:t>
            </a:r>
            <a:endParaRPr lang="uk-UA" sz="36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uk-UA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3 </a:t>
            </a:r>
            <a:r>
              <a:rPr lang="uk-UA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см. Визначити відстань на місцевості, якщо масштаб карти 1:200000.</a:t>
            </a:r>
            <a:endParaRPr lang="ru-RU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68144" y="5666921"/>
            <a:ext cx="30444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>
                <a:solidFill>
                  <a:srgbClr val="C00000"/>
                </a:solidFill>
              </a:rPr>
              <a:t>Відповідь: 6 </a:t>
            </a:r>
            <a:r>
              <a:rPr lang="uk-UA" sz="3200" dirty="0" smtClean="0">
                <a:solidFill>
                  <a:srgbClr val="C00000"/>
                </a:solidFill>
              </a:rPr>
              <a:t>км. 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336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7200" dirty="0" smtClean="0"/>
              <a:t>Усний рахунок</a:t>
            </a:r>
            <a:endParaRPr lang="ru-RU" sz="7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472961"/>
            <a:ext cx="1224136" cy="108012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50</a:t>
            </a:r>
            <a:endParaRPr lang="ru-RU" dirty="0"/>
          </a:p>
        </p:txBody>
      </p:sp>
      <p:cxnSp>
        <p:nvCxnSpPr>
          <p:cNvPr id="6" name="Прямая со стрелкой 5"/>
          <p:cNvCxnSpPr>
            <a:stCxn id="4" idx="3"/>
            <a:endCxn id="7" idx="2"/>
          </p:cNvCxnSpPr>
          <p:nvPr/>
        </p:nvCxnSpPr>
        <p:spPr>
          <a:xfrm flipV="1">
            <a:off x="1475656" y="2708920"/>
            <a:ext cx="1368152" cy="13041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2843808" y="2348880"/>
            <a:ext cx="792088" cy="72008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5" name="Прямая со стрелкой 14"/>
          <p:cNvCxnSpPr>
            <a:stCxn id="4" idx="3"/>
          </p:cNvCxnSpPr>
          <p:nvPr/>
        </p:nvCxnSpPr>
        <p:spPr>
          <a:xfrm>
            <a:off x="1475656" y="4013021"/>
            <a:ext cx="1512168" cy="1223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5292080" y="2348880"/>
            <a:ext cx="792088" cy="72008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436096" y="4876631"/>
            <a:ext cx="792088" cy="72008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 стрелкой 17"/>
          <p:cNvCxnSpPr>
            <a:stCxn id="7" idx="6"/>
            <a:endCxn id="19" idx="2"/>
          </p:cNvCxnSpPr>
          <p:nvPr/>
        </p:nvCxnSpPr>
        <p:spPr>
          <a:xfrm>
            <a:off x="3635896" y="2708920"/>
            <a:ext cx="16561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блако 20"/>
          <p:cNvSpPr/>
          <p:nvPr/>
        </p:nvSpPr>
        <p:spPr>
          <a:xfrm>
            <a:off x="2231740" y="3253503"/>
            <a:ext cx="4572508" cy="1296144"/>
          </a:xfrm>
          <a:prstGeom prst="cloud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 стрелкой 25"/>
          <p:cNvCxnSpPr>
            <a:endCxn id="20" idx="2"/>
          </p:cNvCxnSpPr>
          <p:nvPr/>
        </p:nvCxnSpPr>
        <p:spPr>
          <a:xfrm>
            <a:off x="3792566" y="5236671"/>
            <a:ext cx="164353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7524328" y="3361515"/>
            <a:ext cx="1224136" cy="108012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 стрелкой 32"/>
          <p:cNvCxnSpPr>
            <a:stCxn id="19" idx="6"/>
            <a:endCxn id="34" idx="1"/>
          </p:cNvCxnSpPr>
          <p:nvPr/>
        </p:nvCxnSpPr>
        <p:spPr>
          <a:xfrm>
            <a:off x="6084168" y="2708920"/>
            <a:ext cx="1440160" cy="11926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20" idx="6"/>
            <a:endCxn id="34" idx="1"/>
          </p:cNvCxnSpPr>
          <p:nvPr/>
        </p:nvCxnSpPr>
        <p:spPr>
          <a:xfrm flipV="1">
            <a:off x="6228184" y="3901575"/>
            <a:ext cx="1296144" cy="1335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Объект 4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                                                     ·0,2</a:t>
            </a:r>
          </a:p>
          <a:p>
            <a:pPr marL="0" indent="0">
              <a:buNone/>
            </a:pPr>
            <a:r>
              <a:rPr lang="uk-UA" dirty="0" smtClean="0"/>
              <a:t>                                          </a:t>
            </a:r>
            <a:endParaRPr lang="uk-UA" dirty="0"/>
          </a:p>
          <a:p>
            <a:pPr marL="0" indent="0">
              <a:buNone/>
            </a:pPr>
            <a:r>
              <a:rPr lang="uk-UA" dirty="0" smtClean="0"/>
              <a:t>                :100                                                                    ·10 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sz="6000" dirty="0" smtClean="0"/>
              <a:t>   </a:t>
            </a:r>
          </a:p>
          <a:p>
            <a:pPr marL="0" indent="0">
              <a:buNone/>
            </a:pPr>
            <a:r>
              <a:rPr lang="uk-UA" dirty="0" smtClean="0"/>
              <a:t>     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·0,01                                                                  :0,1 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                                     :5                                         </a:t>
            </a:r>
          </a:p>
        </p:txBody>
      </p:sp>
      <p:sp>
        <p:nvSpPr>
          <p:cNvPr id="50" name="Овал 49"/>
          <p:cNvSpPr/>
          <p:nvPr/>
        </p:nvSpPr>
        <p:spPr>
          <a:xfrm>
            <a:off x="3013414" y="4876631"/>
            <a:ext cx="792088" cy="72008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7740352" y="3547632"/>
            <a:ext cx="7920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uk-UA" sz="4000" dirty="0" smtClean="0"/>
              <a:t>1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2778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5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25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25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250"/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250"/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250"/>
                                        <p:tgtEl>
                                          <p:spTgt spid="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250"/>
                                        <p:tgtEl>
                                          <p:spTgt spid="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build="p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Инна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Карта країни «Арифметика»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734018" y="862950"/>
            <a:ext cx="1224136" cy="50405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>
            <a:stCxn id="9" idx="2"/>
            <a:endCxn id="17" idx="6"/>
          </p:cNvCxnSpPr>
          <p:nvPr/>
        </p:nvCxnSpPr>
        <p:spPr>
          <a:xfrm flipH="1">
            <a:off x="2599278" y="1114978"/>
            <a:ext cx="2134740" cy="9818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1375142" y="1844824"/>
            <a:ext cx="1224136" cy="50405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3347864" y="3212976"/>
            <a:ext cx="1224136" cy="50405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 стрелкой 22"/>
          <p:cNvCxnSpPr>
            <a:stCxn id="17" idx="6"/>
            <a:endCxn id="22" idx="2"/>
          </p:cNvCxnSpPr>
          <p:nvPr/>
        </p:nvCxnSpPr>
        <p:spPr>
          <a:xfrm>
            <a:off x="2599278" y="2096852"/>
            <a:ext cx="748586" cy="13681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Овал 27"/>
          <p:cNvSpPr/>
          <p:nvPr/>
        </p:nvSpPr>
        <p:spPr>
          <a:xfrm>
            <a:off x="7020272" y="3140968"/>
            <a:ext cx="1224136" cy="5040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 стрелкой 30"/>
          <p:cNvCxnSpPr>
            <a:stCxn id="22" idx="6"/>
            <a:endCxn id="28" idx="2"/>
          </p:cNvCxnSpPr>
          <p:nvPr/>
        </p:nvCxnSpPr>
        <p:spPr>
          <a:xfrm flipV="1">
            <a:off x="4572000" y="3392996"/>
            <a:ext cx="2448272" cy="72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3" name="Овал 32"/>
          <p:cNvSpPr/>
          <p:nvPr/>
        </p:nvSpPr>
        <p:spPr>
          <a:xfrm>
            <a:off x="5531343" y="5589240"/>
            <a:ext cx="1224136" cy="5040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Прямая со стрелкой 33"/>
          <p:cNvCxnSpPr>
            <a:stCxn id="28" idx="4"/>
            <a:endCxn id="33" idx="0"/>
          </p:cNvCxnSpPr>
          <p:nvPr/>
        </p:nvCxnSpPr>
        <p:spPr>
          <a:xfrm flipH="1">
            <a:off x="6143411" y="3645024"/>
            <a:ext cx="1488929" cy="1944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31" name="Овал 1030"/>
          <p:cNvSpPr/>
          <p:nvPr/>
        </p:nvSpPr>
        <p:spPr>
          <a:xfrm>
            <a:off x="3559630" y="1471705"/>
            <a:ext cx="275720" cy="25202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Овал 71"/>
          <p:cNvSpPr/>
          <p:nvPr/>
        </p:nvSpPr>
        <p:spPr>
          <a:xfrm>
            <a:off x="4093928" y="1241094"/>
            <a:ext cx="216776" cy="2518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2970440" y="1856245"/>
            <a:ext cx="153017" cy="1260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Овал 74"/>
          <p:cNvSpPr/>
          <p:nvPr/>
        </p:nvSpPr>
        <p:spPr>
          <a:xfrm>
            <a:off x="2536701" y="2456890"/>
            <a:ext cx="873739" cy="68407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32" name="Прямоугольник 1031"/>
          <p:cNvSpPr/>
          <p:nvPr/>
        </p:nvSpPr>
        <p:spPr>
          <a:xfrm>
            <a:off x="611560" y="2596262"/>
            <a:ext cx="21282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FF0000"/>
                </a:solidFill>
              </a:rPr>
              <a:t>Середнє арифметичне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033" name="Прямоугольник 1032"/>
          <p:cNvSpPr/>
          <p:nvPr/>
        </p:nvSpPr>
        <p:spPr>
          <a:xfrm>
            <a:off x="4263587" y="1331717"/>
            <a:ext cx="2115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>
                <a:solidFill>
                  <a:srgbClr val="FF0000"/>
                </a:solidFill>
              </a:rPr>
              <a:t>Натуральні числа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034" name="Прямоугольник 1033"/>
          <p:cNvSpPr/>
          <p:nvPr/>
        </p:nvSpPr>
        <p:spPr>
          <a:xfrm>
            <a:off x="1376559" y="1271650"/>
            <a:ext cx="20317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>
                <a:solidFill>
                  <a:srgbClr val="FF0000"/>
                </a:solidFill>
              </a:rPr>
              <a:t>Десяткові дроби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035" name="Прямоугольник 1034"/>
          <p:cNvSpPr/>
          <p:nvPr/>
        </p:nvSpPr>
        <p:spPr>
          <a:xfrm>
            <a:off x="3210723" y="1912186"/>
            <a:ext cx="1099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Масштаб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43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8000" dirty="0"/>
              <a:t>«Знати, уміти!»</a:t>
            </a:r>
            <a:endParaRPr lang="ru-RU" sz="8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3600" b="1" dirty="0">
                <a:solidFill>
                  <a:srgbClr val="00B050"/>
                </a:solidFill>
              </a:rPr>
              <a:t>Знати: </a:t>
            </a:r>
            <a:endParaRPr lang="ru-RU" sz="36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uk-UA" sz="3600" b="1" dirty="0"/>
              <a:t>Правило знаходження середнього арифметичного двох або кількох чисел. </a:t>
            </a:r>
            <a:endParaRPr lang="ru-RU" sz="3600" b="1" dirty="0"/>
          </a:p>
          <a:p>
            <a:pPr marL="0" indent="0">
              <a:buNone/>
            </a:pPr>
            <a:r>
              <a:rPr lang="uk-UA" sz="3600" b="1" dirty="0">
                <a:solidFill>
                  <a:srgbClr val="00B0F0"/>
                </a:solidFill>
              </a:rPr>
              <a:t>Уміти:</a:t>
            </a:r>
            <a:endParaRPr lang="ru-RU" sz="3600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uk-UA" sz="3600" b="1" dirty="0"/>
              <a:t>1) Знаходити середнє арифметичне двох або кількох даних чисел.</a:t>
            </a:r>
            <a:endParaRPr lang="ru-RU" sz="3600" b="1" dirty="0"/>
          </a:p>
          <a:p>
            <a:pPr marL="0" indent="0">
              <a:buNone/>
            </a:pPr>
            <a:r>
              <a:rPr lang="uk-UA" sz="3600" b="1" dirty="0"/>
              <a:t>2) Розв’язувати задачі практичного змісту.</a:t>
            </a:r>
            <a:endParaRPr lang="ru-RU" sz="3600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166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7200" dirty="0" smtClean="0">
                <a:solidFill>
                  <a:srgbClr val="FF0000"/>
                </a:solidFill>
              </a:rPr>
              <a:t>Усні вправи</a:t>
            </a:r>
            <a:endParaRPr lang="ru-RU" sz="7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4800" dirty="0" smtClean="0">
                <a:solidFill>
                  <a:srgbClr val="92D050"/>
                </a:solidFill>
              </a:rPr>
              <a:t>Знайти </a:t>
            </a:r>
            <a:r>
              <a:rPr lang="uk-UA" sz="4800" dirty="0">
                <a:solidFill>
                  <a:srgbClr val="92D050"/>
                </a:solidFill>
              </a:rPr>
              <a:t>середнє </a:t>
            </a:r>
            <a:r>
              <a:rPr lang="uk-UA" sz="4800" dirty="0" smtClean="0">
                <a:solidFill>
                  <a:srgbClr val="92D050"/>
                </a:solidFill>
              </a:rPr>
              <a:t>арифметичне</a:t>
            </a:r>
          </a:p>
          <a:p>
            <a:pPr marL="0" indent="0">
              <a:buNone/>
            </a:pPr>
            <a:r>
              <a:rPr lang="uk-UA" sz="3200" i="1" dirty="0" smtClean="0">
                <a:solidFill>
                  <a:srgbClr val="92D050"/>
                </a:solidFill>
              </a:rPr>
              <a:t>(Кожне </a:t>
            </a:r>
            <a:r>
              <a:rPr lang="uk-UA" sz="3200" i="1" dirty="0">
                <a:solidFill>
                  <a:srgbClr val="92D050"/>
                </a:solidFill>
              </a:rPr>
              <a:t>завдання оцінюється одним балом</a:t>
            </a:r>
            <a:r>
              <a:rPr lang="uk-UA" sz="3200" i="1" dirty="0" smtClean="0">
                <a:solidFill>
                  <a:srgbClr val="92D050"/>
                </a:solidFill>
              </a:rPr>
              <a:t>).</a:t>
            </a:r>
            <a:endParaRPr lang="ru-RU" sz="3200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uk-UA" sz="3200" dirty="0" smtClean="0">
                <a:solidFill>
                  <a:srgbClr val="92D050"/>
                </a:solidFill>
              </a:rPr>
              <a:t>1.   5 </a:t>
            </a:r>
            <a:r>
              <a:rPr lang="uk-UA" sz="3200" dirty="0">
                <a:solidFill>
                  <a:srgbClr val="92D050"/>
                </a:solidFill>
              </a:rPr>
              <a:t>і 7; </a:t>
            </a:r>
            <a:endParaRPr lang="ru-RU" sz="3200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uk-UA" sz="3200" dirty="0" smtClean="0">
                <a:solidFill>
                  <a:srgbClr val="92D050"/>
                </a:solidFill>
              </a:rPr>
              <a:t>2</a:t>
            </a:r>
            <a:r>
              <a:rPr lang="uk-UA" sz="3200" dirty="0">
                <a:solidFill>
                  <a:srgbClr val="92D050"/>
                </a:solidFill>
              </a:rPr>
              <a:t>.   97 і </a:t>
            </a:r>
            <a:r>
              <a:rPr lang="uk-UA" sz="3200" dirty="0" smtClean="0">
                <a:solidFill>
                  <a:srgbClr val="92D050"/>
                </a:solidFill>
              </a:rPr>
              <a:t>103;</a:t>
            </a:r>
            <a:endParaRPr lang="ru-RU" sz="3200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uk-UA" sz="3200" dirty="0" smtClean="0">
                <a:solidFill>
                  <a:srgbClr val="92D050"/>
                </a:solidFill>
              </a:rPr>
              <a:t>3.   38 </a:t>
            </a:r>
            <a:r>
              <a:rPr lang="uk-UA" sz="3200" dirty="0">
                <a:solidFill>
                  <a:srgbClr val="92D050"/>
                </a:solidFill>
              </a:rPr>
              <a:t>і </a:t>
            </a:r>
            <a:r>
              <a:rPr lang="uk-UA" sz="3200" dirty="0" smtClean="0">
                <a:solidFill>
                  <a:srgbClr val="92D050"/>
                </a:solidFill>
              </a:rPr>
              <a:t>12;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rgbClr val="92D050"/>
                </a:solidFill>
              </a:rPr>
              <a:t>4</a:t>
            </a:r>
            <a:r>
              <a:rPr lang="uk-UA" sz="3200" dirty="0">
                <a:solidFill>
                  <a:srgbClr val="92D050"/>
                </a:solidFill>
              </a:rPr>
              <a:t>.   0,1 і </a:t>
            </a:r>
            <a:r>
              <a:rPr lang="uk-UA" sz="3200" dirty="0" smtClean="0">
                <a:solidFill>
                  <a:srgbClr val="92D050"/>
                </a:solidFill>
              </a:rPr>
              <a:t>2;</a:t>
            </a:r>
            <a:endParaRPr lang="ru-RU" sz="3200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uk-UA" sz="3200" dirty="0">
                <a:solidFill>
                  <a:srgbClr val="92D050"/>
                </a:solidFill>
              </a:rPr>
              <a:t>5.   11 ,12 і </a:t>
            </a:r>
            <a:r>
              <a:rPr lang="uk-UA" sz="3200" dirty="0" smtClean="0">
                <a:solidFill>
                  <a:srgbClr val="92D050"/>
                </a:solidFill>
              </a:rPr>
              <a:t>13;</a:t>
            </a:r>
            <a:endParaRPr lang="ru-RU" sz="3200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uk-UA" dirty="0"/>
              <a:t> 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725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368</TotalTime>
  <Words>554</Words>
  <Application>Microsoft Office PowerPoint</Application>
  <PresentationFormat>Экран (4:3)</PresentationFormat>
  <Paragraphs>130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Паркет</vt:lpstr>
      <vt:lpstr>Середнє арифметичне та його застосування при розв'язуванні задач</vt:lpstr>
      <vt:lpstr>Маршрут подорожі</vt:lpstr>
      <vt:lpstr>Математична зарядка</vt:lpstr>
      <vt:lpstr> </vt:lpstr>
      <vt:lpstr>Хвилинка кмітливості</vt:lpstr>
      <vt:lpstr>Усний рахунок</vt:lpstr>
      <vt:lpstr>Карта країни «Арифметика»</vt:lpstr>
      <vt:lpstr>«Знати, уміти!»</vt:lpstr>
      <vt:lpstr>Усні вправи</vt:lpstr>
      <vt:lpstr>Письмові вправи</vt:lpstr>
      <vt:lpstr>Розв’язування задач</vt:lpstr>
      <vt:lpstr>Презентация PowerPoint</vt:lpstr>
      <vt:lpstr>Презентация PowerPoint</vt:lpstr>
      <vt:lpstr>Логічна вправа</vt:lpstr>
      <vt:lpstr>Домашнє завдання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Середнє арифметичне та його застосування при розв'язуванні задач</dc:title>
  <dc:creator>Инна</dc:creator>
  <cp:lastModifiedBy>Инна</cp:lastModifiedBy>
  <cp:revision>34</cp:revision>
  <dcterms:created xsi:type="dcterms:W3CDTF">2013-01-27T18:46:53Z</dcterms:created>
  <dcterms:modified xsi:type="dcterms:W3CDTF">2013-02-03T18:47:09Z</dcterms:modified>
</cp:coreProperties>
</file>