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6D1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Помірний стиль 2 –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Помірний стиль 2 –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Помірний стиль 2 –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Помірний стиль 2 –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Помірний стиль 2 –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>
        <c:manualLayout>
          <c:layoutTarget val="inner"/>
          <c:xMode val="edge"/>
          <c:yMode val="edge"/>
          <c:x val="0.21340942317647968"/>
          <c:y val="0.11156124042039352"/>
          <c:w val="0.63690430151355615"/>
          <c:h val="0.65095953021735398"/>
        </c:manualLayout>
      </c:layout>
      <c:bar3DChart>
        <c:barDir val="col"/>
        <c:grouping val="clustered"/>
        <c:ser>
          <c:idx val="0"/>
          <c:order val="0"/>
          <c:tx>
            <c:strRef>
              <c:f>Аркуш1!$B$1</c:f>
              <c:strCache>
                <c:ptCount val="1"/>
                <c:pt idx="0">
                  <c:v>Ряд 1</c:v>
                </c:pt>
              </c:strCache>
            </c:strRef>
          </c:tx>
          <c:cat>
            <c:numRef>
              <c:f>Аркуш1!$A$2:$A$5</c:f>
              <c:numCache>
                <c:formatCode>General</c:formatCode>
                <c:ptCount val="4"/>
              </c:numCache>
            </c:numRef>
          </c:cat>
          <c:val>
            <c:numRef>
              <c:f>Аркуш1!$B$2:$B$5</c:f>
              <c:numCache>
                <c:formatCode>General</c:formatCode>
                <c:ptCount val="4"/>
                <c:pt idx="0">
                  <c:v>2</c:v>
                </c:pt>
                <c:pt idx="1">
                  <c:v>1</c:v>
                </c:pt>
                <c:pt idx="2">
                  <c:v>3.5</c:v>
                </c:pt>
                <c:pt idx="3">
                  <c:v>4</c:v>
                </c:pt>
              </c:numCache>
            </c:numRef>
          </c:val>
        </c:ser>
        <c:ser>
          <c:idx val="1"/>
          <c:order val="1"/>
          <c:tx>
            <c:strRef>
              <c:f>Аркуш1!$C$1</c:f>
              <c:strCache>
                <c:ptCount val="1"/>
                <c:pt idx="0">
                  <c:v>Ряд 2</c:v>
                </c:pt>
              </c:strCache>
            </c:strRef>
          </c:tx>
          <c:cat>
            <c:numRef>
              <c:f>Аркуш1!$A$2:$A$5</c:f>
              <c:numCache>
                <c:formatCode>General</c:formatCode>
                <c:ptCount val="4"/>
              </c:numCache>
            </c:numRef>
          </c:cat>
          <c:val>
            <c:numRef>
              <c:f>Аркуш1!$C$2:$C$5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6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Аркуш1!$D$1</c:f>
              <c:strCache>
                <c:ptCount val="1"/>
                <c:pt idx="0">
                  <c:v>Ряд 3</c:v>
                </c:pt>
              </c:strCache>
            </c:strRef>
          </c:tx>
          <c:cat>
            <c:numRef>
              <c:f>Аркуш1!$A$2:$A$5</c:f>
              <c:numCache>
                <c:formatCode>General</c:formatCode>
                <c:ptCount val="4"/>
              </c:numCache>
            </c:numRef>
          </c:cat>
          <c:val>
            <c:numRef>
              <c:f>Аркуш1!$D$2:$D$5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1</c:v>
                </c:pt>
                <c:pt idx="3">
                  <c:v>5</c:v>
                </c:pt>
              </c:numCache>
            </c:numRef>
          </c:val>
        </c:ser>
        <c:shape val="cylinder"/>
        <c:axId val="35424128"/>
        <c:axId val="35432704"/>
        <c:axId val="0"/>
      </c:bar3DChart>
      <c:catAx>
        <c:axId val="35424128"/>
        <c:scaling>
          <c:orientation val="minMax"/>
        </c:scaling>
        <c:axPos val="b"/>
        <c:numFmt formatCode="General" sourceLinked="1"/>
        <c:tickLblPos val="nextTo"/>
        <c:crossAx val="35432704"/>
        <c:crosses val="autoZero"/>
        <c:auto val="1"/>
        <c:lblAlgn val="ctr"/>
        <c:lblOffset val="100"/>
      </c:catAx>
      <c:valAx>
        <c:axId val="35432704"/>
        <c:scaling>
          <c:orientation val="minMax"/>
        </c:scaling>
        <c:axPos val="l"/>
        <c:majorGridlines/>
        <c:numFmt formatCode="General" sourceLinked="1"/>
        <c:tickLblPos val="nextTo"/>
        <c:crossAx val="354241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99025524934383202"/>
          <c:y val="0.36989739173228348"/>
          <c:w val="9.7447506561679775E-3"/>
          <c:h val="0.26020497047244096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10.03.2013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напис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10.03.2013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напис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10.03.2013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10.03.2013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10.03.2013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10.03.2013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10.03.2013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10.03.2013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10.03.2013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10.03.2013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рисунка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10.03.2013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959E6-847B-4937-8C3D-49CDB5BA4EF3}" type="datetimeFigureOut">
              <a:rPr lang="uk-UA" smtClean="0"/>
              <a:pPr/>
              <a:t>10.03.2013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4286280"/>
          </a:xfrm>
        </p:spPr>
        <p:txBody>
          <a:bodyPr>
            <a:noAutofit/>
          </a:bodyPr>
          <a:lstStyle/>
          <a:p>
            <a:r>
              <a:rPr lang="uk-UA" sz="5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Математична статистика</a:t>
            </a:r>
            <a:endParaRPr lang="ru-RU" sz="54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Users\admin\Desktop\Новая папка (2)\0003-008-Matematik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714753"/>
            <a:ext cx="2538172" cy="3143247"/>
          </a:xfrm>
          <a:prstGeom prst="rect">
            <a:avLst/>
          </a:prstGeom>
          <a:gradFill>
            <a:gsLst>
              <a:gs pos="0">
                <a:srgbClr val="7030A0"/>
              </a:gs>
              <a:gs pos="8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pic>
      <p:pic>
        <p:nvPicPr>
          <p:cNvPr id="3" name="Picture 2" descr="C:\Users\admin\Desktop\Новая папка (2)\1-matematika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0"/>
            <a:ext cx="3643338" cy="207167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0" sx="100000" sy="100000" flip="x" algn="c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4357718"/>
          </a:xfrm>
        </p:spPr>
        <p:txBody>
          <a:bodyPr>
            <a:normAutofit/>
          </a:bodyPr>
          <a:lstStyle/>
          <a:p>
            <a:r>
              <a:rPr lang="uk-UA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Математична статистика-це наука,в якій досліджуються кількісні характеристики масових явищ.</a:t>
            </a:r>
            <a:endParaRPr lang="ru-RU" b="1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Стрілка вниз 8"/>
          <p:cNvSpPr/>
          <p:nvPr/>
        </p:nvSpPr>
        <p:spPr>
          <a:xfrm>
            <a:off x="4000496" y="35716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Users\admin\Desktop\Новая папка (2)\mathsteach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4357694"/>
            <a:ext cx="2997200" cy="250030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3571900"/>
          </a:xfrm>
        </p:spPr>
        <p:txBody>
          <a:bodyPr/>
          <a:lstStyle/>
          <a:p>
            <a:r>
              <a:rPr lang="uk-UA" i="1" u="sng" dirty="0" smtClean="0">
                <a:solidFill>
                  <a:srgbClr val="FF0000"/>
                </a:solidFill>
              </a:rPr>
              <a:t>Приклад. </a:t>
            </a:r>
            <a:r>
              <a:rPr lang="uk-UA" sz="3200" b="1" i="1" dirty="0" smtClean="0"/>
              <a:t>Із 87 </a:t>
            </a:r>
            <a:r>
              <a:rPr lang="uk-UA" sz="3200" b="1" i="1" dirty="0" err="1" smtClean="0"/>
              <a:t>дев</a:t>
            </a:r>
            <a:r>
              <a:rPr lang="en-US" sz="3200" b="1" i="1" dirty="0" smtClean="0"/>
              <a:t>’</a:t>
            </a:r>
            <a:r>
              <a:rPr lang="uk-UA" sz="3200" b="1" i="1" dirty="0" err="1" smtClean="0"/>
              <a:t>ятикласників</a:t>
            </a:r>
            <a:r>
              <a:rPr lang="uk-UA" sz="3200" b="1" i="1" dirty="0" smtClean="0"/>
              <a:t> однієї школи 7 мають оцінки,що відповідають І рівню навчальних досягнень,33-ІІ,31-ІІІ і 16-І</a:t>
            </a:r>
            <a:r>
              <a:rPr lang="en-US" sz="3200" b="1" i="1" dirty="0" smtClean="0"/>
              <a:t>V </a:t>
            </a:r>
            <a:r>
              <a:rPr lang="uk-UA" sz="3200" b="1" i="1" dirty="0" smtClean="0"/>
              <a:t>рівню. Це кількісні характеристики проведеної контрольної роботи. Їх можна подати у вигляді таблиці або діаграми.</a:t>
            </a:r>
            <a:endParaRPr lang="ru-RU" i="1" u="sng" dirty="0">
              <a:solidFill>
                <a:srgbClr val="FF0000"/>
              </a:solidFill>
            </a:endParaRPr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/>
        </p:nvGraphicFramePr>
        <p:xfrm>
          <a:off x="0" y="3571876"/>
          <a:ext cx="9144000" cy="10001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93243"/>
                <a:gridCol w="1106133"/>
                <a:gridCol w="1179875"/>
                <a:gridCol w="1106100"/>
                <a:gridCol w="958649"/>
              </a:tblGrid>
              <a:tr h="555629"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solidFill>
                            <a:srgbClr val="FFFF00"/>
                          </a:solidFill>
                        </a:rPr>
                        <a:t>Рівень</a:t>
                      </a:r>
                      <a:r>
                        <a:rPr lang="uk-UA" sz="2000" baseline="0" dirty="0" smtClean="0">
                          <a:solidFill>
                            <a:srgbClr val="FFFF00"/>
                          </a:solidFill>
                        </a:rPr>
                        <a:t> навчальних досягнень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</a:t>
                      </a:r>
                      <a:r>
                        <a:rPr lang="uk-UA" sz="2400" dirty="0" smtClean="0"/>
                        <a:t> І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     ІІ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     ІІІ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    І</a:t>
                      </a:r>
                      <a:r>
                        <a:rPr lang="en-US" sz="2400" dirty="0" smtClean="0"/>
                        <a:t>V</a:t>
                      </a:r>
                      <a:endParaRPr lang="ru-RU" sz="2400" dirty="0"/>
                    </a:p>
                  </a:txBody>
                  <a:tcPr/>
                </a:tc>
              </a:tr>
              <a:tr h="444504">
                <a:tc>
                  <a:txBody>
                    <a:bodyPr/>
                    <a:lstStyle/>
                    <a:p>
                      <a:r>
                        <a:rPr lang="uk-UA" i="1" dirty="0" smtClean="0"/>
                        <a:t>Кількість учнів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7</a:t>
                      </a:r>
                      <a:endParaRPr lang="uk-UA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33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31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16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7" name="Picture 3" descr="C:\Users\admin\Desktop\WP_0006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4643446"/>
            <a:ext cx="2500330" cy="2214554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3286124"/>
            <a:ext cx="8072494" cy="1500198"/>
          </a:xfrm>
        </p:spPr>
        <p:txBody>
          <a:bodyPr>
            <a:normAutofit fontScale="90000"/>
          </a:bodyPr>
          <a:lstStyle/>
          <a:p>
            <a:r>
              <a:rPr lang="uk-UA" b="0" i="1" u="sng" dirty="0" smtClean="0">
                <a:solidFill>
                  <a:srgbClr val="7030A0"/>
                </a:solidFill>
              </a:rPr>
              <a:t>Частотні таблиці-</a:t>
            </a:r>
            <a:r>
              <a:rPr lang="uk-UA" sz="3200" i="1" dirty="0" smtClean="0">
                <a:solidFill>
                  <a:srgbClr val="7030A0"/>
                </a:solidFill>
              </a:rPr>
              <a:t>це таблиці у статистиці,в яких числа другого рядка частоти.</a:t>
            </a:r>
            <a:endParaRPr lang="ru-RU" b="0" i="1" u="sng" dirty="0">
              <a:solidFill>
                <a:srgbClr val="7030A0"/>
              </a:solidFill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28596" y="1"/>
            <a:ext cx="8358246" cy="1500174"/>
          </a:xfrm>
        </p:spPr>
        <p:txBody>
          <a:bodyPr>
            <a:normAutofit/>
          </a:bodyPr>
          <a:lstStyle/>
          <a:p>
            <a:r>
              <a:rPr lang="uk-UA" sz="4400" i="1" u="sng" dirty="0" smtClean="0">
                <a:solidFill>
                  <a:srgbClr val="7030A0"/>
                </a:solidFill>
              </a:rPr>
              <a:t>Гістограми-</a:t>
            </a:r>
            <a:r>
              <a:rPr lang="uk-UA" sz="3600" b="1" i="1" dirty="0" smtClean="0">
                <a:solidFill>
                  <a:srgbClr val="7030A0"/>
                </a:solidFill>
              </a:rPr>
              <a:t>це стовпчасті діаграми у статистиці.</a:t>
            </a:r>
            <a:endParaRPr lang="ru-RU" sz="4400" i="1" u="sng" dirty="0">
              <a:solidFill>
                <a:srgbClr val="7030A0"/>
              </a:solidFill>
            </a:endParaRPr>
          </a:p>
        </p:txBody>
      </p:sp>
      <p:graphicFrame>
        <p:nvGraphicFramePr>
          <p:cNvPr id="4" name="Діаграма 3"/>
          <p:cNvGraphicFramePr/>
          <p:nvPr/>
        </p:nvGraphicFramePr>
        <p:xfrm>
          <a:off x="2357422" y="1397000"/>
          <a:ext cx="3643338" cy="2103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Таблиця 4"/>
          <p:cNvGraphicFramePr>
            <a:graphicFrameLocks noGrp="1"/>
          </p:cNvGraphicFramePr>
          <p:nvPr/>
        </p:nvGraphicFramePr>
        <p:xfrm>
          <a:off x="428596" y="5429264"/>
          <a:ext cx="8072495" cy="741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71768"/>
                <a:gridCol w="1357322"/>
                <a:gridCol w="1143008"/>
                <a:gridCol w="1385898"/>
                <a:gridCol w="1614499"/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ЗАРОБІТНА</a:t>
                      </a:r>
                      <a:r>
                        <a:rPr lang="uk-UA" baseline="0" dirty="0" smtClean="0"/>
                        <a:t> ПЛАТА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1000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1200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1750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2100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КІЛЬКІСТЬ</a:t>
                      </a:r>
                      <a:r>
                        <a:rPr lang="uk-UA" baseline="0" dirty="0" smtClean="0"/>
                        <a:t> РОБІТНИКІВ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54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 32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  29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571612"/>
            <a:ext cx="7772400" cy="214314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DE6D10"/>
                </a:solidFill>
              </a:rPr>
              <a:t>Відносна частота</a:t>
            </a:r>
            <a:r>
              <a:rPr lang="uk-UA" sz="3200" i="1" dirty="0" smtClean="0">
                <a:solidFill>
                  <a:srgbClr val="DE6D10"/>
                </a:solidFill>
              </a:rPr>
              <a:t> </a:t>
            </a:r>
            <a:r>
              <a:rPr lang="uk-UA" sz="3200" i="1" dirty="0" smtClean="0">
                <a:solidFill>
                  <a:srgbClr val="DE6D10"/>
                </a:solidFill>
              </a:rPr>
              <a:t>значення вибірки-це відношення частоти значення до кількості усіх значень вибірки,виражене у відсотках.</a:t>
            </a:r>
            <a:endParaRPr lang="ru-RU" dirty="0">
              <a:solidFill>
                <a:srgbClr val="DE6D10"/>
              </a:solidFill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500034" y="1"/>
            <a:ext cx="8143932" cy="1428735"/>
          </a:xfrm>
        </p:spPr>
        <p:txBody>
          <a:bodyPr>
            <a:normAutofit fontScale="77500" lnSpcReduction="20000"/>
          </a:bodyPr>
          <a:lstStyle/>
          <a:p>
            <a:r>
              <a:rPr lang="uk-UA" sz="4400" b="1" i="1" dirty="0" smtClean="0">
                <a:solidFill>
                  <a:srgbClr val="00B050"/>
                </a:solidFill>
              </a:rPr>
              <a:t>Вибірка-це формулювання скінченої сукупності незалежних результатів спостережень.</a:t>
            </a:r>
            <a:endParaRPr lang="ru-RU" sz="4400" b="1" i="1" dirty="0">
              <a:solidFill>
                <a:srgbClr val="00B050"/>
              </a:solidFill>
            </a:endParaRPr>
          </a:p>
        </p:txBody>
      </p:sp>
      <p:pic>
        <p:nvPicPr>
          <p:cNvPr id="2050" name="Picture 2" descr="C:\Users\admin\Desktop\Новая папка (2)\0008-004-Teorem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3429000"/>
            <a:ext cx="3214710" cy="3366868"/>
          </a:xfrm>
          <a:prstGeom prst="ellipse">
            <a:avLst/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2143116"/>
            <a:ext cx="7772400" cy="4357718"/>
          </a:xfrm>
        </p:spPr>
        <p:txBody>
          <a:bodyPr>
            <a:normAutofit/>
          </a:bodyPr>
          <a:lstStyle/>
          <a:p>
            <a:r>
              <a:rPr lang="uk-UA" sz="3600" dirty="0" smtClean="0">
                <a:solidFill>
                  <a:srgbClr val="00B0F0"/>
                </a:solidFill>
              </a:rPr>
              <a:t>Мода вибірки-</a:t>
            </a:r>
            <a:r>
              <a:rPr lang="uk-UA" sz="2800" b="0" dirty="0" smtClean="0"/>
              <a:t>це те її значення,яке трапляється найчастіше.</a:t>
            </a:r>
            <a:br>
              <a:rPr lang="uk-UA" sz="2800" b="0" dirty="0" smtClean="0"/>
            </a:br>
            <a:r>
              <a:rPr lang="uk-UA" sz="3600" dirty="0" smtClean="0">
                <a:solidFill>
                  <a:srgbClr val="00B0F0"/>
                </a:solidFill>
              </a:rPr>
              <a:t>Медіана вибірки-</a:t>
            </a:r>
            <a:r>
              <a:rPr lang="uk-UA" sz="2800" b="0" dirty="0" smtClean="0"/>
              <a:t>це число,яке </a:t>
            </a:r>
            <a:r>
              <a:rPr lang="uk-UA" sz="2800" b="0" dirty="0" err="1" smtClean="0"/>
              <a:t>“поділяє”</a:t>
            </a:r>
            <a:r>
              <a:rPr lang="uk-UA" sz="2800" b="0" dirty="0" smtClean="0"/>
              <a:t> навпіл упорядковану сукупність усіх значень вибірки.</a:t>
            </a:r>
            <a:br>
              <a:rPr lang="uk-UA" sz="2800" b="0" dirty="0" smtClean="0"/>
            </a:br>
            <a:r>
              <a:rPr lang="uk-UA" sz="3600" dirty="0" smtClean="0">
                <a:solidFill>
                  <a:srgbClr val="00B0F0"/>
                </a:solidFill>
              </a:rPr>
              <a:t>Середнє значення Вибірки-</a:t>
            </a:r>
            <a:r>
              <a:rPr lang="uk-UA" sz="2800" b="0" dirty="0" smtClean="0"/>
              <a:t>СЕРЕДНЄ АРИФМЕТИЧНЕ УСІХ ЇЇ ЗНАЧЕНЬ.</a:t>
            </a:r>
            <a:endParaRPr lang="ru-RU" sz="3600" dirty="0">
              <a:solidFill>
                <a:srgbClr val="00B0F0"/>
              </a:solidFill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14291"/>
            <a:ext cx="7772400" cy="1928825"/>
          </a:xfrm>
        </p:spPr>
        <p:txBody>
          <a:bodyPr>
            <a:normAutofit fontScale="92500"/>
          </a:bodyPr>
          <a:lstStyle/>
          <a:p>
            <a:r>
              <a:rPr lang="uk-UA" sz="3600" dirty="0" smtClean="0">
                <a:solidFill>
                  <a:srgbClr val="FF0000"/>
                </a:solidFill>
              </a:rPr>
              <a:t>Вибірки характеризують </a:t>
            </a:r>
            <a:r>
              <a:rPr lang="uk-UA" sz="3600" b="1" i="1" dirty="0" smtClean="0">
                <a:solidFill>
                  <a:srgbClr val="FF0000"/>
                </a:solidFill>
              </a:rPr>
              <a:t>центральними тенденціями:</a:t>
            </a:r>
            <a:r>
              <a:rPr lang="uk-UA" sz="3600" dirty="0" smtClean="0">
                <a:solidFill>
                  <a:srgbClr val="FF0000"/>
                </a:solidFill>
              </a:rPr>
              <a:t>модою,медіаною,середнім значенням.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426</TotalTime>
  <Words>146</Words>
  <PresentationFormat>Екран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6</vt:i4>
      </vt:variant>
    </vt:vector>
  </HeadingPairs>
  <TitlesOfParts>
    <vt:vector size="7" baseType="lpstr">
      <vt:lpstr>Тема Office</vt:lpstr>
      <vt:lpstr>Математична статистика</vt:lpstr>
      <vt:lpstr>Математична статистика-це наука,в якій досліджуються кількісні характеристики масових явищ.</vt:lpstr>
      <vt:lpstr>Приклад. Із 87 дев’ятикласників однієї школи 7 мають оцінки,що відповідають І рівню навчальних досягнень,33-ІІ,31-ІІІ і 16-ІV рівню. Це кількісні характеристики проведеної контрольної роботи. Їх можна подати у вигляді таблиці або діаграми.</vt:lpstr>
      <vt:lpstr>Частотні таблиці-це таблиці у статистиці,в яких числа другого рядка частоти.</vt:lpstr>
      <vt:lpstr>Відносна частота значення вибірки-це відношення частоти значення до кількості усіх значень вибірки,виражене у відсотках.</vt:lpstr>
      <vt:lpstr>Мода вибірки-це те її значення,яке трапляється найчастіше. Медіана вибірки-це число,яке “поділяє” навпіл упорядковану сукупність усіх значень вибірки. Середнє значення Вибірки-СЕРЕДНЄ АРИФМЕТИЧНЕ УСІХ ЇЇ ЗНАЧЕНЬ.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Математична статистика</dc:title>
  <dc:creator>Ясюня</dc:creator>
  <cp:lastModifiedBy>admin</cp:lastModifiedBy>
  <cp:revision>46</cp:revision>
  <dcterms:created xsi:type="dcterms:W3CDTF">2013-03-09T09:01:56Z</dcterms:created>
  <dcterms:modified xsi:type="dcterms:W3CDTF">2013-03-10T10:21:13Z</dcterms:modified>
</cp:coreProperties>
</file>