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0" r:id="rId4"/>
    <p:sldId id="261" r:id="rId5"/>
    <p:sldId id="262" r:id="rId6"/>
    <p:sldId id="277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5" r:id="rId17"/>
  </p:sldIdLst>
  <p:sldSz cx="9144000" cy="6858000" type="screen4x3"/>
  <p:notesSz cx="6858000" cy="99456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 descr="blue_binary_code_1024_768 copi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F34A-CF2C-45FE-95F5-4CEDDB188513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14E6-5758-4A59-A7E4-D640BEDA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F34A-CF2C-45FE-95F5-4CEDDB188513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14E6-5758-4A59-A7E4-D640BEDA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F34A-CF2C-45FE-95F5-4CEDDB188513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14E6-5758-4A59-A7E4-D640BEDA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F34A-CF2C-45FE-95F5-4CEDDB188513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14E6-5758-4A59-A7E4-D640BEDA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F34A-CF2C-45FE-95F5-4CEDDB188513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14E6-5758-4A59-A7E4-D640BEDA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F34A-CF2C-45FE-95F5-4CEDDB188513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14E6-5758-4A59-A7E4-D640BEDA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F34A-CF2C-45FE-95F5-4CEDDB188513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14E6-5758-4A59-A7E4-D640BEDA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F34A-CF2C-45FE-95F5-4CEDDB188513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14E6-5758-4A59-A7E4-D640BEDA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F34A-CF2C-45FE-95F5-4CEDDB188513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14E6-5758-4A59-A7E4-D640BEDA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F34A-CF2C-45FE-95F5-4CEDDB188513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14E6-5758-4A59-A7E4-D640BEDA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F34A-CF2C-45FE-95F5-4CEDDB188513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14E6-5758-4A59-A7E4-D640BEDA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FF34A-CF2C-45FE-95F5-4CEDDB188513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014E6-5758-4A59-A7E4-D640BEDA7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3672408"/>
          </a:xfrm>
        </p:spPr>
        <p:txBody>
          <a:bodyPr>
            <a:noAutofit/>
          </a:bodyPr>
          <a:lstStyle/>
          <a:p>
            <a:r>
              <a:rPr lang="uk-UA" sz="9600" dirty="0" smtClean="0">
                <a:solidFill>
                  <a:schemeClr val="bg2"/>
                </a:solidFill>
              </a:rPr>
              <a:t>Світ алгебри</a:t>
            </a:r>
            <a:br>
              <a:rPr lang="uk-UA" sz="9600" dirty="0" smtClean="0">
                <a:solidFill>
                  <a:schemeClr val="bg2"/>
                </a:solidFill>
              </a:rPr>
            </a:br>
            <a:r>
              <a:rPr lang="uk-UA" sz="9600" dirty="0" smtClean="0">
                <a:solidFill>
                  <a:schemeClr val="bg2"/>
                </a:solidFill>
              </a:rPr>
              <a:t>Видатні вчені</a:t>
            </a:r>
            <a:endParaRPr lang="es-ES" sz="9600" dirty="0">
              <a:solidFill>
                <a:schemeClr val="bg2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20880" cy="2351112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rgbClr val="00B0F0"/>
                </a:solidFill>
              </a:rPr>
              <a:t>Підготувала</a:t>
            </a:r>
          </a:p>
          <a:p>
            <a:pPr algn="r"/>
            <a:r>
              <a:rPr lang="uk-UA" dirty="0" smtClean="0">
                <a:solidFill>
                  <a:srgbClr val="00B0F0"/>
                </a:solidFill>
              </a:rPr>
              <a:t>Учениця 8 класу</a:t>
            </a:r>
          </a:p>
          <a:p>
            <a:pPr algn="r"/>
            <a:r>
              <a:rPr lang="uk-UA" dirty="0" err="1" smtClean="0">
                <a:solidFill>
                  <a:srgbClr val="00B0F0"/>
                </a:solidFill>
              </a:rPr>
              <a:t>Новогуйвинської</a:t>
            </a:r>
            <a:r>
              <a:rPr lang="uk-UA" dirty="0" smtClean="0">
                <a:solidFill>
                  <a:srgbClr val="00B0F0"/>
                </a:solidFill>
              </a:rPr>
              <a:t> гімназії</a:t>
            </a:r>
          </a:p>
          <a:p>
            <a:pPr algn="r"/>
            <a:r>
              <a:rPr lang="uk-UA" dirty="0" smtClean="0">
                <a:solidFill>
                  <a:srgbClr val="00B0F0"/>
                </a:solidFill>
              </a:rPr>
              <a:t>Загородня Катерина</a:t>
            </a:r>
            <a:endParaRPr lang="es-E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00">
        <p:split orient="vert"/>
      </p:transition>
    </mc:Choice>
    <mc:Fallback>
      <p:transition spd="slow" advTm="6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971823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Георгій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Феодосійович</a:t>
            </a:r>
            <a:r>
              <a:rPr lang="ru-RU" dirty="0">
                <a:solidFill>
                  <a:schemeClr val="bg1"/>
                </a:solidFill>
              </a:rPr>
              <a:t> Вороний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640960" cy="5400599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1868-1908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Г.Ф. Вороний </a:t>
            </a:r>
            <a:r>
              <a:rPr lang="ru-RU" dirty="0" err="1">
                <a:solidFill>
                  <a:schemeClr val="bg1"/>
                </a:solidFill>
              </a:rPr>
              <a:t>належить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когорти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найвідоміших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математиків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минулого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Визнаний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фахівцями</a:t>
            </a:r>
            <a:r>
              <a:rPr lang="ru-RU" dirty="0">
                <a:solidFill>
                  <a:schemeClr val="bg1"/>
                </a:solidFill>
              </a:rPr>
              <a:t> як один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найяскравіших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талантів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галузі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теорії</a:t>
            </a:r>
            <a:r>
              <a:rPr lang="ru-RU" dirty="0">
                <a:solidFill>
                  <a:schemeClr val="bg1"/>
                </a:solidFill>
              </a:rPr>
              <a:t> чисел на </a:t>
            </a:r>
            <a:r>
              <a:rPr lang="ru-RU" dirty="0" err="1">
                <a:solidFill>
                  <a:schemeClr val="bg1"/>
                </a:solidFill>
              </a:rPr>
              <a:t>межі</a:t>
            </a:r>
            <a:r>
              <a:rPr lang="ru-RU" dirty="0">
                <a:solidFill>
                  <a:schemeClr val="bg1"/>
                </a:solidFill>
              </a:rPr>
              <a:t> ХІХ-ХХ </a:t>
            </a:r>
            <a:r>
              <a:rPr lang="ru-RU" dirty="0" err="1">
                <a:solidFill>
                  <a:schemeClr val="bg1"/>
                </a:solidFill>
              </a:rPr>
              <a:t>століть</a:t>
            </a:r>
            <a:r>
              <a:rPr lang="ru-RU" dirty="0">
                <a:solidFill>
                  <a:schemeClr val="bg1"/>
                </a:solidFill>
              </a:rPr>
              <a:t>, Г.Ф. Вороний за </a:t>
            </a:r>
            <a:r>
              <a:rPr lang="ru-RU" dirty="0" err="1">
                <a:solidFill>
                  <a:schemeClr val="bg1"/>
                </a:solidFill>
              </a:rPr>
              <a:t>своє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встиг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надрукувати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дванадцять</a:t>
            </a:r>
            <a:r>
              <a:rPr lang="ru-RU" dirty="0">
                <a:solidFill>
                  <a:schemeClr val="bg1"/>
                </a:solidFill>
              </a:rPr>
              <a:t> статей. Але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! Вони дали </a:t>
            </a:r>
            <a:r>
              <a:rPr lang="ru-RU" dirty="0" err="1">
                <a:solidFill>
                  <a:schemeClr val="bg1"/>
                </a:solidFill>
              </a:rPr>
              <a:t>поштовх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напрямків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аналітичній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теорії</a:t>
            </a:r>
            <a:r>
              <a:rPr lang="ru-RU" dirty="0">
                <a:solidFill>
                  <a:schemeClr val="bg1"/>
                </a:solidFill>
              </a:rPr>
              <a:t> чисел, </a:t>
            </a:r>
            <a:r>
              <a:rPr lang="ru-RU" dirty="0" err="1">
                <a:solidFill>
                  <a:schemeClr val="bg1"/>
                </a:solidFill>
              </a:rPr>
              <a:t>алгебраїчній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теорії</a:t>
            </a:r>
            <a:r>
              <a:rPr lang="ru-RU" dirty="0">
                <a:solidFill>
                  <a:schemeClr val="bg1"/>
                </a:solidFill>
              </a:rPr>
              <a:t> чисел, </a:t>
            </a:r>
            <a:r>
              <a:rPr lang="ru-RU" dirty="0" err="1">
                <a:solidFill>
                  <a:schemeClr val="bg1"/>
                </a:solidFill>
              </a:rPr>
              <a:t>геометрії</a:t>
            </a:r>
            <a:r>
              <a:rPr lang="ru-RU" dirty="0">
                <a:solidFill>
                  <a:schemeClr val="bg1"/>
                </a:solidFill>
              </a:rPr>
              <a:t> чисел,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нині</a:t>
            </a:r>
            <a:r>
              <a:rPr lang="ru-RU" dirty="0">
                <a:solidFill>
                  <a:schemeClr val="bg1"/>
                </a:solidFill>
              </a:rPr>
              <a:t> активно </a:t>
            </a:r>
            <a:r>
              <a:rPr lang="ru-RU" dirty="0" err="1">
                <a:solidFill>
                  <a:schemeClr val="bg1"/>
                </a:solidFill>
              </a:rPr>
              <a:t>розвиваються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багатьох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країнах.У</a:t>
            </a:r>
            <a:r>
              <a:rPr lang="ru-RU" dirty="0">
                <a:solidFill>
                  <a:schemeClr val="bg1"/>
                </a:solidFill>
              </a:rPr>
              <a:t> Вороного </a:t>
            </a:r>
            <a:r>
              <a:rPr lang="ru-RU" dirty="0" err="1">
                <a:solidFill>
                  <a:schemeClr val="bg1"/>
                </a:solidFill>
              </a:rPr>
              <a:t>всього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шість</a:t>
            </a:r>
            <a:r>
              <a:rPr lang="ru-RU" dirty="0">
                <a:solidFill>
                  <a:schemeClr val="bg1"/>
                </a:solidFill>
              </a:rPr>
              <a:t> великих і </a:t>
            </a:r>
            <a:r>
              <a:rPr lang="ru-RU" dirty="0" err="1">
                <a:solidFill>
                  <a:schemeClr val="bg1"/>
                </a:solidFill>
              </a:rPr>
              <a:t>шість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малих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праць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Кожна</a:t>
            </a:r>
            <a:r>
              <a:rPr lang="ru-RU" dirty="0">
                <a:solidFill>
                  <a:schemeClr val="bg1"/>
                </a:solidFill>
              </a:rPr>
              <a:t> з великих </a:t>
            </a:r>
            <a:r>
              <a:rPr lang="ru-RU" dirty="0" err="1">
                <a:solidFill>
                  <a:schemeClr val="bg1"/>
                </a:solidFill>
              </a:rPr>
              <a:t>праць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капітальна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даній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галузі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відкриває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велику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ділянку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досліджень</a:t>
            </a:r>
            <a:r>
              <a:rPr lang="ru-RU" dirty="0">
                <a:solidFill>
                  <a:schemeClr val="bg1"/>
                </a:solidFill>
              </a:rPr>
              <a:t>; </a:t>
            </a:r>
            <a:r>
              <a:rPr lang="ru-RU" dirty="0" err="1">
                <a:solidFill>
                  <a:schemeClr val="bg1"/>
                </a:solidFill>
              </a:rPr>
              <a:t>навіть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кожна</a:t>
            </a:r>
            <a:r>
              <a:rPr lang="ru-RU" dirty="0">
                <a:solidFill>
                  <a:schemeClr val="bg1"/>
                </a:solidFill>
              </a:rPr>
              <a:t> мала </a:t>
            </a:r>
            <a:r>
              <a:rPr lang="ru-RU" dirty="0" err="1">
                <a:solidFill>
                  <a:schemeClr val="bg1"/>
                </a:solidFill>
              </a:rPr>
              <a:t>праця</a:t>
            </a:r>
            <a:r>
              <a:rPr lang="ru-RU" dirty="0">
                <a:solidFill>
                  <a:schemeClr val="bg1"/>
                </a:solidFill>
              </a:rPr>
              <a:t> Вороного </a:t>
            </a:r>
            <a:r>
              <a:rPr lang="ru-RU" dirty="0" err="1">
                <a:solidFill>
                  <a:schemeClr val="bg1"/>
                </a:solidFill>
              </a:rPr>
              <a:t>незвичайно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оригінальна</a:t>
            </a:r>
            <a:r>
              <a:rPr lang="ru-RU" dirty="0">
                <a:solidFill>
                  <a:schemeClr val="bg1"/>
                </a:solidFill>
              </a:rPr>
              <a:t> і часом </a:t>
            </a:r>
            <a:r>
              <a:rPr lang="ru-RU" dirty="0" err="1">
                <a:solidFill>
                  <a:schemeClr val="bg1"/>
                </a:solidFill>
              </a:rPr>
              <a:t>поновому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спрямовує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дослідження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Народився</a:t>
            </a:r>
            <a:r>
              <a:rPr lang="ru-RU" dirty="0">
                <a:solidFill>
                  <a:schemeClr val="bg1"/>
                </a:solidFill>
              </a:rPr>
              <a:t> Г. Вороний у с. Журавка на </a:t>
            </a:r>
            <a:r>
              <a:rPr lang="ru-RU" dirty="0" err="1">
                <a:solidFill>
                  <a:schemeClr val="bg1"/>
                </a:solidFill>
              </a:rPr>
              <a:t>Полтавщині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тепер</a:t>
            </a:r>
            <a:r>
              <a:rPr lang="ru-RU" dirty="0">
                <a:solidFill>
                  <a:schemeClr val="bg1"/>
                </a:solidFill>
              </a:rPr>
              <a:t> село - </a:t>
            </a:r>
            <a:r>
              <a:rPr lang="ru-RU" dirty="0" err="1">
                <a:solidFill>
                  <a:schemeClr val="bg1"/>
                </a:solidFill>
              </a:rPr>
              <a:t>Варвинського</a:t>
            </a:r>
            <a:r>
              <a:rPr lang="ru-RU" dirty="0">
                <a:solidFill>
                  <a:schemeClr val="bg1"/>
                </a:solidFill>
              </a:rPr>
              <a:t> району, </a:t>
            </a:r>
            <a:r>
              <a:rPr lang="ru-RU" dirty="0" err="1">
                <a:solidFill>
                  <a:schemeClr val="bg1"/>
                </a:solidFill>
              </a:rPr>
              <a:t>Чернігівської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області</a:t>
            </a:r>
            <a:r>
              <a:rPr lang="ru-RU" dirty="0">
                <a:solidFill>
                  <a:schemeClr val="bg1"/>
                </a:solidFill>
              </a:rPr>
              <a:t>).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замолоду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чумакував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потім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придбавши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невелику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ділянку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землі</a:t>
            </a:r>
            <a:r>
              <a:rPr lang="ru-RU" dirty="0">
                <a:solidFill>
                  <a:schemeClr val="bg1"/>
                </a:solidFill>
              </a:rPr>
              <a:t> над </a:t>
            </a:r>
            <a:r>
              <a:rPr lang="ru-RU" dirty="0" err="1">
                <a:solidFill>
                  <a:schemeClr val="bg1"/>
                </a:solidFill>
              </a:rPr>
              <a:t>річкою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Удай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займався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селянською</a:t>
            </a:r>
            <a:r>
              <a:rPr lang="ru-RU" dirty="0">
                <a:solidFill>
                  <a:schemeClr val="bg1"/>
                </a:solidFill>
              </a:rPr>
              <a:t> справою. А </a:t>
            </a:r>
            <a:r>
              <a:rPr lang="ru-RU" dirty="0" err="1">
                <a:solidFill>
                  <a:schemeClr val="bg1"/>
                </a:solidFill>
              </a:rPr>
              <a:t>батько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пішов</a:t>
            </a:r>
            <a:r>
              <a:rPr lang="ru-RU" dirty="0">
                <a:solidFill>
                  <a:schemeClr val="bg1"/>
                </a:solidFill>
              </a:rPr>
              <a:t> у науку - </a:t>
            </a:r>
            <a:r>
              <a:rPr lang="ru-RU" dirty="0" err="1">
                <a:solidFill>
                  <a:schemeClr val="bg1"/>
                </a:solidFill>
              </a:rPr>
              <a:t>закінчив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Київський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університет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здобув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ступінь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магістра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російської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словесності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Георгій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закінчив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Прилуцьку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гімназію</a:t>
            </a:r>
            <a:r>
              <a:rPr lang="ru-RU" dirty="0">
                <a:solidFill>
                  <a:schemeClr val="bg1"/>
                </a:solidFill>
              </a:rPr>
              <a:t> 1885 року, де "</a:t>
            </a:r>
            <a:r>
              <a:rPr lang="ru-RU" dirty="0" err="1">
                <a:solidFill>
                  <a:schemeClr val="bg1"/>
                </a:solidFill>
              </a:rPr>
              <a:t>здобув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дуже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добрі</a:t>
            </a:r>
            <a:r>
              <a:rPr lang="ru-RU" dirty="0">
                <a:solidFill>
                  <a:schemeClr val="bg1"/>
                </a:solidFill>
              </a:rPr>
              <a:t>, а з математики, до </a:t>
            </a:r>
            <a:r>
              <a:rPr lang="ru-RU" dirty="0" err="1">
                <a:solidFill>
                  <a:schemeClr val="bg1"/>
                </a:solidFill>
              </a:rPr>
              <a:t>якої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особливий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нахил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покликання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здобув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виділяються</a:t>
            </a:r>
            <a:r>
              <a:rPr lang="ru-RU" dirty="0">
                <a:solidFill>
                  <a:schemeClr val="bg1"/>
                </a:solidFill>
              </a:rPr>
              <a:t> з ряду </a:t>
            </a:r>
            <a:r>
              <a:rPr lang="ru-RU" dirty="0" err="1">
                <a:solidFill>
                  <a:schemeClr val="bg1"/>
                </a:solidFill>
              </a:rPr>
              <a:t>учнівських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успіхів</a:t>
            </a:r>
            <a:r>
              <a:rPr lang="ru-RU" dirty="0">
                <a:solidFill>
                  <a:schemeClr val="bg1"/>
                </a:solidFill>
              </a:rPr>
              <a:t> з математики".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ж року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вступив до </a:t>
            </a:r>
            <a:r>
              <a:rPr lang="ru-RU" dirty="0" err="1">
                <a:solidFill>
                  <a:schemeClr val="bg1"/>
                </a:solidFill>
              </a:rPr>
              <a:t>Петербурзького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університету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фізико-математичний</a:t>
            </a:r>
            <a:r>
              <a:rPr lang="ru-RU" dirty="0">
                <a:solidFill>
                  <a:schemeClr val="bg1"/>
                </a:solidFill>
              </a:rPr>
              <a:t> факультет. Математика все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захоплювала</a:t>
            </a:r>
            <a:r>
              <a:rPr lang="ru-RU" dirty="0">
                <a:solidFill>
                  <a:schemeClr val="bg1"/>
                </a:solidFill>
              </a:rPr>
              <a:t> юнака.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прагнув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оволодіти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здобутими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знаннями</a:t>
            </a:r>
            <a:r>
              <a:rPr lang="ru-RU" dirty="0">
                <a:solidFill>
                  <a:schemeClr val="bg1"/>
                </a:solidFill>
              </a:rPr>
              <a:t>, а й самому </a:t>
            </a:r>
            <a:r>
              <a:rPr lang="ru-RU" dirty="0" err="1">
                <a:solidFill>
                  <a:schemeClr val="bg1"/>
                </a:solidFill>
              </a:rPr>
              <a:t>робити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відкриття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щоденні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логічні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марафони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пошуках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математичних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істин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доповнювала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гра</a:t>
            </a:r>
            <a:r>
              <a:rPr lang="ru-RU" dirty="0">
                <a:solidFill>
                  <a:schemeClr val="bg1"/>
                </a:solidFill>
              </a:rPr>
              <a:t> в шахи.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приваблювала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музика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Георгій</a:t>
            </a:r>
            <a:r>
              <a:rPr lang="ru-RU" dirty="0">
                <a:solidFill>
                  <a:schemeClr val="bg1"/>
                </a:solidFill>
              </a:rPr>
              <a:t> Вороний часто </a:t>
            </a:r>
            <a:r>
              <a:rPr lang="ru-RU" dirty="0" err="1">
                <a:solidFill>
                  <a:schemeClr val="bg1"/>
                </a:solidFill>
              </a:rPr>
              <a:t>бував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симфонічних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камерних</a:t>
            </a:r>
            <a:r>
              <a:rPr lang="ru-RU" dirty="0">
                <a:solidFill>
                  <a:schemeClr val="bg1"/>
                </a:solidFill>
              </a:rPr>
              <a:t> концертах, в оперному </a:t>
            </a:r>
            <a:r>
              <a:rPr lang="ru-RU" dirty="0" err="1">
                <a:solidFill>
                  <a:schemeClr val="bg1"/>
                </a:solidFill>
              </a:rPr>
              <a:t>театрі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Проте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Георгій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одержував</a:t>
            </a:r>
            <a:r>
              <a:rPr lang="ru-RU" dirty="0">
                <a:solidFill>
                  <a:schemeClr val="bg1"/>
                </a:solidFill>
              </a:rPr>
              <a:t> з дому </a:t>
            </a:r>
            <a:r>
              <a:rPr lang="ru-RU" dirty="0" err="1">
                <a:solidFill>
                  <a:schemeClr val="bg1"/>
                </a:solidFill>
              </a:rPr>
              <a:t>гроші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сплату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гуртожиток</a:t>
            </a:r>
            <a:r>
              <a:rPr lang="ru-RU" dirty="0">
                <a:solidFill>
                  <a:schemeClr val="bg1"/>
                </a:solidFill>
              </a:rPr>
              <a:t>, а на </a:t>
            </a:r>
            <a:r>
              <a:rPr lang="ru-RU" dirty="0" err="1">
                <a:solidFill>
                  <a:schemeClr val="bg1"/>
                </a:solidFill>
              </a:rPr>
              <a:t>життя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доводилося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заробляти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приватними</a:t>
            </a:r>
            <a:r>
              <a:rPr lang="ru-RU" dirty="0">
                <a:solidFill>
                  <a:schemeClr val="bg1"/>
                </a:solidFill>
              </a:rPr>
              <a:t> уроками,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забирали </a:t>
            </a:r>
            <a:r>
              <a:rPr lang="ru-RU" dirty="0" err="1">
                <a:solidFill>
                  <a:schemeClr val="bg1"/>
                </a:solidFill>
              </a:rPr>
              <a:t>багато</a:t>
            </a:r>
            <a:r>
              <a:rPr lang="ru-RU" dirty="0">
                <a:solidFill>
                  <a:schemeClr val="bg1"/>
                </a:solidFill>
              </a:rPr>
              <a:t> сил і часу, </a:t>
            </a:r>
            <a:r>
              <a:rPr lang="ru-RU" dirty="0" err="1">
                <a:solidFill>
                  <a:schemeClr val="bg1"/>
                </a:solidFill>
              </a:rPr>
              <a:t>відволікали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майбутнього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вченого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занять математикою..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00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8000">
        <p14:shred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257" y="227277"/>
            <a:ext cx="7772400" cy="827807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Евклід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052736"/>
            <a:ext cx="8496944" cy="5400599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(365-300 до. н. е.)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    Про </a:t>
            </a:r>
            <a:r>
              <a:rPr lang="ru-RU" dirty="0" err="1">
                <a:solidFill>
                  <a:schemeClr val="bg1"/>
                </a:solidFill>
              </a:rPr>
              <a:t>Евкліда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майже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нічого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невідомо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звідки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родом, де і в кого </a:t>
            </a:r>
            <a:r>
              <a:rPr lang="ru-RU" dirty="0" err="1">
                <a:solidFill>
                  <a:schemeClr val="bg1"/>
                </a:solidFill>
              </a:rPr>
              <a:t>вчився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Значно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ми </a:t>
            </a:r>
            <a:r>
              <a:rPr lang="ru-RU" dirty="0" err="1">
                <a:solidFill>
                  <a:schemeClr val="bg1"/>
                </a:solidFill>
              </a:rPr>
              <a:t>знаємо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математичну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творчість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Евкліда</a:t>
            </a:r>
            <a:r>
              <a:rPr lang="ru-RU" dirty="0">
                <a:solidFill>
                  <a:schemeClr val="bg1"/>
                </a:solidFill>
              </a:rPr>
              <a:t>. Перш за все, </a:t>
            </a:r>
            <a:r>
              <a:rPr lang="ru-RU" dirty="0" err="1">
                <a:solidFill>
                  <a:schemeClr val="bg1"/>
                </a:solidFill>
              </a:rPr>
              <a:t>Евклід</a:t>
            </a:r>
            <a:r>
              <a:rPr lang="ru-RU" dirty="0">
                <a:solidFill>
                  <a:schemeClr val="bg1"/>
                </a:solidFill>
              </a:rPr>
              <a:t> є для нас автором "Начал", по </a:t>
            </a:r>
            <a:r>
              <a:rPr lang="ru-RU" dirty="0" err="1">
                <a:solidFill>
                  <a:schemeClr val="bg1"/>
                </a:solidFill>
              </a:rPr>
              <a:t>яких</a:t>
            </a:r>
            <a:r>
              <a:rPr lang="ru-RU" dirty="0">
                <a:solidFill>
                  <a:schemeClr val="bg1"/>
                </a:solidFill>
              </a:rPr>
              <a:t> учились математики </a:t>
            </a:r>
            <a:r>
              <a:rPr lang="ru-RU" dirty="0" err="1">
                <a:solidFill>
                  <a:schemeClr val="bg1"/>
                </a:solidFill>
              </a:rPr>
              <a:t>всього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світу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Ця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надзвичайна</a:t>
            </a:r>
            <a:r>
              <a:rPr lang="ru-RU" dirty="0">
                <a:solidFill>
                  <a:schemeClr val="bg1"/>
                </a:solidFill>
              </a:rPr>
              <a:t> книга пережила </a:t>
            </a:r>
            <a:r>
              <a:rPr lang="ru-RU" dirty="0" err="1">
                <a:solidFill>
                  <a:schemeClr val="bg1"/>
                </a:solidFill>
              </a:rPr>
              <a:t>більше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двох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тисячоліть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але</a:t>
            </a:r>
            <a:r>
              <a:rPr lang="ru-RU" dirty="0">
                <a:solidFill>
                  <a:schemeClr val="bg1"/>
                </a:solidFill>
              </a:rPr>
              <a:t> й до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часу не </a:t>
            </a:r>
            <a:r>
              <a:rPr lang="ru-RU" dirty="0" err="1">
                <a:solidFill>
                  <a:schemeClr val="bg1"/>
                </a:solidFill>
              </a:rPr>
              <a:t>втратила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значення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тільки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історії</a:t>
            </a:r>
            <a:r>
              <a:rPr lang="ru-RU" dirty="0">
                <a:solidFill>
                  <a:schemeClr val="bg1"/>
                </a:solidFill>
              </a:rPr>
              <a:t> науки, </a:t>
            </a:r>
            <a:r>
              <a:rPr lang="ru-RU" dirty="0" err="1">
                <a:solidFill>
                  <a:schemeClr val="bg1"/>
                </a:solidFill>
              </a:rPr>
              <a:t>але</a:t>
            </a:r>
            <a:r>
              <a:rPr lang="ru-RU" dirty="0">
                <a:solidFill>
                  <a:schemeClr val="bg1"/>
                </a:solidFill>
              </a:rPr>
              <a:t> й у </a:t>
            </a:r>
            <a:r>
              <a:rPr lang="ru-RU" dirty="0" err="1">
                <a:solidFill>
                  <a:schemeClr val="bg1"/>
                </a:solidFill>
              </a:rPr>
              <a:t>самій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математиці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Зміст</a:t>
            </a:r>
            <a:r>
              <a:rPr lang="ru-RU" dirty="0">
                <a:solidFill>
                  <a:schemeClr val="bg1"/>
                </a:solidFill>
              </a:rPr>
              <a:t> "Начал" далеко не </a:t>
            </a:r>
            <a:r>
              <a:rPr lang="ru-RU" dirty="0" err="1">
                <a:solidFill>
                  <a:schemeClr val="bg1"/>
                </a:solidFill>
              </a:rPr>
              <a:t>вичерпується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елементарною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геометрією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основи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всієї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античної</a:t>
            </a:r>
            <a:r>
              <a:rPr lang="ru-RU" dirty="0">
                <a:solidFill>
                  <a:schemeClr val="bg1"/>
                </a:solidFill>
              </a:rPr>
              <a:t> математики. Тут </a:t>
            </a:r>
            <a:r>
              <a:rPr lang="ru-RU" dirty="0" err="1">
                <a:solidFill>
                  <a:schemeClr val="bg1"/>
                </a:solidFill>
              </a:rPr>
              <a:t>підводиться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підсумок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більш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ніж</a:t>
            </a:r>
            <a:r>
              <a:rPr lang="ru-RU" dirty="0">
                <a:solidFill>
                  <a:schemeClr val="bg1"/>
                </a:solidFill>
              </a:rPr>
              <a:t> 300-річному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і разом з </a:t>
            </a:r>
            <a:r>
              <a:rPr lang="ru-RU" dirty="0" err="1">
                <a:solidFill>
                  <a:schemeClr val="bg1"/>
                </a:solidFill>
              </a:rPr>
              <a:t>тим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створюється</a:t>
            </a:r>
            <a:r>
              <a:rPr lang="ru-RU" dirty="0">
                <a:solidFill>
                  <a:schemeClr val="bg1"/>
                </a:solidFill>
              </a:rPr>
              <a:t> база для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подальшого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. На </a:t>
            </a:r>
            <a:r>
              <a:rPr lang="ru-RU" dirty="0" err="1">
                <a:solidFill>
                  <a:schemeClr val="bg1"/>
                </a:solidFill>
              </a:rPr>
              <a:t>геометрії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Евкліда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базується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класична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механіка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апофеозом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поява</a:t>
            </a:r>
            <a:r>
              <a:rPr lang="ru-RU" dirty="0">
                <a:solidFill>
                  <a:schemeClr val="bg1"/>
                </a:solidFill>
              </a:rPr>
              <a:t> в 1687 р. "</a:t>
            </a:r>
            <a:r>
              <a:rPr lang="ru-RU" dirty="0" err="1">
                <a:solidFill>
                  <a:schemeClr val="bg1"/>
                </a:solidFill>
              </a:rPr>
              <a:t>Математичних</a:t>
            </a:r>
            <a:r>
              <a:rPr lang="ru-RU" dirty="0">
                <a:solidFill>
                  <a:schemeClr val="bg1"/>
                </a:solidFill>
              </a:rPr>
              <a:t> начал </a:t>
            </a:r>
            <a:r>
              <a:rPr lang="ru-RU" dirty="0" err="1">
                <a:solidFill>
                  <a:schemeClr val="bg1"/>
                </a:solidFill>
              </a:rPr>
              <a:t>натуральної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філософії</a:t>
            </a:r>
            <a:r>
              <a:rPr lang="ru-RU" dirty="0">
                <a:solidFill>
                  <a:schemeClr val="bg1"/>
                </a:solidFill>
              </a:rPr>
              <a:t>" Ньютона, де </a:t>
            </a:r>
            <a:r>
              <a:rPr lang="ru-RU" dirty="0" err="1">
                <a:solidFill>
                  <a:schemeClr val="bg1"/>
                </a:solidFill>
              </a:rPr>
              <a:t>закони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земної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небесної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механіки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фізики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встановлюються</a:t>
            </a:r>
            <a:r>
              <a:rPr lang="ru-RU" dirty="0">
                <a:solidFill>
                  <a:schemeClr val="bg1"/>
                </a:solidFill>
              </a:rPr>
              <a:t> в абсолютному </a:t>
            </a:r>
            <a:r>
              <a:rPr lang="ru-RU" dirty="0" err="1">
                <a:solidFill>
                  <a:schemeClr val="bg1"/>
                </a:solidFill>
              </a:rPr>
              <a:t>евклідовому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просторі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35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8000">
        <p14:switch dir="r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971823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Фалес </a:t>
            </a:r>
            <a:r>
              <a:rPr lang="uk-UA" dirty="0" err="1" smtClean="0">
                <a:solidFill>
                  <a:schemeClr val="bg1"/>
                </a:solidFill>
              </a:rPr>
              <a:t>мілетський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8315201" cy="554461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ru-RU" dirty="0" err="1">
                <a:solidFill>
                  <a:srgbClr val="FFFF00"/>
                </a:solidFill>
              </a:rPr>
              <a:t>близько</a:t>
            </a:r>
            <a:r>
              <a:rPr lang="ru-RU" dirty="0">
                <a:solidFill>
                  <a:srgbClr val="FFFF00"/>
                </a:solidFill>
              </a:rPr>
              <a:t> 624-548 РР. ДО Н. Е.) 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Він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був</a:t>
            </a:r>
            <a:r>
              <a:rPr lang="ru-RU" dirty="0">
                <a:solidFill>
                  <a:srgbClr val="FFFF00"/>
                </a:solidFill>
              </a:rPr>
              <a:t> одним з </a:t>
            </a:r>
            <a:r>
              <a:rPr lang="ru-RU" dirty="0" err="1">
                <a:solidFill>
                  <a:srgbClr val="FFFF00"/>
                </a:solidFill>
              </a:rPr>
              <a:t>найвидатніших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математиків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свого</a:t>
            </a:r>
            <a:r>
              <a:rPr lang="ru-RU" dirty="0">
                <a:solidFill>
                  <a:srgbClr val="FFFF00"/>
                </a:solidFill>
              </a:rPr>
              <a:t> часу. </a:t>
            </a:r>
            <a:r>
              <a:rPr lang="ru-RU" dirty="0" err="1">
                <a:solidFill>
                  <a:srgbClr val="FFFF00"/>
                </a:solidFill>
              </a:rPr>
              <a:t>Історичних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документів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чи</a:t>
            </a:r>
            <a:r>
              <a:rPr lang="ru-RU" dirty="0">
                <a:solidFill>
                  <a:srgbClr val="FFFF00"/>
                </a:solidFill>
              </a:rPr>
              <a:t> будь-</a:t>
            </a:r>
            <a:r>
              <a:rPr lang="ru-RU" dirty="0" err="1">
                <a:solidFill>
                  <a:srgbClr val="FFFF00"/>
                </a:solidFill>
              </a:rPr>
              <a:t>яких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першоджерел</a:t>
            </a:r>
            <a:r>
              <a:rPr lang="ru-RU" dirty="0">
                <a:solidFill>
                  <a:srgbClr val="FFFF00"/>
                </a:solidFill>
              </a:rPr>
              <a:t> про </a:t>
            </a:r>
            <a:r>
              <a:rPr lang="ru-RU" dirty="0" err="1">
                <a:solidFill>
                  <a:srgbClr val="FFFF00"/>
                </a:solidFill>
              </a:rPr>
              <a:t>життя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вченого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не¬має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бо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його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праці</a:t>
            </a:r>
            <a:r>
              <a:rPr lang="ru-RU" dirty="0">
                <a:solidFill>
                  <a:srgbClr val="FFFF00"/>
                </a:solidFill>
              </a:rPr>
              <a:t> до нас не </a:t>
            </a:r>
            <a:r>
              <a:rPr lang="ru-RU" dirty="0" err="1">
                <a:solidFill>
                  <a:srgbClr val="FFFF00"/>
                </a:solidFill>
              </a:rPr>
              <a:t>ді¬йшли</a:t>
            </a:r>
            <a:r>
              <a:rPr lang="ru-RU" dirty="0">
                <a:solidFill>
                  <a:srgbClr val="FFFF00"/>
                </a:solidFill>
              </a:rPr>
              <a:t>. Про </a:t>
            </a:r>
            <a:r>
              <a:rPr lang="ru-RU" dirty="0" err="1">
                <a:solidFill>
                  <a:srgbClr val="FFFF00"/>
                </a:solidFill>
              </a:rPr>
              <a:t>діяльність</a:t>
            </a:r>
            <a:r>
              <a:rPr lang="ru-RU" dirty="0">
                <a:solidFill>
                  <a:srgbClr val="FFFF00"/>
                </a:solidFill>
              </a:rPr>
              <a:t> Фалеса </a:t>
            </a:r>
            <a:r>
              <a:rPr lang="ru-RU" dirty="0" err="1">
                <a:solidFill>
                  <a:srgbClr val="FFFF00"/>
                </a:solidFill>
              </a:rPr>
              <a:t>Мілетського</a:t>
            </a:r>
            <a:r>
              <a:rPr lang="ru-RU" dirty="0">
                <a:solidFill>
                  <a:srgbClr val="FFFF00"/>
                </a:solidFill>
              </a:rPr>
              <a:t> ми </a:t>
            </a:r>
            <a:r>
              <a:rPr lang="ru-RU" dirty="0" err="1">
                <a:solidFill>
                  <a:srgbClr val="FFFF00"/>
                </a:solidFill>
              </a:rPr>
              <a:t>дізнаємося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лише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комен¬тарів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переказів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учених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авторів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наукових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праць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пізнішого</a:t>
            </a:r>
            <a:r>
              <a:rPr lang="ru-RU" dirty="0">
                <a:solidFill>
                  <a:srgbClr val="FFFF00"/>
                </a:solidFill>
              </a:rPr>
              <a:t> часу— </a:t>
            </a:r>
            <a:r>
              <a:rPr lang="ru-RU" dirty="0" err="1">
                <a:solidFill>
                  <a:srgbClr val="FFFF00"/>
                </a:solidFill>
              </a:rPr>
              <a:t>Евдема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Родоського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Діогена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Лаерція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ін</a:t>
            </a:r>
            <a:r>
              <a:rPr lang="ru-RU" dirty="0">
                <a:solidFill>
                  <a:srgbClr val="FFFF00"/>
                </a:solidFill>
              </a:rPr>
              <a:t>. </a:t>
            </a:r>
          </a:p>
          <a:p>
            <a:r>
              <a:rPr lang="ru-RU" dirty="0">
                <a:solidFill>
                  <a:srgbClr val="FFFF00"/>
                </a:solidFill>
              </a:rPr>
              <a:t>За </a:t>
            </a:r>
            <a:r>
              <a:rPr lang="ru-RU" dirty="0" err="1">
                <a:solidFill>
                  <a:srgbClr val="FFFF00"/>
                </a:solidFill>
              </a:rPr>
              <a:t>цими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перека¬зами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допитливий</a:t>
            </a:r>
            <a:r>
              <a:rPr lang="ru-RU" dirty="0">
                <a:solidFill>
                  <a:srgbClr val="FFFF00"/>
                </a:solidFill>
              </a:rPr>
              <a:t> юнак </a:t>
            </a:r>
            <a:r>
              <a:rPr lang="ru-RU" dirty="0" err="1">
                <a:solidFill>
                  <a:srgbClr val="FFFF00"/>
                </a:solidFill>
              </a:rPr>
              <a:t>ще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молоді</a:t>
            </a:r>
            <a:r>
              <a:rPr lang="ru-RU" dirty="0">
                <a:solidFill>
                  <a:srgbClr val="FFFF00"/>
                </a:solidFill>
              </a:rPr>
              <a:t> роки </a:t>
            </a:r>
            <a:r>
              <a:rPr lang="ru-RU" dirty="0" err="1">
                <a:solidFill>
                  <a:srgbClr val="FFFF00"/>
                </a:solidFill>
              </a:rPr>
              <a:t>вирушив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подорож</a:t>
            </a:r>
            <a:r>
              <a:rPr lang="ru-RU" dirty="0">
                <a:solidFill>
                  <a:srgbClr val="FFFF00"/>
                </a:solidFill>
              </a:rPr>
              <a:t> до </a:t>
            </a:r>
            <a:r>
              <a:rPr lang="ru-RU" dirty="0" err="1">
                <a:solidFill>
                  <a:srgbClr val="FFFF00"/>
                </a:solidFill>
              </a:rPr>
              <a:t>Єгипту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щоб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ознайомитися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єгипетською</a:t>
            </a:r>
            <a:r>
              <a:rPr lang="ru-RU" dirty="0">
                <a:solidFill>
                  <a:srgbClr val="FFFF00"/>
                </a:solidFill>
              </a:rPr>
              <a:t> культурою і </a:t>
            </a:r>
            <a:r>
              <a:rPr lang="ru-RU" dirty="0" err="1">
                <a:solidFill>
                  <a:srgbClr val="FFFF00"/>
                </a:solidFill>
              </a:rPr>
              <a:t>вивчити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природ¬ничі</a:t>
            </a:r>
            <a:r>
              <a:rPr lang="ru-RU" dirty="0">
                <a:solidFill>
                  <a:srgbClr val="FFFF00"/>
                </a:solidFill>
              </a:rPr>
              <a:t> науки. </a:t>
            </a:r>
            <a:r>
              <a:rPr lang="ru-RU" dirty="0" err="1">
                <a:solidFill>
                  <a:srgbClr val="FFFF00"/>
                </a:solidFill>
              </a:rPr>
              <a:t>Здібний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обдарований</a:t>
            </a:r>
            <a:r>
              <a:rPr lang="ru-RU" dirty="0">
                <a:solidFill>
                  <a:srgbClr val="FFFF00"/>
                </a:solidFill>
              </a:rPr>
              <a:t>, Фалес не </a:t>
            </a:r>
            <a:r>
              <a:rPr lang="ru-RU" dirty="0" err="1">
                <a:solidFill>
                  <a:srgbClr val="FFFF00"/>
                </a:solidFill>
              </a:rPr>
              <a:t>тільки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швидко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оволодів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знаннями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нагромадили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єгипет¬ські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вчені</a:t>
            </a:r>
            <a:r>
              <a:rPr lang="ru-RU" dirty="0">
                <a:solidFill>
                  <a:srgbClr val="FFFF00"/>
                </a:solidFill>
              </a:rPr>
              <a:t>, а й </a:t>
            </a:r>
            <a:r>
              <a:rPr lang="ru-RU" dirty="0" err="1">
                <a:solidFill>
                  <a:srgbClr val="FFFF00"/>
                </a:solidFill>
              </a:rPr>
              <a:t>зробив</a:t>
            </a:r>
            <a:r>
              <a:rPr lang="ru-RU" dirty="0">
                <a:solidFill>
                  <a:srgbClr val="FFFF00"/>
                </a:solidFill>
              </a:rPr>
              <a:t> ряд </a:t>
            </a:r>
            <a:r>
              <a:rPr lang="ru-RU" dirty="0" err="1">
                <a:solidFill>
                  <a:srgbClr val="FFFF00"/>
                </a:solidFill>
              </a:rPr>
              <a:t>відкрит¬тів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науці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Він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самостійно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обчислив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висоту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єгипетських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пірамід</a:t>
            </a:r>
            <a:r>
              <a:rPr lang="ru-RU" dirty="0">
                <a:solidFill>
                  <a:srgbClr val="FFFF00"/>
                </a:solidFill>
              </a:rPr>
              <a:t> за </a:t>
            </a:r>
            <a:r>
              <a:rPr lang="ru-RU" dirty="0" err="1">
                <a:solidFill>
                  <a:srgbClr val="FFFF00"/>
                </a:solidFill>
              </a:rPr>
              <a:t>їх¬ньою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тінню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чим</a:t>
            </a:r>
            <a:r>
              <a:rPr lang="ru-RU" dirty="0">
                <a:solidFill>
                  <a:srgbClr val="FFFF00"/>
                </a:solidFill>
              </a:rPr>
              <a:t> немало </a:t>
            </a:r>
            <a:r>
              <a:rPr lang="ru-RU" dirty="0" err="1">
                <a:solidFill>
                  <a:srgbClr val="FFFF00"/>
                </a:solidFill>
              </a:rPr>
              <a:t>здивував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єгипетського</a:t>
            </a:r>
            <a:r>
              <a:rPr lang="ru-RU" dirty="0">
                <a:solidFill>
                  <a:srgbClr val="FFFF00"/>
                </a:solidFill>
              </a:rPr>
              <a:t> фараона </a:t>
            </a:r>
            <a:r>
              <a:rPr lang="ru-RU" dirty="0" err="1">
                <a:solidFill>
                  <a:srgbClr val="FFFF00"/>
                </a:solidFill>
              </a:rPr>
              <a:t>Амазіса</a:t>
            </a:r>
            <a:r>
              <a:rPr lang="ru-RU" dirty="0">
                <a:solidFill>
                  <a:srgbClr val="FFFF00"/>
                </a:solidFill>
              </a:rPr>
              <a:t>. </a:t>
            </a:r>
          </a:p>
          <a:p>
            <a:r>
              <a:rPr lang="ru-RU" dirty="0">
                <a:solidFill>
                  <a:srgbClr val="FFFF00"/>
                </a:solidFill>
              </a:rPr>
              <a:t>Повернувшись на </a:t>
            </a:r>
            <a:r>
              <a:rPr lang="ru-RU" dirty="0" err="1">
                <a:solidFill>
                  <a:srgbClr val="FFFF00"/>
                </a:solidFill>
              </a:rPr>
              <a:t>батьківщину</a:t>
            </a:r>
            <a:r>
              <a:rPr lang="ru-RU" dirty="0">
                <a:solidFill>
                  <a:srgbClr val="FFFF00"/>
                </a:solidFill>
              </a:rPr>
              <a:t>, Фалес </a:t>
            </a:r>
            <a:r>
              <a:rPr lang="ru-RU" dirty="0" err="1">
                <a:solidFill>
                  <a:srgbClr val="FFFF00"/>
                </a:solidFill>
              </a:rPr>
              <a:t>заснував</a:t>
            </a:r>
            <a:r>
              <a:rPr lang="ru-RU" dirty="0">
                <a:solidFill>
                  <a:srgbClr val="FFFF00"/>
                </a:solidFill>
              </a:rPr>
              <a:t> так </a:t>
            </a:r>
            <a:r>
              <a:rPr lang="ru-RU" dirty="0" err="1">
                <a:solidFill>
                  <a:srgbClr val="FFFF00"/>
                </a:solidFill>
              </a:rPr>
              <a:t>звану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Іонійську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філософську</a:t>
            </a:r>
            <a:r>
              <a:rPr lang="ru-RU" dirty="0">
                <a:solidFill>
                  <a:srgbClr val="FFFF00"/>
                </a:solidFill>
              </a:rPr>
              <a:t> школу, в </a:t>
            </a:r>
            <a:r>
              <a:rPr lang="ru-RU" dirty="0" err="1">
                <a:solidFill>
                  <a:srgbClr val="FFFF00"/>
                </a:solidFill>
              </a:rPr>
              <a:t>якій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озна¬йомлював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учнів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із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своїми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філософ¬ськими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поглядами</a:t>
            </a:r>
            <a:r>
              <a:rPr lang="ru-RU" dirty="0">
                <a:solidFill>
                  <a:srgbClr val="FFFF00"/>
                </a:solidFill>
              </a:rPr>
              <a:t> і передавав </a:t>
            </a:r>
            <a:r>
              <a:rPr lang="ru-RU" dirty="0" err="1">
                <a:solidFill>
                  <a:srgbClr val="FFFF00"/>
                </a:solidFill>
              </a:rPr>
              <a:t>знан¬ня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здобуті</a:t>
            </a:r>
            <a:r>
              <a:rPr lang="ru-RU" dirty="0">
                <a:solidFill>
                  <a:srgbClr val="FFFF00"/>
                </a:solidFill>
              </a:rPr>
              <a:t> в </a:t>
            </a:r>
            <a:r>
              <a:rPr lang="ru-RU" dirty="0" err="1">
                <a:solidFill>
                  <a:srgbClr val="FFFF00"/>
                </a:solidFill>
              </a:rPr>
              <a:t>Єгипті</a:t>
            </a:r>
            <a:r>
              <a:rPr lang="ru-RU" dirty="0">
                <a:solidFill>
                  <a:srgbClr val="FFFF00"/>
                </a:solidFill>
              </a:rPr>
              <a:t>. Фалес за </a:t>
            </a:r>
            <a:r>
              <a:rPr lang="ru-RU" dirty="0" err="1">
                <a:solidFill>
                  <a:srgbClr val="FFFF00"/>
                </a:solidFill>
              </a:rPr>
              <a:t>свої¬ми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поглядами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матеріалістом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Він</a:t>
            </a:r>
            <a:r>
              <a:rPr lang="ru-RU" dirty="0">
                <a:solidFill>
                  <a:srgbClr val="FFFF00"/>
                </a:solidFill>
              </a:rPr>
              <a:t> учив,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все суще не </a:t>
            </a:r>
            <a:r>
              <a:rPr lang="ru-RU" dirty="0" err="1">
                <a:solidFill>
                  <a:srgbClr val="FFFF00"/>
                </a:solidFill>
              </a:rPr>
              <a:t>створене</a:t>
            </a:r>
            <a:r>
              <a:rPr lang="ru-RU" dirty="0">
                <a:solidFill>
                  <a:srgbClr val="FFFF00"/>
                </a:solidFill>
              </a:rPr>
              <a:t> богом, а само </a:t>
            </a:r>
            <a:r>
              <a:rPr lang="ru-RU" dirty="0" err="1">
                <a:solidFill>
                  <a:srgbClr val="FFFF00"/>
                </a:solidFill>
              </a:rPr>
              <a:t>виникло</a:t>
            </a:r>
            <a:r>
              <a:rPr lang="ru-RU" dirty="0">
                <a:solidFill>
                  <a:srgbClr val="FFFF00"/>
                </a:solidFill>
              </a:rPr>
              <a:t> з </a:t>
            </a:r>
            <a:r>
              <a:rPr lang="ru-RU" dirty="0" err="1">
                <a:solidFill>
                  <a:srgbClr val="FFFF00"/>
                </a:solidFill>
              </a:rPr>
              <a:t>початкової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стихії</a:t>
            </a:r>
            <a:r>
              <a:rPr lang="ru-RU" dirty="0">
                <a:solidFill>
                  <a:srgbClr val="FFFF00"/>
                </a:solidFill>
              </a:rPr>
              <a:t> — води. Фалес </a:t>
            </a:r>
            <a:r>
              <a:rPr lang="ru-RU" dirty="0" err="1">
                <a:solidFill>
                  <a:srgbClr val="FFFF00"/>
                </a:solidFill>
              </a:rPr>
              <a:t>спрямовував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зусилля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своїх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учнів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спостереження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явищ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при¬роди</a:t>
            </a:r>
            <a:r>
              <a:rPr lang="ru-RU" dirty="0">
                <a:solidFill>
                  <a:srgbClr val="FFFF00"/>
                </a:solidFill>
              </a:rPr>
              <a:t>, на </a:t>
            </a:r>
            <a:r>
              <a:rPr lang="ru-RU" dirty="0" err="1">
                <a:solidFill>
                  <a:srgbClr val="FFFF00"/>
                </a:solidFill>
              </a:rPr>
              <a:t>розробку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нових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важливих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питань</a:t>
            </a:r>
            <a:r>
              <a:rPr lang="ru-RU" dirty="0">
                <a:solidFill>
                  <a:srgbClr val="FFFF00"/>
                </a:solidFill>
              </a:rPr>
              <a:t> математики і </a:t>
            </a:r>
            <a:r>
              <a:rPr lang="ru-RU" dirty="0" err="1">
                <a:solidFill>
                  <a:srgbClr val="FFFF00"/>
                </a:solidFill>
              </a:rPr>
              <a:t>астрономії</a:t>
            </a:r>
            <a:r>
              <a:rPr lang="ru-RU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8966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14:conveyor dir="l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"/>
            <a:ext cx="7772400" cy="908719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Архімед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424936" cy="547260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Архімед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давньогрецький</a:t>
            </a:r>
            <a:r>
              <a:rPr lang="ru-RU" dirty="0">
                <a:solidFill>
                  <a:schemeClr val="bg1"/>
                </a:solidFill>
              </a:rPr>
              <a:t> математик, </a:t>
            </a:r>
            <a:r>
              <a:rPr lang="ru-RU" dirty="0" err="1">
                <a:solidFill>
                  <a:schemeClr val="bg1"/>
                </a:solidFill>
              </a:rPr>
              <a:t>фізик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інженер</a:t>
            </a:r>
            <a:r>
              <a:rPr lang="ru-RU" dirty="0">
                <a:solidFill>
                  <a:schemeClr val="bg1"/>
                </a:solidFill>
              </a:rPr>
              <a:t>, один з </a:t>
            </a:r>
            <a:r>
              <a:rPr lang="ru-RU" dirty="0" err="1">
                <a:solidFill>
                  <a:schemeClr val="bg1"/>
                </a:solidFill>
              </a:rPr>
              <a:t>найвидатніших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вчених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античності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винайшов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загальні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методи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обчислення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площі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криволінійних</a:t>
            </a:r>
            <a:r>
              <a:rPr lang="ru-RU" dirty="0">
                <a:solidFill>
                  <a:schemeClr val="bg1"/>
                </a:solidFill>
              </a:rPr>
              <a:t> плоских </a:t>
            </a:r>
            <a:r>
              <a:rPr lang="ru-RU" dirty="0" err="1">
                <a:solidFill>
                  <a:schemeClr val="bg1"/>
                </a:solidFill>
              </a:rPr>
              <a:t>фігур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об'ємів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тіл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обмежених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кривими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поверхнями</a:t>
            </a:r>
            <a:r>
              <a:rPr lang="ru-RU" dirty="0">
                <a:solidFill>
                  <a:schemeClr val="bg1"/>
                </a:solidFill>
              </a:rPr>
              <a:t>, і </a:t>
            </a:r>
            <a:r>
              <a:rPr lang="ru-RU" dirty="0" err="1">
                <a:solidFill>
                  <a:schemeClr val="bg1"/>
                </a:solidFill>
              </a:rPr>
              <a:t>застосував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методи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багатьох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частинних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випадків</a:t>
            </a:r>
            <a:r>
              <a:rPr lang="ru-RU" dirty="0">
                <a:solidFill>
                  <a:schemeClr val="bg1"/>
                </a:solidFill>
              </a:rPr>
              <a:t>: до кола, </a:t>
            </a:r>
            <a:r>
              <a:rPr lang="ru-RU" dirty="0" err="1">
                <a:solidFill>
                  <a:schemeClr val="bg1"/>
                </a:solidFill>
              </a:rPr>
              <a:t>сфери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довільного</a:t>
            </a:r>
            <a:r>
              <a:rPr lang="ru-RU" dirty="0">
                <a:solidFill>
                  <a:schemeClr val="bg1"/>
                </a:solidFill>
              </a:rPr>
              <a:t> сегменту </a:t>
            </a:r>
            <a:r>
              <a:rPr lang="ru-RU" dirty="0" err="1">
                <a:solidFill>
                  <a:schemeClr val="bg1"/>
                </a:solidFill>
              </a:rPr>
              <a:t>параболи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фігури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розташована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поміж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двома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радіусами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двома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послідовними</a:t>
            </a:r>
            <a:r>
              <a:rPr lang="ru-RU" dirty="0">
                <a:solidFill>
                  <a:schemeClr val="bg1"/>
                </a:solidFill>
              </a:rPr>
              <a:t> витками </a:t>
            </a:r>
            <a:r>
              <a:rPr lang="ru-RU" dirty="0" err="1">
                <a:solidFill>
                  <a:schemeClr val="bg1"/>
                </a:solidFill>
              </a:rPr>
              <a:t>спіралі</a:t>
            </a:r>
            <a:r>
              <a:rPr lang="ru-RU" dirty="0">
                <a:solidFill>
                  <a:schemeClr val="bg1"/>
                </a:solidFill>
              </a:rPr>
              <a:t>, до </a:t>
            </a:r>
            <a:r>
              <a:rPr lang="ru-RU" dirty="0" err="1">
                <a:solidFill>
                  <a:schemeClr val="bg1"/>
                </a:solidFill>
              </a:rPr>
              <a:t>сегментів</a:t>
            </a:r>
            <a:r>
              <a:rPr lang="ru-RU" dirty="0">
                <a:solidFill>
                  <a:schemeClr val="bg1"/>
                </a:solidFill>
              </a:rPr>
              <a:t> сфер, </a:t>
            </a:r>
            <a:r>
              <a:rPr lang="ru-RU" dirty="0" err="1">
                <a:solidFill>
                  <a:schemeClr val="bg1"/>
                </a:solidFill>
              </a:rPr>
              <a:t>сегментів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фігур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утворених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обертанням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прямокутників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циліндри</a:t>
            </a:r>
            <a:r>
              <a:rPr lang="ru-RU" dirty="0">
                <a:solidFill>
                  <a:schemeClr val="bg1"/>
                </a:solidFill>
              </a:rPr>
              <a:t>), </a:t>
            </a:r>
            <a:r>
              <a:rPr lang="ru-RU" dirty="0" err="1">
                <a:solidFill>
                  <a:schemeClr val="bg1"/>
                </a:solidFill>
              </a:rPr>
              <a:t>трикутників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конуси</a:t>
            </a:r>
            <a:r>
              <a:rPr lang="ru-RU" dirty="0">
                <a:solidFill>
                  <a:schemeClr val="bg1"/>
                </a:solidFill>
              </a:rPr>
              <a:t>), парабол (</a:t>
            </a:r>
            <a:r>
              <a:rPr lang="ru-RU" dirty="0" err="1">
                <a:solidFill>
                  <a:schemeClr val="bg1"/>
                </a:solidFill>
              </a:rPr>
              <a:t>параболоїди</a:t>
            </a:r>
            <a:r>
              <a:rPr lang="ru-RU" dirty="0">
                <a:solidFill>
                  <a:schemeClr val="bg1"/>
                </a:solidFill>
              </a:rPr>
              <a:t>), </a:t>
            </a:r>
            <a:r>
              <a:rPr lang="ru-RU" dirty="0" err="1">
                <a:solidFill>
                  <a:schemeClr val="bg1"/>
                </a:solidFill>
              </a:rPr>
              <a:t>гіпербол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гіперболоїди</a:t>
            </a:r>
            <a:r>
              <a:rPr lang="ru-RU" dirty="0">
                <a:solidFill>
                  <a:schemeClr val="bg1"/>
                </a:solidFill>
              </a:rPr>
              <a:t>) і </a:t>
            </a:r>
            <a:r>
              <a:rPr lang="ru-RU" dirty="0" err="1">
                <a:solidFill>
                  <a:schemeClr val="bg1"/>
                </a:solidFill>
              </a:rPr>
              <a:t>еліпсів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еліпсоїди</a:t>
            </a:r>
            <a:r>
              <a:rPr lang="ru-RU" dirty="0">
                <a:solidFill>
                  <a:schemeClr val="bg1"/>
                </a:solidFill>
              </a:rPr>
              <a:t>) </a:t>
            </a:r>
            <a:r>
              <a:rPr lang="ru-RU" dirty="0" err="1">
                <a:solidFill>
                  <a:schemeClr val="bg1"/>
                </a:solidFill>
              </a:rPr>
              <a:t>відносно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головних</a:t>
            </a:r>
            <a:r>
              <a:rPr lang="ru-RU" dirty="0">
                <a:solidFill>
                  <a:schemeClr val="bg1"/>
                </a:solidFill>
              </a:rPr>
              <a:t> осей.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дав метод </a:t>
            </a:r>
            <a:r>
              <a:rPr lang="ru-RU" dirty="0" err="1">
                <a:solidFill>
                  <a:schemeClr val="bg1"/>
                </a:solidFill>
              </a:rPr>
              <a:t>обчислення</a:t>
            </a:r>
            <a:r>
              <a:rPr lang="ru-RU" dirty="0">
                <a:solidFill>
                  <a:schemeClr val="bg1"/>
                </a:solidFill>
              </a:rPr>
              <a:t> числа </a:t>
            </a:r>
            <a:r>
              <a:rPr lang="ru-RU" dirty="0" err="1">
                <a:solidFill>
                  <a:schemeClr val="bg1"/>
                </a:solidFill>
              </a:rPr>
              <a:t>пі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встановив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число </a:t>
            </a:r>
            <a:r>
              <a:rPr lang="ru-RU" dirty="0" err="1">
                <a:solidFill>
                  <a:schemeClr val="bg1"/>
                </a:solidFill>
              </a:rPr>
              <a:t>знаходиться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3 1/7 і 3 10/71. </a:t>
            </a:r>
          </a:p>
          <a:p>
            <a:r>
              <a:rPr lang="ru-RU" dirty="0">
                <a:solidFill>
                  <a:schemeClr val="bg1"/>
                </a:solidFill>
              </a:rPr>
              <a:t>    </a:t>
            </a:r>
            <a:r>
              <a:rPr lang="ru-RU" dirty="0" err="1">
                <a:solidFill>
                  <a:schemeClr val="bg1"/>
                </a:solidFill>
              </a:rPr>
              <a:t>Він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запропонував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наближений</a:t>
            </a:r>
            <a:r>
              <a:rPr lang="ru-RU" dirty="0">
                <a:solidFill>
                  <a:schemeClr val="bg1"/>
                </a:solidFill>
              </a:rPr>
              <a:t> метод </a:t>
            </a:r>
            <a:r>
              <a:rPr lang="ru-RU" dirty="0" err="1">
                <a:solidFill>
                  <a:schemeClr val="bg1"/>
                </a:solidFill>
              </a:rPr>
              <a:t>обчислення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квадратних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коренів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сформулював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основні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положення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гідростатики</a:t>
            </a:r>
            <a:r>
              <a:rPr lang="ru-RU" dirty="0">
                <a:solidFill>
                  <a:schemeClr val="bg1"/>
                </a:solidFill>
              </a:rPr>
              <a:t>, створив низку машин і </a:t>
            </a:r>
            <a:r>
              <a:rPr lang="ru-RU" dirty="0" err="1">
                <a:solidFill>
                  <a:schemeClr val="bg1"/>
                </a:solidFill>
              </a:rPr>
              <a:t>споруд</a:t>
            </a:r>
            <a:r>
              <a:rPr lang="ru-RU" dirty="0">
                <a:solidFill>
                  <a:schemeClr val="bg1"/>
                </a:solidFill>
              </a:rPr>
              <a:t>. В </a:t>
            </a:r>
            <a:r>
              <a:rPr lang="ru-RU" dirty="0" err="1">
                <a:solidFill>
                  <a:schemeClr val="bg1"/>
                </a:solidFill>
              </a:rPr>
              <a:t>рік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падіння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Сіракуз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Архімед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загинув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руки </a:t>
            </a:r>
            <a:r>
              <a:rPr lang="ru-RU" dirty="0" err="1">
                <a:solidFill>
                  <a:schemeClr val="bg1"/>
                </a:solidFill>
              </a:rPr>
              <a:t>римського</a:t>
            </a:r>
            <a:r>
              <a:rPr lang="ru-RU" dirty="0">
                <a:solidFill>
                  <a:schemeClr val="bg1"/>
                </a:solidFill>
              </a:rPr>
              <a:t> солдата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5474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14:ferris dir="l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89981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П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  <a:r>
              <a:rPr lang="uk-UA" dirty="0" err="1" smtClean="0">
                <a:solidFill>
                  <a:srgbClr val="FFFF00"/>
                </a:solidFill>
              </a:rPr>
              <a:t>єр</a:t>
            </a:r>
            <a:r>
              <a:rPr lang="uk-UA" dirty="0" smtClean="0">
                <a:solidFill>
                  <a:srgbClr val="FFFF00"/>
                </a:solidFill>
              </a:rPr>
              <a:t> Ферма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92696"/>
            <a:ext cx="7772400" cy="5688631"/>
          </a:xfrm>
        </p:spPr>
        <p:txBody>
          <a:bodyPr/>
          <a:lstStyle/>
          <a:p>
            <a:pPr algn="ctr"/>
            <a:r>
              <a:rPr lang="ru-RU" sz="2400" dirty="0"/>
              <a:t>(</a:t>
            </a:r>
            <a:r>
              <a:rPr lang="ru-RU" sz="2400" dirty="0">
                <a:solidFill>
                  <a:schemeClr val="bg1"/>
                </a:solidFill>
              </a:rPr>
              <a:t>1601-1665)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   </a:t>
            </a:r>
            <a:r>
              <a:rPr lang="ru-RU" sz="2400" dirty="0" err="1">
                <a:solidFill>
                  <a:schemeClr val="bg1"/>
                </a:solidFill>
              </a:rPr>
              <a:t>Видатний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французький</a:t>
            </a:r>
            <a:r>
              <a:rPr lang="ru-RU" sz="2400" dirty="0">
                <a:solidFill>
                  <a:schemeClr val="bg1"/>
                </a:solidFill>
              </a:rPr>
              <a:t> математик, один </a:t>
            </a:r>
            <a:r>
              <a:rPr lang="ru-RU" sz="2400" dirty="0" err="1">
                <a:solidFill>
                  <a:schemeClr val="bg1"/>
                </a:solidFill>
              </a:rPr>
              <a:t>із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основоположників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аналітичної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геометрії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теорії</a:t>
            </a:r>
            <a:r>
              <a:rPr lang="ru-RU" sz="2400" dirty="0">
                <a:solidFill>
                  <a:schemeClr val="bg1"/>
                </a:solidFill>
              </a:rPr>
              <a:t> чисел, автор </a:t>
            </a:r>
            <a:r>
              <a:rPr lang="ru-RU" sz="2400" dirty="0" err="1">
                <a:solidFill>
                  <a:schemeClr val="bg1"/>
                </a:solidFill>
              </a:rPr>
              <a:t>робіт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області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теорії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ймовірностей</a:t>
            </a:r>
            <a:r>
              <a:rPr lang="ru-RU" sz="2400" dirty="0">
                <a:solidFill>
                  <a:schemeClr val="bg1"/>
                </a:solidFill>
              </a:rPr>
              <a:t>, оптики, </a:t>
            </a:r>
            <a:r>
              <a:rPr lang="ru-RU" sz="2400" dirty="0" err="1">
                <a:solidFill>
                  <a:schemeClr val="bg1"/>
                </a:solidFill>
              </a:rPr>
              <a:t>численні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нескінченно-малих</a:t>
            </a:r>
            <a:r>
              <a:rPr lang="ru-RU" sz="2400" dirty="0">
                <a:solidFill>
                  <a:schemeClr val="bg1"/>
                </a:solidFill>
              </a:rPr>
              <a:t> величин.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      У 1637 </a:t>
            </a:r>
            <a:r>
              <a:rPr lang="ru-RU" sz="2400" dirty="0" err="1">
                <a:solidFill>
                  <a:schemeClr val="bg1"/>
                </a:solidFill>
              </a:rPr>
              <a:t>році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сформулював</a:t>
            </a:r>
            <a:r>
              <a:rPr lang="ru-RU" sz="2400" dirty="0">
                <a:solidFill>
                  <a:schemeClr val="bg1"/>
                </a:solidFill>
              </a:rPr>
              <a:t> так </a:t>
            </a:r>
            <a:r>
              <a:rPr lang="ru-RU" sz="2400" dirty="0" err="1">
                <a:solidFill>
                  <a:schemeClr val="bg1"/>
                </a:solidFill>
              </a:rPr>
              <a:t>звану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Велику</a:t>
            </a:r>
            <a:r>
              <a:rPr lang="ru-RU" sz="2400" dirty="0">
                <a:solidFill>
                  <a:schemeClr val="bg1"/>
                </a:solidFill>
              </a:rPr>
              <a:t> теорему Ферма, яка </a:t>
            </a:r>
            <a:r>
              <a:rPr lang="ru-RU" sz="2400" dirty="0" err="1">
                <a:solidFill>
                  <a:schemeClr val="bg1"/>
                </a:solidFill>
              </a:rPr>
              <a:t>була</a:t>
            </a:r>
            <a:r>
              <a:rPr lang="ru-RU" sz="2400" dirty="0">
                <a:solidFill>
                  <a:schemeClr val="bg1"/>
                </a:solidFill>
              </a:rPr>
              <a:t> доведена </a:t>
            </a:r>
            <a:r>
              <a:rPr lang="ru-RU" sz="2400" dirty="0" err="1">
                <a:solidFill>
                  <a:schemeClr val="bg1"/>
                </a:solidFill>
              </a:rPr>
              <a:t>американським</a:t>
            </a:r>
            <a:r>
              <a:rPr lang="ru-RU" sz="2400" dirty="0">
                <a:solidFill>
                  <a:schemeClr val="bg1"/>
                </a:solidFill>
              </a:rPr>
              <a:t> математиком </a:t>
            </a:r>
            <a:r>
              <a:rPr lang="ru-RU" sz="2400" dirty="0" err="1">
                <a:solidFill>
                  <a:schemeClr val="bg1"/>
                </a:solidFill>
              </a:rPr>
              <a:t>Ендрю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Уайлсом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лише</a:t>
            </a:r>
            <a:r>
              <a:rPr lang="ru-RU" sz="2400" dirty="0">
                <a:solidFill>
                  <a:schemeClr val="bg1"/>
                </a:solidFill>
              </a:rPr>
              <a:t> у 1995 </a:t>
            </a:r>
            <a:r>
              <a:rPr lang="ru-RU" sz="2400" dirty="0" err="1">
                <a:solidFill>
                  <a:schemeClr val="bg1"/>
                </a:solidFill>
              </a:rPr>
              <a:t>році</a:t>
            </a:r>
            <a:r>
              <a:rPr lang="ru-RU" sz="2400" dirty="0">
                <a:solidFill>
                  <a:schemeClr val="bg1"/>
                </a:solidFill>
              </a:rPr>
              <a:t>. Теорема </a:t>
            </a:r>
            <a:r>
              <a:rPr lang="ru-RU" sz="2400" dirty="0" err="1">
                <a:solidFill>
                  <a:schemeClr val="bg1"/>
                </a:solidFill>
              </a:rPr>
              <a:t>стверджує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для будь-</a:t>
            </a:r>
            <a:r>
              <a:rPr lang="ru-RU" sz="2400" dirty="0" err="1">
                <a:solidFill>
                  <a:schemeClr val="bg1"/>
                </a:solidFill>
              </a:rPr>
              <a:t>якого</a:t>
            </a:r>
            <a:r>
              <a:rPr lang="ru-RU" sz="2400" dirty="0">
                <a:solidFill>
                  <a:schemeClr val="bg1"/>
                </a:solidFill>
              </a:rPr>
              <a:t> натурального </a:t>
            </a:r>
            <a:r>
              <a:rPr lang="en-US" sz="2400" dirty="0">
                <a:solidFill>
                  <a:schemeClr val="bg1"/>
                </a:solidFill>
              </a:rPr>
              <a:t>n&gt;2 </a:t>
            </a:r>
            <a:r>
              <a:rPr lang="en-US" sz="2400" dirty="0" err="1">
                <a:solidFill>
                  <a:schemeClr val="bg1"/>
                </a:solidFill>
              </a:rPr>
              <a:t>i</a:t>
            </a:r>
            <a:r>
              <a:rPr lang="en-US" sz="2400" dirty="0">
                <a:solidFill>
                  <a:schemeClr val="bg1"/>
                </a:solidFill>
              </a:rPr>
              <a:t> xyz&lt;&gt;0 </a:t>
            </a:r>
            <a:r>
              <a:rPr lang="ru-RU" sz="2400" dirty="0" err="1">
                <a:solidFill>
                  <a:schemeClr val="bg1"/>
                </a:solidFill>
              </a:rPr>
              <a:t>рівняння</a:t>
            </a:r>
            <a:r>
              <a:rPr lang="ru-RU" sz="2400" dirty="0">
                <a:solidFill>
                  <a:schemeClr val="bg1"/>
                </a:solidFill>
              </a:rPr>
              <a:t> х</a:t>
            </a:r>
            <a:r>
              <a:rPr lang="en-US" sz="2400" dirty="0">
                <a:solidFill>
                  <a:schemeClr val="bg1"/>
                </a:solidFill>
              </a:rPr>
              <a:t>n+</a:t>
            </a:r>
            <a:r>
              <a:rPr lang="ru-RU" sz="2400" dirty="0">
                <a:solidFill>
                  <a:schemeClr val="bg1"/>
                </a:solidFill>
              </a:rPr>
              <a:t>у</a:t>
            </a:r>
            <a:r>
              <a:rPr lang="en-US" sz="2400" dirty="0">
                <a:solidFill>
                  <a:schemeClr val="bg1"/>
                </a:solidFill>
              </a:rPr>
              <a:t>n=</a:t>
            </a:r>
            <a:r>
              <a:rPr lang="en-US" sz="2400" dirty="0" err="1">
                <a:solidFill>
                  <a:schemeClr val="bg1"/>
                </a:solidFill>
              </a:rPr>
              <a:t>zn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ru-RU" sz="2400" dirty="0">
                <a:solidFill>
                  <a:schemeClr val="bg1"/>
                </a:solidFill>
              </a:rPr>
              <a:t>не </a:t>
            </a:r>
            <a:r>
              <a:rPr lang="ru-RU" sz="2400" dirty="0" err="1">
                <a:solidFill>
                  <a:schemeClr val="bg1"/>
                </a:solidFill>
              </a:rPr>
              <a:t>можна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розв’язати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цілих</a:t>
            </a:r>
            <a:r>
              <a:rPr lang="ru-RU" sz="2400" dirty="0">
                <a:solidFill>
                  <a:schemeClr val="bg1"/>
                </a:solidFill>
              </a:rPr>
              <a:t> (і </a:t>
            </a:r>
            <a:r>
              <a:rPr lang="ru-RU" sz="2400" dirty="0" err="1">
                <a:solidFill>
                  <a:schemeClr val="bg1"/>
                </a:solidFill>
              </a:rPr>
              <a:t>раціональних</a:t>
            </a:r>
            <a:r>
              <a:rPr lang="ru-RU" sz="2400" dirty="0">
                <a:solidFill>
                  <a:schemeClr val="bg1"/>
                </a:solidFill>
              </a:rPr>
              <a:t>) числах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1801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836712"/>
          </a:xfrm>
        </p:spPr>
        <p:txBody>
          <a:bodyPr/>
          <a:lstStyle/>
          <a:p>
            <a:pPr algn="ctr"/>
            <a:r>
              <a:rPr lang="uk-UA" dirty="0" err="1" smtClean="0">
                <a:solidFill>
                  <a:schemeClr val="bg1"/>
                </a:solidFill>
              </a:rPr>
              <a:t>Рене</a:t>
            </a:r>
            <a:r>
              <a:rPr lang="uk-UA" dirty="0" smtClean="0">
                <a:solidFill>
                  <a:schemeClr val="bg1"/>
                </a:solidFill>
              </a:rPr>
              <a:t> Декарт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692696"/>
            <a:ext cx="8640960" cy="5976664"/>
          </a:xfrm>
        </p:spPr>
        <p:txBody>
          <a:bodyPr/>
          <a:lstStyle/>
          <a:p>
            <a:pPr algn="ctr"/>
            <a:r>
              <a:rPr lang="ru-RU" dirty="0"/>
              <a:t>(</a:t>
            </a:r>
            <a:r>
              <a:rPr lang="ru-RU" sz="2400" dirty="0">
                <a:solidFill>
                  <a:schemeClr val="bg1"/>
                </a:solidFill>
              </a:rPr>
              <a:t>1596 - 1650)</a:t>
            </a:r>
          </a:p>
          <a:p>
            <a:r>
              <a:rPr lang="ru-RU" sz="2400" dirty="0">
                <a:solidFill>
                  <a:schemeClr val="bg1"/>
                </a:solidFill>
              </a:rPr>
              <a:t>    Рене Декарт </a:t>
            </a:r>
            <a:r>
              <a:rPr lang="ru-RU" sz="2400" dirty="0" err="1">
                <a:solidFill>
                  <a:schemeClr val="bg1"/>
                </a:solidFill>
              </a:rPr>
              <a:t>більше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відомий</a:t>
            </a:r>
            <a:r>
              <a:rPr lang="ru-RU" sz="2400" dirty="0">
                <a:solidFill>
                  <a:schemeClr val="bg1"/>
                </a:solidFill>
              </a:rPr>
              <a:t>, як великий </a:t>
            </a:r>
            <a:r>
              <a:rPr lang="ru-RU" sz="2400" dirty="0" err="1">
                <a:solidFill>
                  <a:schemeClr val="bg1"/>
                </a:solidFill>
              </a:rPr>
              <a:t>філософ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ніж</a:t>
            </a:r>
            <a:r>
              <a:rPr lang="ru-RU" sz="2400" dirty="0">
                <a:solidFill>
                  <a:schemeClr val="bg1"/>
                </a:solidFill>
              </a:rPr>
              <a:t> математик. Але </a:t>
            </a:r>
            <a:r>
              <a:rPr lang="ru-RU" sz="2400" dirty="0" err="1">
                <a:solidFill>
                  <a:schemeClr val="bg1"/>
                </a:solidFill>
              </a:rPr>
              <a:t>саме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піонером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сучасної</a:t>
            </a:r>
            <a:r>
              <a:rPr lang="ru-RU" sz="2400" dirty="0">
                <a:solidFill>
                  <a:schemeClr val="bg1"/>
                </a:solidFill>
              </a:rPr>
              <a:t> математики, </a:t>
            </a:r>
            <a:r>
              <a:rPr lang="ru-RU" sz="2400" dirty="0" err="1">
                <a:solidFill>
                  <a:schemeClr val="bg1"/>
                </a:solidFill>
              </a:rPr>
              <a:t>його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досягнення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цій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галузі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настільки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видатні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по праву входить до числа великих </a:t>
            </a:r>
            <a:r>
              <a:rPr lang="ru-RU" sz="2400" dirty="0" err="1">
                <a:solidFill>
                  <a:schemeClr val="bg1"/>
                </a:solidFill>
              </a:rPr>
              <a:t>математиків</a:t>
            </a:r>
            <a:r>
              <a:rPr lang="ru-RU" sz="2400" dirty="0">
                <a:solidFill>
                  <a:schemeClr val="bg1"/>
                </a:solidFill>
              </a:rPr>
              <a:t>. Декарта разом з </a:t>
            </a:r>
            <a:r>
              <a:rPr lang="ru-RU" sz="2400" dirty="0" err="1">
                <a:solidFill>
                  <a:schemeClr val="bg1"/>
                </a:solidFill>
              </a:rPr>
              <a:t>його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співвітчизником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П.Ферма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вважають</a:t>
            </a:r>
            <a:r>
              <a:rPr lang="ru-RU" sz="2400" dirty="0">
                <a:solidFill>
                  <a:schemeClr val="bg1"/>
                </a:solidFill>
              </a:rPr>
              <a:t> основоположником </a:t>
            </a:r>
            <a:r>
              <a:rPr lang="ru-RU" sz="2400" dirty="0" err="1">
                <a:solidFill>
                  <a:schemeClr val="bg1"/>
                </a:solidFill>
              </a:rPr>
              <a:t>аналітичної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геометрії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ввів</a:t>
            </a:r>
            <a:r>
              <a:rPr lang="ru-RU" sz="2400" dirty="0">
                <a:solidFill>
                  <a:schemeClr val="bg1"/>
                </a:solidFill>
              </a:rPr>
              <a:t> метод </a:t>
            </a:r>
            <a:r>
              <a:rPr lang="ru-RU" sz="2400" dirty="0" err="1">
                <a:solidFill>
                  <a:schemeClr val="bg1"/>
                </a:solidFill>
              </a:rPr>
              <a:t>прямолінійних</a:t>
            </a:r>
            <a:r>
              <a:rPr lang="ru-RU" sz="2400" dirty="0">
                <a:solidFill>
                  <a:schemeClr val="bg1"/>
                </a:solidFill>
              </a:rPr>
              <a:t> координат, </a:t>
            </a:r>
            <a:r>
              <a:rPr lang="ru-RU" sz="2400" dirty="0" err="1">
                <a:solidFill>
                  <a:schemeClr val="bg1"/>
                </a:solidFill>
              </a:rPr>
              <a:t>зручну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алгебраїчну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символіку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збереглася</a:t>
            </a:r>
            <a:r>
              <a:rPr lang="ru-RU" sz="2400" dirty="0">
                <a:solidFill>
                  <a:schemeClr val="bg1"/>
                </a:solidFill>
              </a:rPr>
              <a:t> до наших </a:t>
            </a:r>
            <a:r>
              <a:rPr lang="ru-RU" sz="2400" dirty="0" err="1">
                <a:solidFill>
                  <a:schemeClr val="bg1"/>
                </a:solidFill>
              </a:rPr>
              <a:t>днів</a:t>
            </a:r>
            <a:r>
              <a:rPr lang="ru-RU" sz="2400" dirty="0">
                <a:solidFill>
                  <a:schemeClr val="bg1"/>
                </a:solidFill>
              </a:rPr>
              <a:t>, дав </a:t>
            </a:r>
            <a:r>
              <a:rPr lang="ru-RU" sz="2400" dirty="0" err="1">
                <a:solidFill>
                  <a:schemeClr val="bg1"/>
                </a:solidFill>
              </a:rPr>
              <a:t>поняття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змінної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величини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функції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Висловив</a:t>
            </a:r>
            <a:r>
              <a:rPr lang="ru-RU" sz="2400" dirty="0">
                <a:solidFill>
                  <a:schemeClr val="bg1"/>
                </a:solidFill>
              </a:rPr>
              <a:t> закон </a:t>
            </a:r>
            <a:r>
              <a:rPr lang="ru-RU" sz="2400" dirty="0" err="1">
                <a:solidFill>
                  <a:schemeClr val="bg1"/>
                </a:solidFill>
              </a:rPr>
              <a:t>збереження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кількості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руху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ввів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поняття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імпульсу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сили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Праці</a:t>
            </a:r>
            <a:r>
              <a:rPr lang="ru-RU" sz="2400" dirty="0">
                <a:solidFill>
                  <a:schemeClr val="bg1"/>
                </a:solidFill>
              </a:rPr>
              <a:t> Декарта </a:t>
            </a:r>
            <a:r>
              <a:rPr lang="ru-RU" sz="2400" dirty="0" err="1">
                <a:solidFill>
                  <a:schemeClr val="bg1"/>
                </a:solidFill>
              </a:rPr>
              <a:t>рішуче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вплинули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розвиток</a:t>
            </a:r>
            <a:r>
              <a:rPr lang="ru-RU" sz="2400" dirty="0">
                <a:solidFill>
                  <a:schemeClr val="bg1"/>
                </a:solidFill>
              </a:rPr>
              <a:t> математики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48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14:prism isContent="1" isInverted="1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Архімед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184576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32859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000">
        <p14:vortex dir="r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bg1"/>
                </a:solidFill>
              </a:rPr>
              <a:t>Рене</a:t>
            </a:r>
            <a:r>
              <a:rPr lang="uk-UA" dirty="0" smtClean="0">
                <a:solidFill>
                  <a:schemeClr val="bg1"/>
                </a:solidFill>
              </a:rPr>
              <a:t> Декарт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52599"/>
            <a:ext cx="4968552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5000">
        <p14:glitter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Видатні вчені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4040188" cy="906115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Фалес </a:t>
            </a:r>
            <a:r>
              <a:rPr lang="uk-UA" sz="2800" dirty="0" err="1" smtClean="0">
                <a:solidFill>
                  <a:srgbClr val="FFFF00"/>
                </a:solidFill>
              </a:rPr>
              <a:t>Мілетський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2204864"/>
            <a:ext cx="4040188" cy="42064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31351" y="1082726"/>
            <a:ext cx="4041775" cy="906115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</a:rPr>
              <a:t>Евклід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2064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9"/>
            <a:ext cx="3611297" cy="414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055" y="1988841"/>
            <a:ext cx="3312368" cy="457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84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5000">
        <p14:honeycomb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Георгій Вороний та П</a:t>
            </a:r>
            <a:r>
              <a:rPr lang="en-US" dirty="0" smtClean="0">
                <a:solidFill>
                  <a:srgbClr val="FFFF00"/>
                </a:solidFill>
              </a:rPr>
              <a:t>’</a:t>
            </a:r>
            <a:r>
              <a:rPr lang="uk-UA" dirty="0" err="1" smtClean="0">
                <a:solidFill>
                  <a:srgbClr val="FFFF00"/>
                </a:solidFill>
              </a:rPr>
              <a:t>єр</a:t>
            </a:r>
            <a:r>
              <a:rPr lang="uk-UA" dirty="0" smtClean="0">
                <a:solidFill>
                  <a:srgbClr val="FFFF00"/>
                </a:solidFill>
              </a:rPr>
              <a:t> Ферма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166192" cy="400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08650"/>
            <a:ext cx="3096344" cy="412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111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ripple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"/>
            <a:ext cx="7772400" cy="1196752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Загальне поняття «алгебра»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5400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>
                <a:solidFill>
                  <a:srgbClr val="FFFF00"/>
                </a:solidFill>
              </a:rPr>
              <a:t>Алгебра (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араб. </a:t>
            </a:r>
            <a:r>
              <a:rPr lang="ar-AE" dirty="0">
                <a:solidFill>
                  <a:srgbClr val="FFFF00"/>
                </a:solidFill>
              </a:rPr>
              <a:t>الجبر </a:t>
            </a:r>
            <a:r>
              <a:rPr lang="ru-RU" dirty="0">
                <a:solidFill>
                  <a:srgbClr val="FFFF00"/>
                </a:solidFill>
              </a:rPr>
              <a:t>аль-</a:t>
            </a:r>
            <a:r>
              <a:rPr lang="ru-RU" dirty="0" err="1">
                <a:solidFill>
                  <a:srgbClr val="FFFF00"/>
                </a:solidFill>
              </a:rPr>
              <a:t>джебр</a:t>
            </a:r>
            <a:r>
              <a:rPr lang="ru-RU" dirty="0">
                <a:solidFill>
                  <a:srgbClr val="FFFF00"/>
                </a:solidFill>
              </a:rPr>
              <a:t> — </a:t>
            </a:r>
            <a:r>
              <a:rPr lang="ru-RU" dirty="0" err="1">
                <a:solidFill>
                  <a:srgbClr val="FFFF00"/>
                </a:solidFill>
              </a:rPr>
              <a:t>відновлення</a:t>
            </a:r>
            <a:r>
              <a:rPr lang="ru-RU" dirty="0">
                <a:solidFill>
                  <a:srgbClr val="FFFF00"/>
                </a:solidFill>
              </a:rPr>
              <a:t>) — </a:t>
            </a:r>
            <a:r>
              <a:rPr lang="ru-RU" dirty="0" err="1">
                <a:solidFill>
                  <a:srgbClr val="FFFF00"/>
                </a:solidFill>
              </a:rPr>
              <a:t>розділ</a:t>
            </a:r>
            <a:r>
              <a:rPr lang="ru-RU" dirty="0">
                <a:solidFill>
                  <a:srgbClr val="FFFF00"/>
                </a:solidFill>
              </a:rPr>
              <a:t> математики,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вивчає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математичні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операції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відношеня</a:t>
            </a:r>
            <a:r>
              <a:rPr lang="ru-RU" dirty="0">
                <a:solidFill>
                  <a:srgbClr val="FFFF00"/>
                </a:solidFill>
              </a:rPr>
              <a:t>, та </a:t>
            </a:r>
            <a:r>
              <a:rPr lang="ru-RU" dirty="0" err="1">
                <a:solidFill>
                  <a:srgbClr val="FFFF00"/>
                </a:solidFill>
              </a:rPr>
              <a:t>утворення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базуються</a:t>
            </a:r>
            <a:r>
              <a:rPr lang="ru-RU" dirty="0">
                <a:solidFill>
                  <a:srgbClr val="FFFF00"/>
                </a:solidFill>
              </a:rPr>
              <a:t> на них: </a:t>
            </a:r>
            <a:r>
              <a:rPr lang="ru-RU" dirty="0" err="1">
                <a:solidFill>
                  <a:srgbClr val="FFFF00"/>
                </a:solidFill>
              </a:rPr>
              <a:t>многочлени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алгебраїчні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рівняння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алгебраїчні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структури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Вивчення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властивостей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композицій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різного</a:t>
            </a:r>
            <a:r>
              <a:rPr lang="ru-RU" dirty="0">
                <a:solidFill>
                  <a:srgbClr val="FFFF00"/>
                </a:solidFill>
              </a:rPr>
              <a:t> виду в 19 </a:t>
            </a:r>
            <a:r>
              <a:rPr lang="ru-RU" dirty="0" err="1">
                <a:solidFill>
                  <a:srgbClr val="FFFF00"/>
                </a:solidFill>
              </a:rPr>
              <a:t>столітті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призвело</a:t>
            </a:r>
            <a:r>
              <a:rPr lang="ru-RU" dirty="0">
                <a:solidFill>
                  <a:srgbClr val="FFFF00"/>
                </a:solidFill>
              </a:rPr>
              <a:t> до думки,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основне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завдання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алгебри</a:t>
            </a:r>
            <a:r>
              <a:rPr lang="ru-RU" dirty="0">
                <a:solidFill>
                  <a:srgbClr val="FFFF00"/>
                </a:solidFill>
              </a:rPr>
              <a:t> — </a:t>
            </a:r>
            <a:r>
              <a:rPr lang="ru-RU" dirty="0" err="1">
                <a:solidFill>
                  <a:srgbClr val="FFFF00"/>
                </a:solidFill>
              </a:rPr>
              <a:t>вивчення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властивостей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операцій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незалежно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об'єктів</a:t>
            </a:r>
            <a:r>
              <a:rPr lang="ru-RU" dirty="0">
                <a:solidFill>
                  <a:srgbClr val="FFFF00"/>
                </a:solidFill>
              </a:rPr>
              <a:t>, до </a:t>
            </a:r>
            <a:r>
              <a:rPr lang="ru-RU" dirty="0" err="1">
                <a:solidFill>
                  <a:srgbClr val="FFFF00"/>
                </a:solidFill>
              </a:rPr>
              <a:t>яких</a:t>
            </a:r>
            <a:r>
              <a:rPr lang="ru-RU" dirty="0">
                <a:solidFill>
                  <a:srgbClr val="FFFF00"/>
                </a:solidFill>
              </a:rPr>
              <a:t> вони </a:t>
            </a:r>
            <a:r>
              <a:rPr lang="ru-RU" dirty="0" err="1">
                <a:solidFill>
                  <a:srgbClr val="FFFF00"/>
                </a:solidFill>
              </a:rPr>
              <a:t>застосовуються</a:t>
            </a:r>
            <a:r>
              <a:rPr lang="ru-RU" dirty="0">
                <a:solidFill>
                  <a:srgbClr val="FFFF00"/>
                </a:solidFill>
              </a:rPr>
              <a:t>. З того часу алгебра стала </a:t>
            </a:r>
            <a:r>
              <a:rPr lang="ru-RU" dirty="0" err="1">
                <a:solidFill>
                  <a:srgbClr val="FFFF00"/>
                </a:solidFill>
              </a:rPr>
              <a:t>розглядатися</a:t>
            </a:r>
            <a:r>
              <a:rPr lang="ru-RU" dirty="0">
                <a:solidFill>
                  <a:srgbClr val="FFFF00"/>
                </a:solidFill>
              </a:rPr>
              <a:t> як </a:t>
            </a:r>
            <a:r>
              <a:rPr lang="ru-RU" dirty="0" err="1">
                <a:solidFill>
                  <a:srgbClr val="FFFF00"/>
                </a:solidFill>
              </a:rPr>
              <a:t>загальна</a:t>
            </a:r>
            <a:r>
              <a:rPr lang="ru-RU" dirty="0">
                <a:solidFill>
                  <a:srgbClr val="FFFF00"/>
                </a:solidFill>
              </a:rPr>
              <a:t> наука про </a:t>
            </a:r>
            <a:r>
              <a:rPr lang="ru-RU" dirty="0" err="1">
                <a:solidFill>
                  <a:srgbClr val="FFFF00"/>
                </a:solidFill>
              </a:rPr>
              <a:t>властивості</a:t>
            </a:r>
            <a:r>
              <a:rPr lang="ru-RU" dirty="0">
                <a:solidFill>
                  <a:srgbClr val="FFFF00"/>
                </a:solidFill>
              </a:rPr>
              <a:t> та </a:t>
            </a:r>
            <a:r>
              <a:rPr lang="ru-RU" dirty="0" err="1">
                <a:solidFill>
                  <a:srgbClr val="FFFF00"/>
                </a:solidFill>
              </a:rPr>
              <a:t>закони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композиції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операцій</a:t>
            </a:r>
            <a:r>
              <a:rPr lang="ru-RU" dirty="0">
                <a:solidFill>
                  <a:srgbClr val="FFFF00"/>
                </a:solidFill>
              </a:rPr>
              <a:t>. В </a:t>
            </a:r>
            <a:r>
              <a:rPr lang="ru-RU" dirty="0" err="1">
                <a:solidFill>
                  <a:srgbClr val="FFFF00"/>
                </a:solidFill>
              </a:rPr>
              <a:t>наші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дні</a:t>
            </a:r>
            <a:r>
              <a:rPr lang="ru-RU" dirty="0">
                <a:solidFill>
                  <a:srgbClr val="FFFF00"/>
                </a:solidFill>
              </a:rPr>
              <a:t> алгебра — одна з </a:t>
            </a:r>
            <a:r>
              <a:rPr lang="ru-RU" dirty="0" err="1">
                <a:solidFill>
                  <a:srgbClr val="FFFF00"/>
                </a:solidFill>
              </a:rPr>
              <a:t>найважливіших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частин</a:t>
            </a:r>
            <a:r>
              <a:rPr lang="ru-RU" dirty="0">
                <a:solidFill>
                  <a:srgbClr val="FFFF00"/>
                </a:solidFill>
              </a:rPr>
              <a:t> математики,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знаходить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застосування</a:t>
            </a:r>
            <a:r>
              <a:rPr lang="ru-RU" dirty="0">
                <a:solidFill>
                  <a:srgbClr val="FFFF00"/>
                </a:solidFill>
              </a:rPr>
              <a:t> як у </a:t>
            </a:r>
            <a:r>
              <a:rPr lang="ru-RU" dirty="0" err="1">
                <a:solidFill>
                  <a:srgbClr val="FFFF00"/>
                </a:solidFill>
              </a:rPr>
              <a:t>суто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теоретичних</a:t>
            </a:r>
            <a:r>
              <a:rPr lang="ru-RU" dirty="0">
                <a:solidFill>
                  <a:srgbClr val="FFFF00"/>
                </a:solidFill>
              </a:rPr>
              <a:t>, так і в </a:t>
            </a:r>
            <a:r>
              <a:rPr lang="ru-RU" dirty="0" err="1">
                <a:solidFill>
                  <a:srgbClr val="FFFF00"/>
                </a:solidFill>
              </a:rPr>
              <a:t>практичних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галузях</a:t>
            </a:r>
            <a:r>
              <a:rPr lang="ru-RU" dirty="0">
                <a:solidFill>
                  <a:srgbClr val="FFFF00"/>
                </a:solidFill>
              </a:rPr>
              <a:t> науки.</a:t>
            </a:r>
          </a:p>
        </p:txBody>
      </p:sp>
    </p:spTree>
    <p:extLst>
      <p:ext uri="{BB962C8B-B14F-4D97-AF65-F5344CB8AC3E}">
        <p14:creationId xmlns:p14="http://schemas.microsoft.com/office/powerpoint/2010/main" val="208035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8000">
        <p:checker/>
      </p:transition>
    </mc:Choice>
    <mc:Fallback>
      <p:transition spd="slow" advTm="8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196752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Виникнення і розвиток алгебри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640960" cy="54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2"/>
                </a:solidFill>
              </a:rPr>
              <a:t>Математика </a:t>
            </a:r>
            <a:r>
              <a:rPr lang="ru-RU" dirty="0" err="1">
                <a:solidFill>
                  <a:schemeClr val="bg2"/>
                </a:solidFill>
              </a:rPr>
              <a:t>виникла</a:t>
            </a:r>
            <a:r>
              <a:rPr lang="ru-RU" dirty="0">
                <a:solidFill>
                  <a:schemeClr val="bg2"/>
                </a:solidFill>
              </a:rPr>
              <a:t> і </a:t>
            </a:r>
            <a:r>
              <a:rPr lang="ru-RU" dirty="0" err="1">
                <a:solidFill>
                  <a:schemeClr val="bg2"/>
                </a:solidFill>
              </a:rPr>
              <a:t>розвивалася</a:t>
            </a:r>
            <a:r>
              <a:rPr lang="ru-RU" dirty="0">
                <a:solidFill>
                  <a:schemeClr val="bg2"/>
                </a:solidFill>
              </a:rPr>
              <a:t> з </a:t>
            </a:r>
            <a:r>
              <a:rPr lang="ru-RU" dirty="0" err="1">
                <a:solidFill>
                  <a:schemeClr val="bg2"/>
                </a:solidFill>
              </a:rPr>
              <a:t>практичних</a:t>
            </a:r>
            <a:r>
              <a:rPr lang="ru-RU" dirty="0">
                <a:solidFill>
                  <a:schemeClr val="bg2"/>
                </a:solidFill>
              </a:rPr>
              <a:t> потреб </a:t>
            </a:r>
            <a:r>
              <a:rPr lang="ru-RU" dirty="0" err="1">
                <a:solidFill>
                  <a:schemeClr val="bg2"/>
                </a:solidFill>
              </a:rPr>
              <a:t>людини</a:t>
            </a:r>
            <a:r>
              <a:rPr lang="ru-RU" dirty="0">
                <a:solidFill>
                  <a:schemeClr val="bg2"/>
                </a:solidFill>
              </a:rPr>
              <a:t>. </a:t>
            </a:r>
            <a:r>
              <a:rPr lang="ru-RU" dirty="0" err="1">
                <a:solidFill>
                  <a:schemeClr val="bg2"/>
                </a:solidFill>
              </a:rPr>
              <a:t>Наприклад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ru-RU" dirty="0" err="1">
                <a:solidFill>
                  <a:schemeClr val="bg2"/>
                </a:solidFill>
              </a:rPr>
              <a:t>стародавні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єгипетські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вчені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цікавилися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насамперед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тим</a:t>
            </a:r>
            <a:r>
              <a:rPr lang="ru-RU" dirty="0">
                <a:solidFill>
                  <a:schemeClr val="bg2"/>
                </a:solidFill>
              </a:rPr>
              <a:t>, як </a:t>
            </a:r>
            <a:r>
              <a:rPr lang="ru-RU" dirty="0" err="1">
                <a:solidFill>
                  <a:schemeClr val="bg2"/>
                </a:solidFill>
              </a:rPr>
              <a:t>застосовувати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математичні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знання</a:t>
            </a:r>
            <a:r>
              <a:rPr lang="ru-RU" dirty="0">
                <a:solidFill>
                  <a:schemeClr val="bg2"/>
                </a:solidFill>
              </a:rPr>
              <a:t> у </a:t>
            </a:r>
            <a:r>
              <a:rPr lang="ru-RU" dirty="0" err="1">
                <a:solidFill>
                  <a:schemeClr val="bg2"/>
                </a:solidFill>
              </a:rPr>
              <a:t>землевпорядкуванні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ru-RU" dirty="0" err="1">
                <a:solidFill>
                  <a:schemeClr val="bg2"/>
                </a:solidFill>
              </a:rPr>
              <a:t>спорудженні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храмів</a:t>
            </a:r>
            <a:r>
              <a:rPr lang="ru-RU" dirty="0">
                <a:solidFill>
                  <a:schemeClr val="bg2"/>
                </a:solidFill>
              </a:rPr>
              <a:t> для </a:t>
            </a:r>
            <a:r>
              <a:rPr lang="ru-RU" dirty="0" err="1">
                <a:solidFill>
                  <a:schemeClr val="bg2"/>
                </a:solidFill>
              </a:rPr>
              <a:t>богів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ru-RU" dirty="0" err="1">
                <a:solidFill>
                  <a:schemeClr val="bg2"/>
                </a:solidFill>
              </a:rPr>
              <a:t>палаців</a:t>
            </a:r>
            <a:r>
              <a:rPr lang="ru-RU" dirty="0">
                <a:solidFill>
                  <a:schemeClr val="bg2"/>
                </a:solidFill>
              </a:rPr>
              <a:t> і </a:t>
            </a:r>
            <a:r>
              <a:rPr lang="ru-RU" dirty="0" err="1">
                <a:solidFill>
                  <a:schemeClr val="bg2"/>
                </a:solidFill>
              </a:rPr>
              <a:t>пірамід</a:t>
            </a:r>
            <a:r>
              <a:rPr lang="ru-RU" dirty="0">
                <a:solidFill>
                  <a:schemeClr val="bg2"/>
                </a:solidFill>
              </a:rPr>
              <a:t> для </a:t>
            </a:r>
            <a:r>
              <a:rPr lang="ru-RU" dirty="0" err="1">
                <a:solidFill>
                  <a:schemeClr val="bg2"/>
                </a:solidFill>
              </a:rPr>
              <a:t>фараонів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ru-RU" dirty="0" err="1">
                <a:solidFill>
                  <a:schemeClr val="bg2"/>
                </a:solidFill>
              </a:rPr>
              <a:t>визначних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воєначальників</a:t>
            </a:r>
            <a:r>
              <a:rPr lang="ru-RU" dirty="0">
                <a:solidFill>
                  <a:schemeClr val="bg2"/>
                </a:solidFill>
              </a:rPr>
              <a:t> і </a:t>
            </a:r>
            <a:r>
              <a:rPr lang="ru-RU" dirty="0" err="1">
                <a:solidFill>
                  <a:schemeClr val="bg2"/>
                </a:solidFill>
              </a:rPr>
              <a:t>жерців</a:t>
            </a:r>
            <a:r>
              <a:rPr lang="ru-RU" dirty="0">
                <a:solidFill>
                  <a:schemeClr val="bg2"/>
                </a:solidFill>
              </a:rPr>
              <a:t>. На </a:t>
            </a:r>
            <a:r>
              <a:rPr lang="ru-RU" dirty="0" err="1">
                <a:solidFill>
                  <a:schemeClr val="bg2"/>
                </a:solidFill>
              </a:rPr>
              <a:t>основі</a:t>
            </a:r>
            <a:r>
              <a:rPr lang="ru-RU" dirty="0">
                <a:solidFill>
                  <a:schemeClr val="bg2"/>
                </a:solidFill>
              </a:rPr>
              <a:t> практики </a:t>
            </a:r>
            <a:r>
              <a:rPr lang="ru-RU" dirty="0" err="1">
                <a:solidFill>
                  <a:schemeClr val="bg2"/>
                </a:solidFill>
              </a:rPr>
              <a:t>єгиптяни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сформували</a:t>
            </a:r>
            <a:r>
              <a:rPr lang="ru-RU" dirty="0">
                <a:solidFill>
                  <a:schemeClr val="bg2"/>
                </a:solidFill>
              </a:rPr>
              <a:t> правила </a:t>
            </a:r>
            <a:r>
              <a:rPr lang="ru-RU" dirty="0" err="1">
                <a:solidFill>
                  <a:schemeClr val="bg2"/>
                </a:solidFill>
              </a:rPr>
              <a:t>обчислення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площ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найпростіших</a:t>
            </a:r>
            <a:r>
              <a:rPr lang="ru-RU" dirty="0">
                <a:solidFill>
                  <a:schemeClr val="bg2"/>
                </a:solidFill>
              </a:rPr>
              <a:t> плоских </a:t>
            </a:r>
            <a:r>
              <a:rPr lang="ru-RU" dirty="0" err="1">
                <a:solidFill>
                  <a:schemeClr val="bg2"/>
                </a:solidFill>
              </a:rPr>
              <a:t>фігур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ru-RU" dirty="0" err="1">
                <a:solidFill>
                  <a:schemeClr val="bg2"/>
                </a:solidFill>
              </a:rPr>
              <a:t>об'ємів</a:t>
            </a:r>
            <a:r>
              <a:rPr lang="ru-RU" dirty="0">
                <a:solidFill>
                  <a:schemeClr val="bg2"/>
                </a:solidFill>
              </a:rPr>
              <a:t> куба, </a:t>
            </a:r>
            <a:r>
              <a:rPr lang="ru-RU" dirty="0" err="1">
                <a:solidFill>
                  <a:schemeClr val="bg2"/>
                </a:solidFill>
              </a:rPr>
              <a:t>прямокутного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паралелепіпеда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ru-RU" dirty="0" err="1">
                <a:solidFill>
                  <a:schemeClr val="bg2"/>
                </a:solidFill>
              </a:rPr>
              <a:t>піраміди</a:t>
            </a:r>
            <a:r>
              <a:rPr lang="ru-RU" dirty="0">
                <a:solidFill>
                  <a:schemeClr val="bg2"/>
                </a:solidFill>
              </a:rPr>
              <a:t> з квадратною основою, </a:t>
            </a:r>
            <a:r>
              <a:rPr lang="ru-RU" dirty="0" err="1">
                <a:solidFill>
                  <a:schemeClr val="bg2"/>
                </a:solidFill>
              </a:rPr>
              <a:t>зокрема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зрізаної</a:t>
            </a:r>
            <a:r>
              <a:rPr lang="ru-RU" dirty="0">
                <a:solidFill>
                  <a:schemeClr val="bg2"/>
                </a:solidFill>
              </a:rPr>
              <a:t>. </a:t>
            </a:r>
            <a:r>
              <a:rPr lang="ru-RU" dirty="0" err="1">
                <a:solidFill>
                  <a:schemeClr val="bg2"/>
                </a:solidFill>
              </a:rPr>
              <a:t>Єгипетські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землевпорядники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ru-RU" dirty="0" err="1">
                <a:solidFill>
                  <a:schemeClr val="bg2"/>
                </a:solidFill>
              </a:rPr>
              <a:t>користуючись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довгий</a:t>
            </a:r>
            <a:r>
              <a:rPr lang="ru-RU" dirty="0">
                <a:solidFill>
                  <a:schemeClr val="bg2"/>
                </a:solidFill>
              </a:rPr>
              <a:t> час </a:t>
            </a:r>
            <a:r>
              <a:rPr lang="ru-RU" dirty="0" err="1">
                <a:solidFill>
                  <a:schemeClr val="bg2"/>
                </a:solidFill>
              </a:rPr>
              <a:t>мірною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вірьовкою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ru-RU" dirty="0" err="1">
                <a:solidFill>
                  <a:schemeClr val="bg2"/>
                </a:solidFill>
              </a:rPr>
              <a:t>встановили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ru-RU" dirty="0" err="1">
                <a:solidFill>
                  <a:schemeClr val="bg2"/>
                </a:solidFill>
              </a:rPr>
              <a:t>що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трикутник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із</a:t>
            </a:r>
            <a:r>
              <a:rPr lang="ru-RU" dirty="0">
                <a:solidFill>
                  <a:schemeClr val="bg2"/>
                </a:solidFill>
              </a:rPr>
              <a:t> сторонами З, 4 і 5 </a:t>
            </a:r>
            <a:r>
              <a:rPr lang="ru-RU" dirty="0" err="1">
                <a:solidFill>
                  <a:schemeClr val="bg2"/>
                </a:solidFill>
              </a:rPr>
              <a:t>мір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завжди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прямокутний</a:t>
            </a:r>
            <a:r>
              <a:rPr lang="ru-RU" dirty="0">
                <a:solidFill>
                  <a:schemeClr val="bg2"/>
                </a:solidFill>
              </a:rPr>
              <a:t>. Але </a:t>
            </a:r>
            <a:r>
              <a:rPr lang="ru-RU" dirty="0" err="1">
                <a:solidFill>
                  <a:schemeClr val="bg2"/>
                </a:solidFill>
              </a:rPr>
              <a:t>питанням</a:t>
            </a:r>
            <a:r>
              <a:rPr lang="ru-RU" dirty="0">
                <a:solidFill>
                  <a:schemeClr val="bg2"/>
                </a:solidFill>
              </a:rPr>
              <a:t> про те, </a:t>
            </a:r>
            <a:r>
              <a:rPr lang="ru-RU" dirty="0" err="1">
                <a:solidFill>
                  <a:schemeClr val="bg2"/>
                </a:solidFill>
              </a:rPr>
              <a:t>чи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існують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прямокутні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трикутники</a:t>
            </a:r>
            <a:r>
              <a:rPr lang="ru-RU" dirty="0">
                <a:solidFill>
                  <a:schemeClr val="bg2"/>
                </a:solidFill>
              </a:rPr>
              <a:t> з </a:t>
            </a:r>
            <a:r>
              <a:rPr lang="ru-RU" dirty="0" err="1">
                <a:solidFill>
                  <a:schemeClr val="bg2"/>
                </a:solidFill>
              </a:rPr>
              <a:t>іншим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відношенням</a:t>
            </a:r>
            <a:r>
              <a:rPr lang="ru-RU" dirty="0">
                <a:solidFill>
                  <a:schemeClr val="bg2"/>
                </a:solidFill>
              </a:rPr>
              <a:t> чисел, </a:t>
            </a:r>
            <a:r>
              <a:rPr lang="ru-RU" dirty="0" err="1">
                <a:solidFill>
                  <a:schemeClr val="bg2"/>
                </a:solidFill>
              </a:rPr>
              <a:t>якими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вимірюються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довжини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їх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сторін</a:t>
            </a:r>
            <a:r>
              <a:rPr lang="ru-RU" dirty="0">
                <a:solidFill>
                  <a:schemeClr val="bg2"/>
                </a:solidFill>
              </a:rPr>
              <a:t>, вони не </a:t>
            </a:r>
            <a:r>
              <a:rPr lang="ru-RU" dirty="0" err="1">
                <a:solidFill>
                  <a:schemeClr val="bg2"/>
                </a:solidFill>
              </a:rPr>
              <a:t>займалися</a:t>
            </a:r>
            <a:r>
              <a:rPr lang="ru-RU" dirty="0">
                <a:solidFill>
                  <a:schemeClr val="bg2"/>
                </a:solidFill>
              </a:rPr>
              <a:t>. </a:t>
            </a:r>
          </a:p>
          <a:p>
            <a:r>
              <a:rPr lang="ru-RU" dirty="0" err="1">
                <a:solidFill>
                  <a:schemeClr val="bg2"/>
                </a:solidFill>
              </a:rPr>
              <a:t>Стародавні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вавілоняни</a:t>
            </a:r>
            <a:r>
              <a:rPr lang="ru-RU" dirty="0">
                <a:solidFill>
                  <a:schemeClr val="bg2"/>
                </a:solidFill>
              </a:rPr>
              <a:t> і </a:t>
            </a:r>
            <a:r>
              <a:rPr lang="ru-RU" dirty="0" err="1">
                <a:solidFill>
                  <a:schemeClr val="bg2"/>
                </a:solidFill>
              </a:rPr>
              <a:t>єгиптяни</a:t>
            </a:r>
            <a:r>
              <a:rPr lang="ru-RU" dirty="0">
                <a:solidFill>
                  <a:schemeClr val="bg2"/>
                </a:solidFill>
              </a:rPr>
              <a:t> не </a:t>
            </a:r>
            <a:r>
              <a:rPr lang="ru-RU" dirty="0" err="1">
                <a:solidFill>
                  <a:schemeClr val="bg2"/>
                </a:solidFill>
              </a:rPr>
              <a:t>змогли</a:t>
            </a:r>
            <a:r>
              <a:rPr lang="ru-RU" dirty="0">
                <a:solidFill>
                  <a:schemeClr val="bg2"/>
                </a:solidFill>
              </a:rPr>
              <a:t> теоретично </a:t>
            </a:r>
            <a:r>
              <a:rPr lang="ru-RU" dirty="0" err="1">
                <a:solidFill>
                  <a:schemeClr val="bg2"/>
                </a:solidFill>
              </a:rPr>
              <a:t>узагальнити</a:t>
            </a:r>
            <a:r>
              <a:rPr lang="ru-RU" dirty="0">
                <a:solidFill>
                  <a:schemeClr val="bg2"/>
                </a:solidFill>
              </a:rPr>
              <a:t> практично </a:t>
            </a:r>
            <a:r>
              <a:rPr lang="ru-RU" dirty="0" err="1">
                <a:solidFill>
                  <a:schemeClr val="bg2"/>
                </a:solidFill>
              </a:rPr>
              <a:t>набуті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знання</a:t>
            </a:r>
            <a:r>
              <a:rPr lang="ru-RU" dirty="0">
                <a:solidFill>
                  <a:schemeClr val="bg2"/>
                </a:solidFill>
              </a:rPr>
              <a:t> про число, про </a:t>
            </a:r>
            <a:r>
              <a:rPr lang="ru-RU" dirty="0" err="1">
                <a:solidFill>
                  <a:schemeClr val="bg2"/>
                </a:solidFill>
              </a:rPr>
              <a:t>математичні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залежності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між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геометричними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поняттями</a:t>
            </a:r>
            <a:r>
              <a:rPr lang="ru-RU" dirty="0">
                <a:solidFill>
                  <a:schemeClr val="bg2"/>
                </a:solidFill>
              </a:rPr>
              <a:t> — </a:t>
            </a:r>
            <a:r>
              <a:rPr lang="ru-RU" dirty="0" err="1">
                <a:solidFill>
                  <a:schemeClr val="bg2"/>
                </a:solidFill>
              </a:rPr>
              <a:t>плоски¬ми</a:t>
            </a:r>
            <a:r>
              <a:rPr lang="ru-RU" dirty="0">
                <a:solidFill>
                  <a:schemeClr val="bg2"/>
                </a:solidFill>
              </a:rPr>
              <a:t> і </a:t>
            </a:r>
            <a:r>
              <a:rPr lang="ru-RU" dirty="0" err="1">
                <a:solidFill>
                  <a:schemeClr val="bg2"/>
                </a:solidFill>
              </a:rPr>
              <a:t>просторовими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фігурами</a:t>
            </a:r>
            <a:r>
              <a:rPr lang="ru-RU" dirty="0">
                <a:solidFill>
                  <a:schemeClr val="bg2"/>
                </a:solidFill>
              </a:rPr>
              <a:t> та </a:t>
            </a:r>
            <a:r>
              <a:rPr lang="ru-RU" dirty="0" err="1">
                <a:solidFill>
                  <a:schemeClr val="bg2"/>
                </a:solidFill>
              </a:rPr>
              <a:t>їх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елементами</a:t>
            </a:r>
            <a:r>
              <a:rPr lang="ru-RU" dirty="0">
                <a:solidFill>
                  <a:schemeClr val="bg2"/>
                </a:solidFill>
              </a:rPr>
              <a:t>, про </a:t>
            </a:r>
            <a:r>
              <a:rPr lang="ru-RU" dirty="0" err="1">
                <a:solidFill>
                  <a:schemeClr val="bg2"/>
                </a:solidFill>
              </a:rPr>
              <a:t>деякі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властивості</a:t>
            </a:r>
            <a:r>
              <a:rPr lang="ru-RU" dirty="0">
                <a:solidFill>
                  <a:schemeClr val="bg2"/>
                </a:solidFill>
              </a:rPr>
              <a:t> чисел натурального ряду </a:t>
            </a:r>
            <a:r>
              <a:rPr lang="ru-RU" dirty="0" err="1">
                <a:solidFill>
                  <a:schemeClr val="bg2"/>
                </a:solidFill>
              </a:rPr>
              <a:t>тощо</a:t>
            </a:r>
            <a:r>
              <a:rPr lang="ru-RU" dirty="0">
                <a:solidFill>
                  <a:schemeClr val="bg2"/>
                </a:solidFill>
              </a:rPr>
              <a:t>. </a:t>
            </a:r>
            <a:r>
              <a:rPr lang="ru-RU" dirty="0" err="1">
                <a:solidFill>
                  <a:schemeClr val="bg2"/>
                </a:solidFill>
              </a:rPr>
              <a:t>Це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зробили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грецькі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вчені</a:t>
            </a:r>
            <a:r>
              <a:rPr lang="ru-RU" dirty="0">
                <a:solidFill>
                  <a:schemeClr val="bg2"/>
                </a:solidFill>
              </a:rPr>
              <a:t>. 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7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14:gallery dir="l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724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Знаменитість та значення винаходів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96752"/>
            <a:ext cx="8568952" cy="5472607"/>
          </a:xfrm>
        </p:spPr>
        <p:txBody>
          <a:bodyPr/>
          <a:lstStyle/>
          <a:p>
            <a:r>
              <a:rPr lang="ru-RU" sz="2400" dirty="0" err="1">
                <a:solidFill>
                  <a:schemeClr val="bg1"/>
                </a:solidFill>
              </a:rPr>
              <a:t>Теоретичні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досягнення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грецьких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учених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знаменніші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грецька</a:t>
            </a:r>
            <a:r>
              <a:rPr lang="ru-RU" sz="2400" dirty="0">
                <a:solidFill>
                  <a:schemeClr val="bg1"/>
                </a:solidFill>
              </a:rPr>
              <a:t> система </a:t>
            </a:r>
            <a:r>
              <a:rPr lang="ru-RU" sz="2400" dirty="0" err="1">
                <a:solidFill>
                  <a:schemeClr val="bg1"/>
                </a:solidFill>
              </a:rPr>
              <a:t>письмової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нумерації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хоч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була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простішою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ніж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ru-RU" sz="2400" dirty="0" err="1">
                <a:solidFill>
                  <a:schemeClr val="bg1"/>
                </a:solidFill>
              </a:rPr>
              <a:t>Вавілоні</a:t>
            </a:r>
            <a:r>
              <a:rPr lang="ru-RU" sz="2400" dirty="0">
                <a:solidFill>
                  <a:schemeClr val="bg1"/>
                </a:solidFill>
              </a:rPr>
              <a:t> й </a:t>
            </a:r>
            <a:r>
              <a:rPr lang="ru-RU" sz="2400" dirty="0" err="1">
                <a:solidFill>
                  <a:schemeClr val="bg1"/>
                </a:solidFill>
              </a:rPr>
              <a:t>Єгипті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але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алфавітною</a:t>
            </a:r>
            <a:r>
              <a:rPr lang="ru-RU" sz="2400" dirty="0">
                <a:solidFill>
                  <a:schemeClr val="bg1"/>
                </a:solidFill>
              </a:rPr>
              <a:t>. Числа 1,..., 9 </a:t>
            </a:r>
            <a:r>
              <a:rPr lang="ru-RU" sz="2400" dirty="0" err="1">
                <a:solidFill>
                  <a:schemeClr val="bg1"/>
                </a:solidFill>
              </a:rPr>
              <a:t>позначалися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першими</a:t>
            </a:r>
            <a:r>
              <a:rPr lang="ru-RU" sz="2400" dirty="0">
                <a:solidFill>
                  <a:schemeClr val="bg1"/>
                </a:solidFill>
              </a:rPr>
              <a:t> буквами </a:t>
            </a:r>
            <a:r>
              <a:rPr lang="ru-RU" sz="2400" dirty="0" err="1">
                <a:solidFill>
                  <a:schemeClr val="bg1"/>
                </a:solidFill>
              </a:rPr>
              <a:t>грецького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алфавіту</a:t>
            </a:r>
            <a:r>
              <a:rPr lang="ru-RU" sz="2400" dirty="0">
                <a:solidFill>
                  <a:schemeClr val="bg1"/>
                </a:solidFill>
              </a:rPr>
              <a:t>, числа 10, 20, ..., 90 — </a:t>
            </a:r>
            <a:r>
              <a:rPr lang="ru-RU" sz="2400" dirty="0" err="1">
                <a:solidFill>
                  <a:schemeClr val="bg1"/>
                </a:solidFill>
              </a:rPr>
              <a:t>наступними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дев'ятьма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бук¬вами</a:t>
            </a:r>
            <a:r>
              <a:rPr lang="ru-RU" sz="2400" dirty="0">
                <a:solidFill>
                  <a:schemeClr val="bg1"/>
                </a:solidFill>
              </a:rPr>
              <a:t>, числа 100, 200, ..., 900 —</a:t>
            </a:r>
            <a:r>
              <a:rPr lang="ru-RU" sz="2400" dirty="0" err="1">
                <a:solidFill>
                  <a:schemeClr val="bg1"/>
                </a:solidFill>
              </a:rPr>
              <a:t>дальшими</a:t>
            </a:r>
            <a:r>
              <a:rPr lang="ru-RU" sz="2400" dirty="0">
                <a:solidFill>
                  <a:schemeClr val="bg1"/>
                </a:solidFill>
              </a:rPr>
              <a:t> буквами. </a:t>
            </a:r>
            <a:r>
              <a:rPr lang="ru-RU" sz="2400" dirty="0" err="1">
                <a:solidFill>
                  <a:schemeClr val="bg1"/>
                </a:solidFill>
              </a:rPr>
              <a:t>Усі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Інші</a:t>
            </a:r>
            <a:r>
              <a:rPr lang="ru-RU" sz="2400" dirty="0">
                <a:solidFill>
                  <a:schemeClr val="bg1"/>
                </a:solidFill>
              </a:rPr>
              <a:t> числа в межах 10—999, </a:t>
            </a:r>
            <a:r>
              <a:rPr lang="ru-RU" sz="2400" dirty="0" err="1">
                <a:solidFill>
                  <a:schemeClr val="bg1"/>
                </a:solidFill>
              </a:rPr>
              <a:t>зображали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комбінаційним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переставлянням</a:t>
            </a:r>
            <a:r>
              <a:rPr lang="ru-RU" sz="2400" dirty="0">
                <a:solidFill>
                  <a:schemeClr val="bg1"/>
                </a:solidFill>
              </a:rPr>
              <a:t> букв, </a:t>
            </a:r>
            <a:r>
              <a:rPr lang="ru-RU" sz="2400" dirty="0" err="1">
                <a:solidFill>
                  <a:schemeClr val="bg1"/>
                </a:solidFill>
              </a:rPr>
              <a:t>по¬значених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зверху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знизу</a:t>
            </a:r>
            <a:r>
              <a:rPr lang="ru-RU" sz="2400" dirty="0">
                <a:solidFill>
                  <a:schemeClr val="bg1"/>
                </a:solidFill>
              </a:rPr>
              <a:t> рисками й </a:t>
            </a:r>
            <a:r>
              <a:rPr lang="ru-RU" sz="2400" dirty="0" err="1">
                <a:solidFill>
                  <a:schemeClr val="bg1"/>
                </a:solidFill>
              </a:rPr>
              <a:t>крапками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Зрозуміло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при такому </a:t>
            </a:r>
            <a:r>
              <a:rPr lang="ru-RU" sz="2400" dirty="0" err="1">
                <a:solidFill>
                  <a:schemeClr val="bg1"/>
                </a:solidFill>
              </a:rPr>
              <a:t>способі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письмової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нумерації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дуже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важко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було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запам'ятовувати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зображені</a:t>
            </a:r>
            <a:r>
              <a:rPr lang="ru-RU" sz="2400" dirty="0">
                <a:solidFill>
                  <a:schemeClr val="bg1"/>
                </a:solidFill>
              </a:rPr>
              <a:t> числа, а </a:t>
            </a:r>
            <a:r>
              <a:rPr lang="ru-RU" sz="2400" dirty="0" err="1">
                <a:solidFill>
                  <a:schemeClr val="bg1"/>
                </a:solidFill>
              </a:rPr>
              <a:t>ще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важче</a:t>
            </a:r>
            <a:r>
              <a:rPr lang="ru-RU" sz="2400" dirty="0">
                <a:solidFill>
                  <a:schemeClr val="bg1"/>
                </a:solidFill>
              </a:rPr>
              <a:t> — </a:t>
            </a:r>
            <a:r>
              <a:rPr lang="ru-RU" sz="2400" dirty="0" err="1">
                <a:solidFill>
                  <a:schemeClr val="bg1"/>
                </a:solidFill>
              </a:rPr>
              <a:t>викопувати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навіть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найпростіші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дії</a:t>
            </a:r>
            <a:r>
              <a:rPr lang="ru-RU" sz="2400" dirty="0">
                <a:solidFill>
                  <a:schemeClr val="bg1"/>
                </a:solidFill>
              </a:rPr>
              <a:t> над ними. 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Завдяки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визначним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досягненням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давньогрецьких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математиків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було</a:t>
            </a:r>
            <a:r>
              <a:rPr lang="ru-RU" sz="2400" dirty="0">
                <a:solidFill>
                  <a:schemeClr val="bg1"/>
                </a:solidFill>
              </a:rPr>
              <a:t> створено </a:t>
            </a:r>
            <a:r>
              <a:rPr lang="ru-RU" sz="2400" dirty="0" err="1">
                <a:solidFill>
                  <a:schemeClr val="bg1"/>
                </a:solidFill>
              </a:rPr>
              <a:t>науково-теоретичний</a:t>
            </a:r>
            <a:r>
              <a:rPr lang="ru-RU" sz="2400" dirty="0">
                <a:solidFill>
                  <a:schemeClr val="bg1"/>
                </a:solidFill>
              </a:rPr>
              <a:t> грунт, на </a:t>
            </a:r>
            <a:r>
              <a:rPr lang="ru-RU" sz="2400" dirty="0" err="1">
                <a:solidFill>
                  <a:schemeClr val="bg1"/>
                </a:solidFill>
              </a:rPr>
              <a:t>якому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наступні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покоління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вчених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розвивали</a:t>
            </a:r>
            <a:r>
              <a:rPr lang="ru-RU" sz="2400" dirty="0">
                <a:solidFill>
                  <a:schemeClr val="bg1"/>
                </a:solidFill>
              </a:rPr>
              <a:t> математику. 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407815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000">
        <p:blinds dir="vert"/>
      </p:transition>
    </mc:Choice>
    <mc:Fallback>
      <p:transition spd="slow" advTm="8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899815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Що таке математика?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424936" cy="554461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Математика - </a:t>
            </a:r>
            <a:r>
              <a:rPr lang="ru-RU" dirty="0" err="1">
                <a:solidFill>
                  <a:srgbClr val="FFFF00"/>
                </a:solidFill>
              </a:rPr>
              <a:t>галузь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невтомного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пошуку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важкої</a:t>
            </a:r>
            <a:r>
              <a:rPr lang="ru-RU" dirty="0">
                <a:solidFill>
                  <a:srgbClr val="FFFF00"/>
                </a:solidFill>
              </a:rPr>
              <a:t> до </a:t>
            </a:r>
            <a:r>
              <a:rPr lang="ru-RU" dirty="0" err="1">
                <a:solidFill>
                  <a:srgbClr val="FFFF00"/>
                </a:solidFill>
              </a:rPr>
              <a:t>самозабуття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праці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Іноді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доведення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однієї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теореми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потрібні</a:t>
            </a:r>
            <a:r>
              <a:rPr lang="ru-RU" dirty="0">
                <a:solidFill>
                  <a:srgbClr val="FFFF00"/>
                </a:solidFill>
              </a:rPr>
              <a:t> роки. </a:t>
            </a:r>
            <a:r>
              <a:rPr lang="ru-RU" dirty="0" err="1">
                <a:solidFill>
                  <a:srgbClr val="FFFF00"/>
                </a:solidFill>
              </a:rPr>
              <a:t>Праця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вченого</a:t>
            </a:r>
            <a:r>
              <a:rPr lang="ru-RU" dirty="0">
                <a:solidFill>
                  <a:srgbClr val="FFFF00"/>
                </a:solidFill>
              </a:rPr>
              <a:t>-математика </a:t>
            </a:r>
            <a:r>
              <a:rPr lang="ru-RU" dirty="0" err="1">
                <a:solidFill>
                  <a:srgbClr val="FFFF00"/>
                </a:solidFill>
              </a:rPr>
              <a:t>подібна</a:t>
            </a:r>
            <a:r>
              <a:rPr lang="ru-RU" dirty="0">
                <a:solidFill>
                  <a:srgbClr val="FFFF00"/>
                </a:solidFill>
              </a:rPr>
              <a:t> до </a:t>
            </a:r>
            <a:r>
              <a:rPr lang="ru-RU" dirty="0" err="1">
                <a:solidFill>
                  <a:srgbClr val="FFFF00"/>
                </a:solidFill>
              </a:rPr>
              <a:t>праці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поета</a:t>
            </a:r>
            <a:r>
              <a:rPr lang="ru-RU" dirty="0">
                <a:solidFill>
                  <a:srgbClr val="FFFF00"/>
                </a:solidFill>
              </a:rPr>
              <a:t>: як і в </a:t>
            </a:r>
            <a:r>
              <a:rPr lang="ru-RU" dirty="0" err="1">
                <a:solidFill>
                  <a:srgbClr val="FFFF00"/>
                </a:solidFill>
              </a:rPr>
              <a:t>поезії</a:t>
            </a:r>
            <a:r>
              <a:rPr lang="ru-RU" dirty="0">
                <a:solidFill>
                  <a:srgbClr val="FFFF00"/>
                </a:solidFill>
              </a:rPr>
              <a:t>, у </a:t>
            </a:r>
            <a:r>
              <a:rPr lang="ru-RU" dirty="0" err="1">
                <a:solidFill>
                  <a:srgbClr val="FFFF00"/>
                </a:solidFill>
              </a:rPr>
              <a:t>математиці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діють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досить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складні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механізми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пошуку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філігранне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оформлення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знайденого</a:t>
            </a:r>
            <a:r>
              <a:rPr lang="ru-RU" dirty="0">
                <a:solidFill>
                  <a:srgbClr val="FFFF00"/>
                </a:solidFill>
              </a:rPr>
              <a:t> результату. </a:t>
            </a:r>
            <a:r>
              <a:rPr lang="ru-RU" dirty="0" err="1">
                <a:solidFill>
                  <a:srgbClr val="FFFF00"/>
                </a:solidFill>
              </a:rPr>
              <a:t>Проте</a:t>
            </a:r>
            <a:r>
              <a:rPr lang="ru-RU" dirty="0">
                <a:solidFill>
                  <a:srgbClr val="FFFF00"/>
                </a:solidFill>
              </a:rPr>
              <a:t>, про </a:t>
            </a:r>
            <a:r>
              <a:rPr lang="ru-RU" dirty="0" err="1">
                <a:solidFill>
                  <a:srgbClr val="FFFF00"/>
                </a:solidFill>
              </a:rPr>
              <a:t>математиків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чомусь</a:t>
            </a:r>
            <a:r>
              <a:rPr lang="ru-RU" dirty="0">
                <a:solidFill>
                  <a:srgbClr val="FFFF00"/>
                </a:solidFill>
              </a:rPr>
              <a:t> не </a:t>
            </a:r>
            <a:r>
              <a:rPr lang="ru-RU" dirty="0" err="1">
                <a:solidFill>
                  <a:srgbClr val="FFFF00"/>
                </a:solidFill>
              </a:rPr>
              <a:t>прийнято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говорити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піднесено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захоплено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хоча</a:t>
            </a:r>
            <a:r>
              <a:rPr lang="ru-RU" dirty="0">
                <a:solidFill>
                  <a:srgbClr val="FFFF00"/>
                </a:solidFill>
              </a:rPr>
              <a:t> вони </a:t>
            </a:r>
            <a:r>
              <a:rPr lang="ru-RU" dirty="0" err="1">
                <a:solidFill>
                  <a:srgbClr val="FFFF00"/>
                </a:solidFill>
              </a:rPr>
              <a:t>також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заслуговують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високих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слів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подяки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які</a:t>
            </a:r>
            <a:r>
              <a:rPr lang="ru-RU" dirty="0">
                <a:solidFill>
                  <a:srgbClr val="FFFF00"/>
                </a:solidFill>
              </a:rPr>
              <a:t> ми часто </a:t>
            </a:r>
            <a:r>
              <a:rPr lang="ru-RU" dirty="0" err="1">
                <a:solidFill>
                  <a:srgbClr val="FFFF00"/>
                </a:solidFill>
              </a:rPr>
              <a:t>адресуємо</a:t>
            </a:r>
            <a:r>
              <a:rPr lang="ru-RU" dirty="0">
                <a:solidFill>
                  <a:srgbClr val="FFFF00"/>
                </a:solidFill>
              </a:rPr>
              <a:t> людям подвигу і </a:t>
            </a:r>
            <a:r>
              <a:rPr lang="ru-RU" dirty="0" err="1">
                <a:solidFill>
                  <a:srgbClr val="FFFF00"/>
                </a:solidFill>
              </a:rPr>
              <a:t>мужності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Праця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математиків</a:t>
            </a:r>
            <a:r>
              <a:rPr lang="ru-RU" dirty="0">
                <a:solidFill>
                  <a:srgbClr val="FFFF00"/>
                </a:solidFill>
              </a:rPr>
              <a:t> не </a:t>
            </a:r>
            <a:r>
              <a:rPr lang="ru-RU" dirty="0" err="1">
                <a:solidFill>
                  <a:srgbClr val="FFFF00"/>
                </a:solidFill>
              </a:rPr>
              <a:t>виставляється</a:t>
            </a:r>
            <a:r>
              <a:rPr lang="ru-RU" dirty="0">
                <a:solidFill>
                  <a:srgbClr val="FFFF00"/>
                </a:solidFill>
              </a:rPr>
              <a:t> на </a:t>
            </a:r>
            <a:r>
              <a:rPr lang="ru-RU" dirty="0" err="1">
                <a:solidFill>
                  <a:srgbClr val="FFFF00"/>
                </a:solidFill>
              </a:rPr>
              <a:t>театральній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сцені</a:t>
            </a:r>
            <a:r>
              <a:rPr lang="ru-RU" dirty="0">
                <a:solidFill>
                  <a:srgbClr val="FFFF00"/>
                </a:solidFill>
              </a:rPr>
              <a:t>, про </a:t>
            </a:r>
            <a:r>
              <a:rPr lang="ru-RU" dirty="0" err="1">
                <a:solidFill>
                  <a:srgbClr val="FFFF00"/>
                </a:solidFill>
              </a:rPr>
              <a:t>неї</a:t>
            </a:r>
            <a:r>
              <a:rPr lang="ru-RU" dirty="0">
                <a:solidFill>
                  <a:srgbClr val="FFFF00"/>
                </a:solidFill>
              </a:rPr>
              <a:t> не </a:t>
            </a:r>
            <a:r>
              <a:rPr lang="ru-RU" dirty="0" err="1">
                <a:solidFill>
                  <a:srgbClr val="FFFF00"/>
                </a:solidFill>
              </a:rPr>
              <a:t>говорять</a:t>
            </a:r>
            <a:r>
              <a:rPr lang="ru-RU" dirty="0">
                <a:solidFill>
                  <a:srgbClr val="FFFF00"/>
                </a:solidFill>
              </a:rPr>
              <a:t> у репортажах з космосу, </a:t>
            </a:r>
            <a:r>
              <a:rPr lang="ru-RU" dirty="0" err="1">
                <a:solidFill>
                  <a:srgbClr val="FFFF00"/>
                </a:solidFill>
              </a:rPr>
              <a:t>але</a:t>
            </a:r>
            <a:r>
              <a:rPr lang="ru-RU" dirty="0">
                <a:solidFill>
                  <a:srgbClr val="FFFF00"/>
                </a:solidFill>
              </a:rPr>
              <a:t> вона </a:t>
            </a:r>
            <a:r>
              <a:rPr lang="ru-RU" dirty="0" err="1">
                <a:solidFill>
                  <a:srgbClr val="FFFF00"/>
                </a:solidFill>
              </a:rPr>
              <a:t>присутня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скрізь</a:t>
            </a:r>
            <a:r>
              <a:rPr lang="ru-RU" dirty="0">
                <a:solidFill>
                  <a:srgbClr val="FFFF00"/>
                </a:solidFill>
              </a:rPr>
              <a:t>. Математики </a:t>
            </a:r>
            <a:r>
              <a:rPr lang="ru-RU" dirty="0" err="1">
                <a:solidFill>
                  <a:srgbClr val="FFFF00"/>
                </a:solidFill>
              </a:rPr>
              <a:t>викреслюють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орбіти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космічних</a:t>
            </a:r>
            <a:r>
              <a:rPr lang="ru-RU" dirty="0">
                <a:solidFill>
                  <a:srgbClr val="FFFF00"/>
                </a:solidFill>
              </a:rPr>
              <a:t> трас, </a:t>
            </a:r>
            <a:r>
              <a:rPr lang="ru-RU" dirty="0" err="1">
                <a:solidFill>
                  <a:srgbClr val="FFFF00"/>
                </a:solidFill>
              </a:rPr>
              <a:t>гарантують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міцність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сталевих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атомоходів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океанських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глибинах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визначають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ритми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роботи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атомних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реакторів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тощо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r>
              <a:rPr lang="ru-RU" dirty="0">
                <a:solidFill>
                  <a:srgbClr val="FFFF00"/>
                </a:solidFill>
              </a:rPr>
              <a:t>      У кожному </a:t>
            </a:r>
            <a:r>
              <a:rPr lang="ru-RU" dirty="0" err="1">
                <a:solidFill>
                  <a:srgbClr val="FFFF00"/>
                </a:solidFill>
              </a:rPr>
              <a:t>періоді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історії</a:t>
            </a:r>
            <a:r>
              <a:rPr lang="ru-RU" dirty="0">
                <a:solidFill>
                  <a:srgbClr val="FFFF00"/>
                </a:solidFill>
              </a:rPr>
              <a:t> математики </a:t>
            </a:r>
            <a:r>
              <a:rPr lang="ru-RU" dirty="0" err="1">
                <a:solidFill>
                  <a:srgbClr val="FFFF00"/>
                </a:solidFill>
              </a:rPr>
              <a:t>були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видатні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постаті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вчених</a:t>
            </a:r>
            <a:r>
              <a:rPr lang="ru-RU" dirty="0">
                <a:solidFill>
                  <a:srgbClr val="FFFF00"/>
                </a:solidFill>
              </a:rPr>
              <a:t>, в </a:t>
            </a:r>
            <a:r>
              <a:rPr lang="ru-RU" dirty="0" err="1">
                <a:solidFill>
                  <a:srgbClr val="FFFF00"/>
                </a:solidFill>
              </a:rPr>
              <a:t>яких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були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різні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долі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Одні</a:t>
            </a:r>
            <a:r>
              <a:rPr lang="ru-RU" dirty="0">
                <a:solidFill>
                  <a:srgbClr val="FFFF00"/>
                </a:solidFill>
              </a:rPr>
              <a:t> зажили </a:t>
            </a:r>
            <a:r>
              <a:rPr lang="ru-RU" dirty="0" err="1">
                <a:solidFill>
                  <a:srgbClr val="FFFF00"/>
                </a:solidFill>
              </a:rPr>
              <a:t>слави</a:t>
            </a:r>
            <a:r>
              <a:rPr lang="ru-RU" dirty="0">
                <a:solidFill>
                  <a:srgbClr val="FFFF00"/>
                </a:solidFill>
              </a:rPr>
              <a:t> і </a:t>
            </a:r>
            <a:r>
              <a:rPr lang="ru-RU" dirty="0" err="1">
                <a:solidFill>
                  <a:srgbClr val="FFFF00"/>
                </a:solidFill>
              </a:rPr>
              <a:t>безсмертя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ще</a:t>
            </a:r>
            <a:r>
              <a:rPr lang="ru-RU" dirty="0">
                <a:solidFill>
                  <a:srgbClr val="FFFF00"/>
                </a:solidFill>
              </a:rPr>
              <a:t> за </a:t>
            </a:r>
            <a:r>
              <a:rPr lang="ru-RU" dirty="0" err="1">
                <a:solidFill>
                  <a:srgbClr val="FFFF00"/>
                </a:solidFill>
              </a:rPr>
              <a:t>життя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іншим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судилося</a:t>
            </a:r>
            <a:r>
              <a:rPr lang="ru-RU" dirty="0">
                <a:solidFill>
                  <a:srgbClr val="FFFF00"/>
                </a:solidFill>
              </a:rPr>
              <a:t> пройти </a:t>
            </a:r>
            <a:r>
              <a:rPr lang="ru-RU" dirty="0" err="1">
                <a:solidFill>
                  <a:srgbClr val="FFFF00"/>
                </a:solidFill>
              </a:rPr>
              <a:t>складні</a:t>
            </a:r>
            <a:r>
              <a:rPr lang="ru-RU" dirty="0">
                <a:solidFill>
                  <a:srgbClr val="FFFF00"/>
                </a:solidFill>
              </a:rPr>
              <a:t> шляхи і </a:t>
            </a:r>
            <a:r>
              <a:rPr lang="ru-RU" dirty="0" err="1">
                <a:solidFill>
                  <a:srgbClr val="FFFF00"/>
                </a:solidFill>
              </a:rPr>
              <a:t>розділити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трагічну</a:t>
            </a:r>
            <a:r>
              <a:rPr lang="ru-RU" dirty="0">
                <a:solidFill>
                  <a:srgbClr val="FFFF00"/>
                </a:solidFill>
              </a:rPr>
              <a:t> долю </a:t>
            </a:r>
            <a:r>
              <a:rPr lang="ru-RU" dirty="0" err="1">
                <a:solidFill>
                  <a:srgbClr val="FFFF00"/>
                </a:solidFill>
              </a:rPr>
              <a:t>свого</a:t>
            </a:r>
            <a:r>
              <a:rPr lang="ru-RU" dirty="0">
                <a:solidFill>
                  <a:srgbClr val="FFFF00"/>
                </a:solidFill>
              </a:rPr>
              <a:t> народу. </a:t>
            </a:r>
            <a:r>
              <a:rPr lang="ru-RU" dirty="0" err="1">
                <a:solidFill>
                  <a:srgbClr val="FFFF00"/>
                </a:solidFill>
              </a:rPr>
              <a:t>Багато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визначних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математиків</a:t>
            </a:r>
            <a:r>
              <a:rPr lang="ru-RU" dirty="0">
                <a:solidFill>
                  <a:srgbClr val="FFFF00"/>
                </a:solidFill>
              </a:rPr>
              <a:t> стали </a:t>
            </a:r>
            <a:r>
              <a:rPr lang="ru-RU" dirty="0" err="1">
                <a:solidFill>
                  <a:srgbClr val="FFFF00"/>
                </a:solidFill>
              </a:rPr>
              <a:t>зразками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щирої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відданості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науці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патріотами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свого</a:t>
            </a:r>
            <a:r>
              <a:rPr lang="ru-RU" dirty="0">
                <a:solidFill>
                  <a:srgbClr val="FFFF00"/>
                </a:solidFill>
              </a:rPr>
              <a:t> народу. </a:t>
            </a:r>
          </a:p>
          <a:p>
            <a:r>
              <a:rPr lang="ru-RU" dirty="0">
                <a:solidFill>
                  <a:srgbClr val="FFFF00"/>
                </a:solidFill>
              </a:rPr>
              <a:t>      Щедра талантами </a:t>
            </a:r>
            <a:r>
              <a:rPr lang="ru-RU" dirty="0" err="1">
                <a:solidFill>
                  <a:srgbClr val="FFFF00"/>
                </a:solidFill>
              </a:rPr>
              <a:t>українська</a:t>
            </a:r>
            <a:r>
              <a:rPr lang="ru-RU" dirty="0">
                <a:solidFill>
                  <a:srgbClr val="FFFF00"/>
                </a:solidFill>
              </a:rPr>
              <a:t> земля </a:t>
            </a:r>
            <a:r>
              <a:rPr lang="ru-RU" dirty="0" err="1">
                <a:solidFill>
                  <a:srgbClr val="FFFF00"/>
                </a:solidFill>
              </a:rPr>
              <a:t>подарувала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людству</a:t>
            </a:r>
            <a:r>
              <a:rPr lang="ru-RU" dirty="0">
                <a:solidFill>
                  <a:srgbClr val="FFFF00"/>
                </a:solidFill>
              </a:rPr>
              <a:t> не </a:t>
            </a:r>
            <a:r>
              <a:rPr lang="ru-RU" dirty="0" err="1">
                <a:solidFill>
                  <a:srgbClr val="FFFF00"/>
                </a:solidFill>
              </a:rPr>
              <a:t>тільки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чудових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співаків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композиторів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письменників</a:t>
            </a:r>
            <a:r>
              <a:rPr lang="ru-RU" dirty="0">
                <a:solidFill>
                  <a:srgbClr val="FFFF00"/>
                </a:solidFill>
              </a:rPr>
              <a:t>, а й </a:t>
            </a:r>
            <a:r>
              <a:rPr lang="ru-RU" dirty="0" err="1">
                <a:solidFill>
                  <a:srgbClr val="FFFF00"/>
                </a:solidFill>
              </a:rPr>
              <a:t>визначних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математиків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63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8000">
        <p14:prism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102498724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07E4A2-EF51-462B-98F3-1E1FED1558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TP102498724_template</Template>
  <TotalTime>191</TotalTime>
  <Words>1629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TP102498724_template</vt:lpstr>
      <vt:lpstr>Світ алгебри Видатні вчені</vt:lpstr>
      <vt:lpstr>Архімед</vt:lpstr>
      <vt:lpstr>Рене Декарт</vt:lpstr>
      <vt:lpstr>Видатні вчені</vt:lpstr>
      <vt:lpstr>Георгій Вороний та П’єр Ферма</vt:lpstr>
      <vt:lpstr>Загальне поняття «алгебра»</vt:lpstr>
      <vt:lpstr>Виникнення і розвиток алгебри</vt:lpstr>
      <vt:lpstr>Знаменитість та значення винаходів</vt:lpstr>
      <vt:lpstr>Що таке математика?</vt:lpstr>
      <vt:lpstr>Георгій Феодосійович Вороний </vt:lpstr>
      <vt:lpstr>Евклід</vt:lpstr>
      <vt:lpstr>Фалес мілетський</vt:lpstr>
      <vt:lpstr>Архімед</vt:lpstr>
      <vt:lpstr>П’єр Ферма</vt:lpstr>
      <vt:lpstr>Рене Декарт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12</cp:revision>
  <cp:lastPrinted>2012-10-15T04:38:01Z</cp:lastPrinted>
  <dcterms:created xsi:type="dcterms:W3CDTF">2012-10-13T18:49:29Z</dcterms:created>
  <dcterms:modified xsi:type="dcterms:W3CDTF">2012-11-23T18:07:27Z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TC024987259991</vt:lpwstr>
  </property>
</Properties>
</file>