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10"/>
  </p:notesMasterIdLst>
  <p:sldIdLst>
    <p:sldId id="257" r:id="rId2"/>
    <p:sldId id="260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53432-06EA-45FB-B0B2-00CC0EF7F450}" type="datetimeFigureOut">
              <a:rPr lang="ru-RU" smtClean="0"/>
              <a:t>13.03.2012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80D6B-8FB0-464D-A0EF-258EAED7A2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80D6B-8FB0-464D-A0EF-258EAED7A20E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C:\Documents and Settings\Даша\Рабочий стол\j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071678"/>
            <a:ext cx="2614370" cy="390525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Picture 2" descr="C:\Documents and Settings\Даша\Рабочий стол\321px-Euklid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785926"/>
            <a:ext cx="2552421" cy="476249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2" descr="C:\Documents and Settings\Даша\Рабочий стол\v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357430"/>
            <a:ext cx="3536551" cy="3424237"/>
          </a:xfrm>
          <a:prstGeom prst="rect">
            <a:avLst/>
          </a:prstGeom>
          <a:noFill/>
        </p:spPr>
      </p:pic>
      <p:pic>
        <p:nvPicPr>
          <p:cNvPr id="7" name="Picture 3" descr="C:\Documents and Settings\Даша\Рабочий стол\f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500306"/>
            <a:ext cx="4000528" cy="3177358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3" descr="C:\Documents and Settings\Даша\Рабочий стол\fr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785926"/>
            <a:ext cx="3333750" cy="19431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7" descr="MCj03981370000[1]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071810"/>
            <a:ext cx="2828916" cy="258863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5" descr="MCj04398190000[1]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929066"/>
            <a:ext cx="2428892" cy="2428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 descr="C:\Documents and Settings\Даша\Рабочий стол\k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942037">
            <a:off x="4706177" y="1176836"/>
            <a:ext cx="2928958" cy="4151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Тиж</a:t>
            </a:r>
            <a:r>
              <a:rPr lang="uk-UA" dirty="0" smtClean="0"/>
              <a:t>день математики </a:t>
            </a:r>
            <a:endParaRPr lang="ru-RU" dirty="0"/>
          </a:p>
        </p:txBody>
      </p:sp>
      <p:pic>
        <p:nvPicPr>
          <p:cNvPr id="4" name="Picture 2" descr="C:\Documents and Settings\Даша\Рабочий стол\f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155435"/>
            <a:ext cx="3857620" cy="3734176"/>
          </a:xfrm>
          <a:prstGeom prst="rect">
            <a:avLst/>
          </a:prstGeom>
          <a:noFill/>
        </p:spPr>
      </p:pic>
      <p:pic>
        <p:nvPicPr>
          <p:cNvPr id="6" name="Picture 3" descr="C:\Documents and Settings\Даша\Рабочий стол\fs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7144" y="2867020"/>
            <a:ext cx="4781550" cy="3105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Означення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latin typeface="Arial"/>
              </a:rPr>
              <a:t> </a:t>
            </a:r>
            <a:r>
              <a:rPr lang="ru-RU" sz="2000" dirty="0" smtClean="0">
                <a:latin typeface="Arial"/>
              </a:rPr>
              <a:t>Математика - наука, яка </a:t>
            </a:r>
            <a:r>
              <a:rPr lang="ru-RU" sz="2000" dirty="0" err="1" smtClean="0">
                <a:latin typeface="Arial"/>
              </a:rPr>
              <a:t>первісно</a:t>
            </a:r>
            <a:r>
              <a:rPr lang="ru-RU" sz="2000" dirty="0" smtClean="0">
                <a:latin typeface="Arial"/>
              </a:rPr>
              <a:t> </a:t>
            </a:r>
            <a:r>
              <a:rPr lang="ru-RU" sz="2000" dirty="0" err="1" smtClean="0">
                <a:latin typeface="Arial"/>
              </a:rPr>
              <a:t>виникла</a:t>
            </a:r>
            <a:r>
              <a:rPr lang="ru-RU" sz="2000" dirty="0" smtClean="0">
                <a:latin typeface="Arial"/>
              </a:rPr>
              <a:t> як один </a:t>
            </a:r>
            <a:r>
              <a:rPr lang="ru-RU" sz="2000" dirty="0" err="1" smtClean="0">
                <a:latin typeface="Arial"/>
              </a:rPr>
              <a:t>з</a:t>
            </a:r>
            <a:r>
              <a:rPr lang="ru-RU" sz="2000" dirty="0" smtClean="0">
                <a:latin typeface="Arial"/>
              </a:rPr>
              <a:t> </a:t>
            </a:r>
            <a:r>
              <a:rPr lang="ru-RU" sz="2000" dirty="0" err="1" smtClean="0">
                <a:latin typeface="Arial"/>
              </a:rPr>
              <a:t>напрямків</a:t>
            </a:r>
            <a:r>
              <a:rPr lang="ru-RU" sz="2000" dirty="0" smtClean="0">
                <a:latin typeface="Arial"/>
              </a:rPr>
              <a:t> </a:t>
            </a:r>
            <a:r>
              <a:rPr lang="ru-RU" sz="2000" dirty="0" err="1" smtClean="0">
                <a:latin typeface="Arial"/>
              </a:rPr>
              <a:t>пошуку</a:t>
            </a:r>
            <a:r>
              <a:rPr lang="ru-RU" sz="2000" dirty="0" smtClean="0">
                <a:latin typeface="Arial"/>
              </a:rPr>
              <a:t> </a:t>
            </a:r>
            <a:r>
              <a:rPr lang="ru-RU" sz="2000" dirty="0" err="1" smtClean="0">
                <a:latin typeface="Arial"/>
              </a:rPr>
              <a:t>істинии</a:t>
            </a:r>
            <a:r>
              <a:rPr lang="ru-RU" sz="2000" dirty="0" smtClean="0">
                <a:latin typeface="Arial"/>
              </a:rPr>
              <a:t> (у </a:t>
            </a:r>
            <a:r>
              <a:rPr lang="ru-RU" sz="2000" dirty="0" err="1" smtClean="0">
                <a:latin typeface="Arial"/>
              </a:rPr>
              <a:t>грецькій</a:t>
            </a:r>
            <a:r>
              <a:rPr lang="ru-RU" sz="2000" dirty="0" smtClean="0">
                <a:latin typeface="Arial"/>
              </a:rPr>
              <a:t> </a:t>
            </a:r>
            <a:r>
              <a:rPr lang="ru-RU" sz="2000" dirty="0" err="1" smtClean="0">
                <a:latin typeface="Arial"/>
              </a:rPr>
              <a:t>філософії</a:t>
            </a:r>
            <a:r>
              <a:rPr lang="ru-RU" sz="2000" dirty="0" smtClean="0">
                <a:latin typeface="Arial"/>
              </a:rPr>
              <a:t>) у </a:t>
            </a:r>
            <a:r>
              <a:rPr lang="ru-RU" sz="2000" dirty="0" err="1" smtClean="0">
                <a:latin typeface="Arial"/>
              </a:rPr>
              <a:t>сфері</a:t>
            </a:r>
            <a:r>
              <a:rPr lang="ru-RU" sz="2000" dirty="0" smtClean="0">
                <a:latin typeface="Arial"/>
              </a:rPr>
              <a:t> </a:t>
            </a:r>
            <a:r>
              <a:rPr lang="ru-RU" sz="2000" dirty="0" err="1" smtClean="0">
                <a:latin typeface="Arial"/>
              </a:rPr>
              <a:t>просторових</a:t>
            </a:r>
            <a:r>
              <a:rPr lang="ru-RU" sz="2000" dirty="0" smtClean="0">
                <a:latin typeface="Arial"/>
              </a:rPr>
              <a:t> </a:t>
            </a:r>
            <a:r>
              <a:rPr lang="ru-RU" sz="2000" dirty="0" err="1" smtClean="0">
                <a:latin typeface="Arial"/>
              </a:rPr>
              <a:t>відношень</a:t>
            </a:r>
            <a:r>
              <a:rPr lang="ru-RU" sz="2000" dirty="0" smtClean="0">
                <a:latin typeface="Arial"/>
              </a:rPr>
              <a:t> (</a:t>
            </a:r>
            <a:r>
              <a:rPr lang="ru-RU" sz="2000" dirty="0" err="1" smtClean="0">
                <a:latin typeface="Arial"/>
              </a:rPr>
              <a:t>землеміряння</a:t>
            </a:r>
            <a:r>
              <a:rPr lang="ru-RU" sz="2000" dirty="0" smtClean="0">
                <a:latin typeface="Arial"/>
              </a:rPr>
              <a:t> — </a:t>
            </a:r>
            <a:r>
              <a:rPr lang="ru-RU" sz="2000" dirty="0" err="1" smtClean="0">
                <a:latin typeface="Arial"/>
              </a:rPr>
              <a:t>геометрії</a:t>
            </a:r>
            <a:r>
              <a:rPr lang="ru-RU" sz="2000" dirty="0" smtClean="0">
                <a:latin typeface="Arial"/>
              </a:rPr>
              <a:t>) </a:t>
            </a:r>
            <a:r>
              <a:rPr lang="ru-RU" sz="2000" dirty="0" err="1" smtClean="0">
                <a:latin typeface="Arial"/>
              </a:rPr>
              <a:t>і</a:t>
            </a:r>
            <a:r>
              <a:rPr lang="ru-RU" sz="2000" dirty="0" smtClean="0">
                <a:latin typeface="Arial"/>
              </a:rPr>
              <a:t> </a:t>
            </a:r>
            <a:r>
              <a:rPr lang="ru-RU" sz="2000" dirty="0" err="1" smtClean="0">
                <a:latin typeface="Arial"/>
              </a:rPr>
              <a:t>обчислень</a:t>
            </a:r>
            <a:r>
              <a:rPr lang="ru-RU" sz="2000" dirty="0" smtClean="0">
                <a:latin typeface="Arial"/>
              </a:rPr>
              <a:t> (арифметики), для </a:t>
            </a:r>
            <a:r>
              <a:rPr lang="ru-RU" sz="2000" dirty="0" err="1" smtClean="0">
                <a:latin typeface="Arial"/>
              </a:rPr>
              <a:t>практичних</a:t>
            </a:r>
            <a:r>
              <a:rPr lang="ru-RU" sz="2000" dirty="0" smtClean="0">
                <a:latin typeface="Arial"/>
              </a:rPr>
              <a:t> потреб </a:t>
            </a:r>
            <a:r>
              <a:rPr lang="ru-RU" sz="2000" dirty="0" err="1" smtClean="0">
                <a:latin typeface="Arial"/>
              </a:rPr>
              <a:t>людини</a:t>
            </a:r>
            <a:r>
              <a:rPr lang="ru-RU" sz="2000" dirty="0" smtClean="0">
                <a:latin typeface="Arial"/>
              </a:rPr>
              <a:t> </a:t>
            </a:r>
            <a:r>
              <a:rPr lang="ru-RU" sz="2000" dirty="0" err="1" smtClean="0">
                <a:latin typeface="Arial"/>
              </a:rPr>
              <a:t>рахувати</a:t>
            </a:r>
            <a:r>
              <a:rPr lang="ru-RU" sz="2000" dirty="0" smtClean="0">
                <a:latin typeface="Arial"/>
              </a:rPr>
              <a:t>, </a:t>
            </a:r>
            <a:r>
              <a:rPr lang="ru-RU" sz="2000" dirty="0" err="1" smtClean="0">
                <a:latin typeface="Arial"/>
              </a:rPr>
              <a:t>обчислювати</a:t>
            </a:r>
            <a:r>
              <a:rPr lang="ru-RU" sz="2000" dirty="0" smtClean="0">
                <a:latin typeface="Arial"/>
              </a:rPr>
              <a:t>, </a:t>
            </a:r>
            <a:r>
              <a:rPr lang="ru-RU" sz="2000" dirty="0" err="1" smtClean="0">
                <a:latin typeface="Arial"/>
              </a:rPr>
              <a:t>вимірювати</a:t>
            </a:r>
            <a:r>
              <a:rPr lang="ru-RU" sz="2000" dirty="0" smtClean="0">
                <a:latin typeface="Arial"/>
              </a:rPr>
              <a:t>, </a:t>
            </a:r>
            <a:r>
              <a:rPr lang="ru-RU" sz="2000" dirty="0" err="1" smtClean="0">
                <a:latin typeface="Arial"/>
              </a:rPr>
              <a:t>досліджувати</a:t>
            </a:r>
            <a:r>
              <a:rPr lang="ru-RU" sz="2000" dirty="0" smtClean="0">
                <a:latin typeface="Arial"/>
              </a:rPr>
              <a:t> </a:t>
            </a:r>
            <a:r>
              <a:rPr lang="ru-RU" sz="2000" dirty="0" err="1" smtClean="0">
                <a:latin typeface="Arial"/>
              </a:rPr>
              <a:t>форми</a:t>
            </a:r>
            <a:r>
              <a:rPr lang="ru-RU" sz="2000" dirty="0" smtClean="0">
                <a:latin typeface="Arial"/>
              </a:rPr>
              <a:t> та </a:t>
            </a:r>
            <a:r>
              <a:rPr lang="ru-RU" sz="2000" dirty="0" err="1" smtClean="0">
                <a:latin typeface="Arial"/>
              </a:rPr>
              <a:t>рух</a:t>
            </a:r>
            <a:r>
              <a:rPr lang="ru-RU" sz="2000" dirty="0" smtClean="0">
                <a:latin typeface="Arial"/>
              </a:rPr>
              <a:t> </a:t>
            </a:r>
            <a:r>
              <a:rPr lang="ru-RU" sz="2000" dirty="0" err="1" smtClean="0">
                <a:latin typeface="Arial"/>
              </a:rPr>
              <a:t>фізичних</a:t>
            </a:r>
            <a:r>
              <a:rPr lang="ru-RU" sz="2000" dirty="0" smtClean="0">
                <a:latin typeface="Arial"/>
              </a:rPr>
              <a:t> </a:t>
            </a:r>
            <a:r>
              <a:rPr lang="ru-RU" sz="2000" dirty="0" err="1" smtClean="0">
                <a:latin typeface="Arial"/>
              </a:rPr>
              <a:t>тіл</a:t>
            </a:r>
            <a:r>
              <a:rPr lang="ru-RU" sz="2000" dirty="0" smtClean="0">
                <a:latin typeface="Arial"/>
              </a:rPr>
              <a:t>. </a:t>
            </a:r>
            <a:endParaRPr lang="en-US" sz="2000" dirty="0" smtClean="0"/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Даша\Рабочий стол\fcdbfvc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643314"/>
            <a:ext cx="3143272" cy="2919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Піфагор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71678"/>
            <a:ext cx="8229600" cy="4389120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latin typeface="Arial"/>
              </a:rPr>
              <a:t> </a:t>
            </a:r>
          </a:p>
          <a:p>
            <a:endParaRPr lang="ru-RU" sz="1800" dirty="0" smtClean="0">
              <a:solidFill>
                <a:srgbClr val="000000"/>
              </a:solidFill>
              <a:latin typeface="Arial"/>
            </a:endParaRPr>
          </a:p>
          <a:p>
            <a:pPr>
              <a:buNone/>
            </a:pPr>
            <a:r>
              <a:rPr lang="ru-RU" sz="1800" dirty="0" err="1" smtClean="0">
                <a:solidFill>
                  <a:srgbClr val="000000"/>
                </a:solidFill>
                <a:latin typeface="Arial"/>
              </a:rPr>
              <a:t>Піфагор</a:t>
            </a:r>
            <a:r>
              <a:rPr lang="ru-RU" sz="18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Arial"/>
              </a:rPr>
              <a:t>увів</a:t>
            </a:r>
            <a:r>
              <a:rPr lang="ru-RU" sz="18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Arial"/>
              </a:rPr>
              <a:t>загальновизнаний</a:t>
            </a:r>
            <a:r>
              <a:rPr lang="ru-RU" sz="18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Arial"/>
              </a:rPr>
              <a:t>тепер</a:t>
            </a:r>
            <a:r>
              <a:rPr lang="ru-RU" sz="18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Arial"/>
              </a:rPr>
              <a:t>дедуктивний</a:t>
            </a:r>
            <a:r>
              <a:rPr lang="ru-RU" sz="1800" dirty="0" smtClean="0">
                <a:solidFill>
                  <a:srgbClr val="000000"/>
                </a:solidFill>
                <a:latin typeface="Arial"/>
              </a:rPr>
              <a:t> метод, суть </a:t>
            </a:r>
            <a:r>
              <a:rPr lang="ru-RU" sz="1800" dirty="0" err="1" smtClean="0">
                <a:solidFill>
                  <a:srgbClr val="000000"/>
                </a:solidFill>
                <a:latin typeface="Arial"/>
              </a:rPr>
              <a:t>якого</a:t>
            </a:r>
            <a:r>
              <a:rPr lang="ru-RU" sz="18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Arial"/>
              </a:rPr>
              <a:t>полягає</a:t>
            </a:r>
            <a:r>
              <a:rPr lang="ru-RU" sz="1800" dirty="0" smtClean="0">
                <a:solidFill>
                  <a:srgbClr val="000000"/>
                </a:solidFill>
                <a:latin typeface="Arial"/>
              </a:rPr>
              <a:t> в тому, </a:t>
            </a:r>
            <a:r>
              <a:rPr lang="ru-RU" sz="1800" dirty="0" err="1" smtClean="0">
                <a:solidFill>
                  <a:srgbClr val="000000"/>
                </a:solidFill>
                <a:latin typeface="Arial"/>
              </a:rPr>
              <a:t>що</a:t>
            </a:r>
            <a:r>
              <a:rPr lang="ru-RU" sz="180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1800" dirty="0" err="1" smtClean="0">
                <a:solidFill>
                  <a:srgbClr val="000000"/>
                </a:solidFill>
                <a:latin typeface="Arial"/>
              </a:rPr>
              <a:t>крім</a:t>
            </a:r>
            <a:r>
              <a:rPr lang="ru-RU" sz="18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Arial"/>
              </a:rPr>
              <a:t>невеликої</a:t>
            </a:r>
            <a:r>
              <a:rPr lang="ru-RU" sz="18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Arial"/>
              </a:rPr>
              <a:t>кількості</a:t>
            </a:r>
            <a:r>
              <a:rPr lang="ru-RU" sz="18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Arial"/>
              </a:rPr>
              <a:t>прийнятих</a:t>
            </a:r>
            <a:r>
              <a:rPr lang="ru-RU" sz="1800" dirty="0" smtClean="0">
                <a:solidFill>
                  <a:srgbClr val="000000"/>
                </a:solidFill>
                <a:latin typeface="Arial"/>
              </a:rPr>
              <a:t> без </a:t>
            </a:r>
            <a:r>
              <a:rPr lang="ru-RU" sz="1800" dirty="0" err="1" smtClean="0">
                <a:solidFill>
                  <a:srgbClr val="000000"/>
                </a:solidFill>
                <a:latin typeface="Arial"/>
              </a:rPr>
              <a:t>доведень</a:t>
            </a:r>
            <a:r>
              <a:rPr lang="ru-RU" sz="18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Arial"/>
              </a:rPr>
              <a:t>первісних</a:t>
            </a:r>
            <a:r>
              <a:rPr lang="ru-RU" sz="18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Arial"/>
              </a:rPr>
              <a:t>положень</a:t>
            </a:r>
            <a:r>
              <a:rPr lang="ru-RU" sz="180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1800" dirty="0" err="1" smtClean="0">
                <a:solidFill>
                  <a:srgbClr val="000000"/>
                </a:solidFill>
                <a:latin typeface="Arial"/>
              </a:rPr>
              <a:t>які</a:t>
            </a:r>
            <a:r>
              <a:rPr lang="ru-RU" sz="18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Arial"/>
              </a:rPr>
              <a:t>називаються</a:t>
            </a:r>
            <a:r>
              <a:rPr lang="ru-RU" sz="18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Arial"/>
              </a:rPr>
              <a:t>аксіомами</a:t>
            </a:r>
            <a:r>
              <a:rPr lang="ru-RU" sz="180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1800" dirty="0" err="1" smtClean="0">
                <a:solidFill>
                  <a:srgbClr val="000000"/>
                </a:solidFill>
                <a:latin typeface="Arial"/>
              </a:rPr>
              <a:t>всі</a:t>
            </a:r>
            <a:r>
              <a:rPr lang="ru-RU" sz="18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Arial"/>
              </a:rPr>
              <a:t>інші</a:t>
            </a:r>
            <a:r>
              <a:rPr lang="ru-RU" sz="18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Arial"/>
              </a:rPr>
              <a:t>твердження</a:t>
            </a:r>
            <a:r>
              <a:rPr lang="ru-RU" sz="1800" dirty="0" smtClean="0">
                <a:solidFill>
                  <a:srgbClr val="000000"/>
                </a:solidFill>
                <a:latin typeface="Arial"/>
              </a:rPr>
              <a:t> математики </a:t>
            </a:r>
            <a:r>
              <a:rPr lang="ru-RU" sz="1800" dirty="0" err="1" smtClean="0">
                <a:solidFill>
                  <a:srgbClr val="000000"/>
                </a:solidFill>
                <a:latin typeface="Arial"/>
              </a:rPr>
              <a:t>виводяться</a:t>
            </a:r>
            <a:r>
              <a:rPr lang="ru-RU" sz="18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Arial"/>
              </a:rPr>
              <a:t>логічними</a:t>
            </a:r>
            <a:r>
              <a:rPr lang="ru-RU" sz="18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latin typeface="Arial"/>
              </a:rPr>
              <a:t>міркуваннями</a:t>
            </a:r>
            <a:r>
              <a:rPr lang="ru-RU" sz="1800" dirty="0" smtClean="0">
                <a:solidFill>
                  <a:srgbClr val="000000"/>
                </a:solidFill>
                <a:latin typeface="Arial"/>
              </a:rPr>
              <a:t>.</a:t>
            </a:r>
            <a:endParaRPr lang="ru-RU" sz="1800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7" name="Picture 3" descr="C:\Documents and Settings\Даша\Рабочий стол\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642918"/>
            <a:ext cx="1828800" cy="2266950"/>
          </a:xfrm>
          <a:prstGeom prst="rect">
            <a:avLst/>
          </a:prstGeom>
          <a:noFill/>
        </p:spPr>
      </p:pic>
      <p:pic>
        <p:nvPicPr>
          <p:cNvPr id="8" name="Picture 4" descr="C:\Documents and Settings\Даша\Рабочий стол\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143380"/>
            <a:ext cx="1857388" cy="21431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Евклід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err="1" smtClean="0">
                <a:solidFill>
                  <a:srgbClr val="0C3E71"/>
                </a:solidFill>
                <a:latin typeface="verdana"/>
              </a:rPr>
              <a:t>Величезне</a:t>
            </a:r>
            <a:r>
              <a:rPr lang="ru-RU" sz="2000" dirty="0" smtClean="0">
                <a:solidFill>
                  <a:srgbClr val="0C3E71"/>
                </a:solidFill>
                <a:latin typeface="verdana"/>
              </a:rPr>
              <a:t> </a:t>
            </a:r>
            <a:r>
              <a:rPr lang="ru-RU" sz="2000" dirty="0" err="1" smtClean="0">
                <a:solidFill>
                  <a:srgbClr val="0C3E71"/>
                </a:solidFill>
                <a:latin typeface="verdana"/>
              </a:rPr>
              <a:t>значення</a:t>
            </a:r>
            <a:r>
              <a:rPr lang="ru-RU" sz="2000" dirty="0" smtClean="0">
                <a:solidFill>
                  <a:srgbClr val="0C3E71"/>
                </a:solidFill>
                <a:latin typeface="verdana"/>
              </a:rPr>
              <a:t> </a:t>
            </a:r>
            <a:r>
              <a:rPr lang="ru-RU" sz="2000" dirty="0" err="1" smtClean="0">
                <a:solidFill>
                  <a:srgbClr val="0C3E71"/>
                </a:solidFill>
                <a:latin typeface="verdana"/>
              </a:rPr>
              <a:t>діяльності</a:t>
            </a:r>
            <a:r>
              <a:rPr lang="ru-RU" sz="2000" dirty="0" smtClean="0">
                <a:solidFill>
                  <a:srgbClr val="0C3E71"/>
                </a:solidFill>
                <a:latin typeface="verdana"/>
              </a:rPr>
              <a:t> </a:t>
            </a:r>
            <a:r>
              <a:rPr lang="ru-RU" sz="2000" dirty="0" err="1" smtClean="0">
                <a:solidFill>
                  <a:srgbClr val="0C3E71"/>
                </a:solidFill>
                <a:latin typeface="verdana"/>
              </a:rPr>
              <a:t>Евкліда</a:t>
            </a:r>
            <a:r>
              <a:rPr lang="ru-RU" sz="2000" dirty="0" smtClean="0">
                <a:solidFill>
                  <a:srgbClr val="0C3E71"/>
                </a:solidFill>
                <a:latin typeface="verdana"/>
              </a:rPr>
              <a:t> у тому, </a:t>
            </a:r>
            <a:r>
              <a:rPr lang="ru-RU" sz="2000" dirty="0" err="1" smtClean="0">
                <a:solidFill>
                  <a:srgbClr val="0C3E71"/>
                </a:solidFill>
                <a:latin typeface="verdana"/>
              </a:rPr>
              <a:t>що</a:t>
            </a:r>
            <a:r>
              <a:rPr lang="ru-RU" sz="2000" dirty="0" smtClean="0">
                <a:solidFill>
                  <a:srgbClr val="0C3E71"/>
                </a:solidFill>
                <a:latin typeface="verdana"/>
              </a:rPr>
              <a:t> </a:t>
            </a:r>
            <a:r>
              <a:rPr lang="ru-RU" sz="2000" dirty="0" err="1" smtClean="0">
                <a:solidFill>
                  <a:srgbClr val="0C3E71"/>
                </a:solidFill>
                <a:latin typeface="verdana"/>
              </a:rPr>
              <a:t>він</a:t>
            </a:r>
            <a:r>
              <a:rPr lang="ru-RU" sz="2000" dirty="0" smtClean="0">
                <a:solidFill>
                  <a:srgbClr val="0C3E71"/>
                </a:solidFill>
                <a:latin typeface="verdana"/>
              </a:rPr>
              <a:t> </a:t>
            </a:r>
            <a:r>
              <a:rPr lang="ru-RU" sz="2000" dirty="0" err="1" smtClean="0">
                <a:solidFill>
                  <a:srgbClr val="0C3E71"/>
                </a:solidFill>
                <a:latin typeface="verdana"/>
              </a:rPr>
              <a:t>підсумував</a:t>
            </a:r>
            <a:r>
              <a:rPr lang="ru-RU" sz="2000" dirty="0" smtClean="0">
                <a:solidFill>
                  <a:srgbClr val="0C3E71"/>
                </a:solidFill>
                <a:latin typeface="verdana"/>
              </a:rPr>
              <a:t> </a:t>
            </a:r>
            <a:r>
              <a:rPr lang="ru-RU" sz="2000" dirty="0" err="1" smtClean="0">
                <a:solidFill>
                  <a:srgbClr val="0C3E71"/>
                </a:solidFill>
                <a:latin typeface="verdana"/>
              </a:rPr>
              <a:t>і</a:t>
            </a:r>
            <a:r>
              <a:rPr lang="ru-RU" sz="2000" dirty="0" smtClean="0">
                <a:solidFill>
                  <a:srgbClr val="0C3E71"/>
                </a:solidFill>
                <a:latin typeface="verdana"/>
              </a:rPr>
              <a:t> </a:t>
            </a:r>
            <a:r>
              <a:rPr lang="ru-RU" sz="2000" dirty="0" err="1" smtClean="0">
                <a:solidFill>
                  <a:srgbClr val="0C3E71"/>
                </a:solidFill>
                <a:latin typeface="verdana"/>
              </a:rPr>
              <a:t>узагальнив</a:t>
            </a:r>
            <a:r>
              <a:rPr lang="ru-RU" sz="2000" dirty="0" smtClean="0">
                <a:solidFill>
                  <a:srgbClr val="0C3E71"/>
                </a:solidFill>
                <a:latin typeface="verdana"/>
              </a:rPr>
              <a:t> </a:t>
            </a:r>
            <a:r>
              <a:rPr lang="ru-RU" sz="2000" dirty="0" err="1" smtClean="0">
                <a:solidFill>
                  <a:srgbClr val="0C3E71"/>
                </a:solidFill>
                <a:latin typeface="verdana"/>
              </a:rPr>
              <a:t>всі</a:t>
            </a:r>
            <a:r>
              <a:rPr lang="ru-RU" sz="2000" dirty="0" smtClean="0">
                <a:solidFill>
                  <a:srgbClr val="0C3E71"/>
                </a:solidFill>
                <a:latin typeface="verdana"/>
              </a:rPr>
              <a:t> </a:t>
            </a:r>
            <a:r>
              <a:rPr lang="ru-RU" sz="2000" dirty="0" err="1" smtClean="0">
                <a:solidFill>
                  <a:srgbClr val="0C3E71"/>
                </a:solidFill>
                <a:latin typeface="verdana"/>
              </a:rPr>
              <a:t>попередні</a:t>
            </a:r>
            <a:r>
              <a:rPr lang="ru-RU" sz="2000" dirty="0" smtClean="0">
                <a:solidFill>
                  <a:srgbClr val="0C3E71"/>
                </a:solidFill>
                <a:latin typeface="verdana"/>
              </a:rPr>
              <a:t> </a:t>
            </a:r>
            <a:r>
              <a:rPr lang="ru-RU" sz="2000" dirty="0" err="1" smtClean="0">
                <a:solidFill>
                  <a:srgbClr val="0C3E71"/>
                </a:solidFill>
                <a:latin typeface="verdana"/>
              </a:rPr>
              <a:t>досягнення</a:t>
            </a:r>
            <a:r>
              <a:rPr lang="ru-RU" sz="2000" dirty="0" smtClean="0">
                <a:solidFill>
                  <a:srgbClr val="0C3E71"/>
                </a:solidFill>
                <a:latin typeface="verdana"/>
              </a:rPr>
              <a:t> </a:t>
            </a:r>
            <a:r>
              <a:rPr lang="ru-RU" sz="2000" dirty="0" err="1" smtClean="0">
                <a:solidFill>
                  <a:srgbClr val="0C3E71"/>
                </a:solidFill>
                <a:latin typeface="verdana"/>
              </a:rPr>
              <a:t>грецької</a:t>
            </a:r>
            <a:r>
              <a:rPr lang="ru-RU" sz="2000" dirty="0" smtClean="0">
                <a:solidFill>
                  <a:srgbClr val="0C3E71"/>
                </a:solidFill>
                <a:latin typeface="verdana"/>
              </a:rPr>
              <a:t> математики </a:t>
            </a:r>
            <a:r>
              <a:rPr lang="ru-RU" sz="2000" dirty="0" err="1" smtClean="0">
                <a:solidFill>
                  <a:srgbClr val="0C3E71"/>
                </a:solidFill>
                <a:latin typeface="verdana"/>
              </a:rPr>
              <a:t>і</a:t>
            </a:r>
            <a:r>
              <a:rPr lang="ru-RU" sz="2000" dirty="0" smtClean="0">
                <a:solidFill>
                  <a:srgbClr val="0C3E71"/>
                </a:solidFill>
                <a:latin typeface="verdana"/>
              </a:rPr>
              <a:t> створив фундамент для </a:t>
            </a:r>
            <a:r>
              <a:rPr lang="ru-RU" sz="2000" dirty="0" err="1" smtClean="0">
                <a:solidFill>
                  <a:srgbClr val="0C3E71"/>
                </a:solidFill>
                <a:latin typeface="verdana"/>
              </a:rPr>
              <a:t>її</a:t>
            </a:r>
            <a:r>
              <a:rPr lang="ru-RU" sz="2000" dirty="0" smtClean="0">
                <a:solidFill>
                  <a:srgbClr val="0C3E71"/>
                </a:solidFill>
                <a:latin typeface="verdana"/>
              </a:rPr>
              <a:t> </a:t>
            </a:r>
            <a:r>
              <a:rPr lang="ru-RU" sz="2000" dirty="0" err="1" smtClean="0">
                <a:solidFill>
                  <a:srgbClr val="0C3E71"/>
                </a:solidFill>
                <a:latin typeface="verdana"/>
              </a:rPr>
              <a:t>дальшого</a:t>
            </a:r>
            <a:r>
              <a:rPr lang="ru-RU" sz="2000" dirty="0" smtClean="0">
                <a:solidFill>
                  <a:srgbClr val="0C3E71"/>
                </a:solidFill>
                <a:latin typeface="verdana"/>
              </a:rPr>
              <a:t> </a:t>
            </a:r>
            <a:r>
              <a:rPr lang="ru-RU" sz="2000" dirty="0" err="1" smtClean="0">
                <a:solidFill>
                  <a:srgbClr val="0C3E71"/>
                </a:solidFill>
                <a:latin typeface="verdana"/>
              </a:rPr>
              <a:t>розвитку</a:t>
            </a:r>
            <a:r>
              <a:rPr lang="ru-RU" sz="2000" dirty="0" smtClean="0">
                <a:solidFill>
                  <a:srgbClr val="0C3E71"/>
                </a:solidFill>
                <a:latin typeface="verdana"/>
              </a:rPr>
              <a:t>.</a:t>
            </a:r>
            <a:endParaRPr lang="en-US" sz="2000" dirty="0" smtClean="0"/>
          </a:p>
          <a:p>
            <a:endParaRPr lang="ru-RU" dirty="0"/>
          </a:p>
        </p:txBody>
      </p:sp>
      <p:pic>
        <p:nvPicPr>
          <p:cNvPr id="4" name="Picture 5" descr="C:\Documents and Settings\Даша\Рабочий стол\321px-Eukli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143248"/>
            <a:ext cx="2071702" cy="30003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Цифри народів світу </a:t>
            </a:r>
            <a:endParaRPr lang="ru-RU" dirty="0"/>
          </a:p>
        </p:txBody>
      </p:sp>
      <p:pic>
        <p:nvPicPr>
          <p:cNvPr id="4" name="Picture 3" descr="C:\Documents and Settings\Даша\Рабочий стол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3416300" cy="4714908"/>
          </a:xfrm>
          <a:prstGeom prst="rect">
            <a:avLst/>
          </a:prstGeom>
          <a:noFill/>
        </p:spPr>
      </p:pic>
      <p:pic>
        <p:nvPicPr>
          <p:cNvPr id="5" name="Picture 4" descr="C:\Documents and Settings\Даша\Рабочий стол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785926"/>
            <a:ext cx="5072066" cy="2922590"/>
          </a:xfrm>
          <a:prstGeom prst="rect">
            <a:avLst/>
          </a:prstGeom>
          <a:noFill/>
        </p:spPr>
      </p:pic>
      <p:pic>
        <p:nvPicPr>
          <p:cNvPr id="6" name="Picture 2" descr="C:\Documents and Settings\Даша\Рабочий стол\l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4857760"/>
            <a:ext cx="3500462" cy="18573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Математичний кросворд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rgbClr val="0C3E71"/>
                </a:solidFill>
                <a:latin typeface="Century Gothic"/>
              </a:rPr>
              <a:t>По </a:t>
            </a:r>
            <a:r>
              <a:rPr lang="ru-RU" b="1" dirty="0" err="1" smtClean="0">
                <a:solidFill>
                  <a:srgbClr val="0C3E71"/>
                </a:solidFill>
                <a:latin typeface="Century Gothic"/>
              </a:rPr>
              <a:t>горизонталі</a:t>
            </a:r>
            <a:r>
              <a:rPr lang="ru-RU" b="1" dirty="0" smtClean="0">
                <a:solidFill>
                  <a:srgbClr val="0C3E71"/>
                </a:solidFill>
                <a:latin typeface="Century Gothic"/>
              </a:rPr>
              <a:t>:</a:t>
            </a:r>
            <a:endParaRPr lang="ru-RU" dirty="0" smtClean="0">
              <a:solidFill>
                <a:srgbClr val="000000"/>
              </a:solidFill>
              <a:latin typeface="verdana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verdana"/>
              </a:rPr>
              <a:t>1.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Розділ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математики,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що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вивчає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властивості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дій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над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різноманітними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величинами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і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розв'язки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рівнянь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пов’язаних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з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цими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діями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.  </a:t>
            </a:r>
          </a:p>
          <a:p>
            <a:r>
              <a:rPr lang="ru-RU" dirty="0" smtClean="0">
                <a:solidFill>
                  <a:srgbClr val="000000"/>
                </a:solidFill>
                <a:latin typeface="verdana"/>
              </a:rPr>
              <a:t>2.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Графік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лінійної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функції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.                       </a:t>
            </a:r>
          </a:p>
          <a:p>
            <a:r>
              <a:rPr lang="ru-RU" dirty="0" smtClean="0">
                <a:solidFill>
                  <a:srgbClr val="000000"/>
                </a:solidFill>
                <a:latin typeface="verdana"/>
              </a:rPr>
              <a:t>3.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Розв’язок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рівняння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. </a:t>
            </a:r>
          </a:p>
          <a:p>
            <a:r>
              <a:rPr lang="ru-RU" dirty="0" smtClean="0">
                <a:solidFill>
                  <a:srgbClr val="000000"/>
                </a:solidFill>
                <a:latin typeface="verdana"/>
              </a:rPr>
              <a:t> 4.  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Рівність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правильна при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будь-яких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 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значеннях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змінних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що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входять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до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неї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.</a:t>
            </a:r>
          </a:p>
          <a:p>
            <a:r>
              <a:rPr lang="ru-RU" dirty="0" smtClean="0">
                <a:solidFill>
                  <a:srgbClr val="000000"/>
                </a:solidFill>
                <a:latin typeface="verdana"/>
              </a:rPr>
              <a:t> 5.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Французький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філософ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фізик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фізіолог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, математик, основоположник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аналітичної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геометрії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запровадив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сучасну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систему координат. </a:t>
            </a:r>
          </a:p>
          <a:p>
            <a:r>
              <a:rPr lang="ru-RU" dirty="0" smtClean="0">
                <a:solidFill>
                  <a:srgbClr val="000000"/>
                </a:solidFill>
                <a:latin typeface="verdana"/>
              </a:rPr>
              <a:t>6.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Вираз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який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є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сумою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кількох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одночленів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. </a:t>
            </a:r>
          </a:p>
          <a:p>
            <a:r>
              <a:rPr lang="ru-RU" dirty="0" smtClean="0">
                <a:solidFill>
                  <a:srgbClr val="000000"/>
                </a:solidFill>
                <a:latin typeface="verdana"/>
              </a:rPr>
              <a:t>7.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Незалежна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змінна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. 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verdana"/>
              </a:rPr>
              <a:t>По </a:t>
            </a:r>
            <a:r>
              <a:rPr lang="ru-RU" b="1" dirty="0" err="1" smtClean="0">
                <a:solidFill>
                  <a:srgbClr val="000000"/>
                </a:solidFill>
                <a:latin typeface="verdana"/>
              </a:rPr>
              <a:t>вертикалі</a:t>
            </a:r>
            <a:r>
              <a:rPr lang="ru-RU" b="1" dirty="0" smtClean="0">
                <a:solidFill>
                  <a:srgbClr val="000000"/>
                </a:solidFill>
                <a:latin typeface="verdana"/>
              </a:rPr>
              <a:t>:</a:t>
            </a:r>
            <a:endParaRPr lang="ru-RU" dirty="0" smtClean="0">
              <a:solidFill>
                <a:srgbClr val="000000"/>
              </a:solidFill>
              <a:latin typeface="verdana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verdana"/>
              </a:rPr>
              <a:t>8.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Добуток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 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множників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кожний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з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яких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дорівнює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 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називають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… числа  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з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натуральним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показником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. </a:t>
            </a:r>
          </a:p>
          <a:p>
            <a:r>
              <a:rPr lang="ru-RU" dirty="0" smtClean="0">
                <a:solidFill>
                  <a:srgbClr val="000000"/>
                </a:solidFill>
                <a:latin typeface="verdana"/>
              </a:rPr>
              <a:t>9. Величина,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що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стоїть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під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знаком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даної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функції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(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тобто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величина,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від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значень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якої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залежать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значення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функції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). </a:t>
            </a:r>
          </a:p>
          <a:p>
            <a:r>
              <a:rPr lang="ru-RU" dirty="0" smtClean="0">
                <a:solidFill>
                  <a:srgbClr val="000000"/>
                </a:solidFill>
                <a:latin typeface="verdana"/>
              </a:rPr>
              <a:t>10.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Грецького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походження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означає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"шар".             1</a:t>
            </a:r>
          </a:p>
          <a:p>
            <a:r>
              <a:rPr lang="ru-RU" dirty="0" smtClean="0">
                <a:solidFill>
                  <a:srgbClr val="000000"/>
                </a:solidFill>
                <a:latin typeface="verdana"/>
              </a:rPr>
              <a:t>1.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Син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зороастрійського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жерця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, автор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твору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«Коротка книга про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обчислення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аль-джабра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і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аль-мукабале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»,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що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мав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великий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вплив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на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європейську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науку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і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породив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ще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один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сучасний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термін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«алгебра» - аль- … . </a:t>
            </a:r>
          </a:p>
          <a:p>
            <a:r>
              <a:rPr lang="ru-RU" dirty="0" smtClean="0">
                <a:solidFill>
                  <a:srgbClr val="000000"/>
                </a:solidFill>
                <a:latin typeface="verdana"/>
              </a:rPr>
              <a:t>12. Буква у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математичному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виразі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,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які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 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можна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заміняти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verdana"/>
              </a:rPr>
              <a:t>довільними</a:t>
            </a:r>
            <a:r>
              <a:rPr lang="ru-RU" dirty="0" smtClean="0">
                <a:solidFill>
                  <a:srgbClr val="000000"/>
                </a:solidFill>
                <a:latin typeface="verdana"/>
              </a:rPr>
              <a:t> числами.</a:t>
            </a:r>
            <a:r>
              <a:rPr lang="ru-RU" b="1" dirty="0" smtClean="0">
                <a:solidFill>
                  <a:srgbClr val="000000"/>
                </a:solidFill>
                <a:latin typeface="verdana"/>
              </a:rPr>
              <a:t> </a:t>
            </a:r>
            <a:endParaRPr lang="ru-RU" dirty="0" smtClean="0">
              <a:solidFill>
                <a:srgbClr val="000000"/>
              </a:solidFill>
              <a:latin typeface="verdana"/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Математичний кросворд</a:t>
            </a:r>
            <a:endParaRPr lang="ru-RU" dirty="0"/>
          </a:p>
        </p:txBody>
      </p:sp>
      <p:pic>
        <p:nvPicPr>
          <p:cNvPr id="4" name="Picture 2" descr="http://ist-matemat.at.ua/rfrr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935480"/>
            <a:ext cx="8229600" cy="43891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Крилаті вислови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Математика — цариця всіх наук. її улюблениця — істина, її вбрання — простота і ясність. Палац цієї володарки оточено тернистими заростями, і, щоб досяг­ти його, кожному доводиться пробиратися крізь хащі. Випадковий мандрівник не виявить у палаці нічого привабливого. Краса його відкривається лише розуму, що любить істину і загартований в боротьбі з трудно­щами, і такому, який свідчить про незвичайну схиль­ність людини до заплутаних, але невичерпних і під­несених розумових насолод.</a:t>
            </a:r>
          </a:p>
          <a:p>
            <a:r>
              <a:rPr lang="uk-UA" sz="2000" i="1" dirty="0" smtClean="0"/>
              <a:t>                       Ян. </a:t>
            </a:r>
            <a:r>
              <a:rPr lang="uk-UA" sz="2000" i="1" dirty="0" err="1" smtClean="0"/>
              <a:t>Снядецький</a:t>
            </a:r>
            <a:endParaRPr lang="uk-UA" sz="2000" dirty="0" smtClean="0"/>
          </a:p>
          <a:p>
            <a:endParaRPr lang="ru-RU" dirty="0"/>
          </a:p>
        </p:txBody>
      </p:sp>
      <p:pic>
        <p:nvPicPr>
          <p:cNvPr id="2050" name="Picture 2" descr="C:\Documents and Settings\Даша\Рабочий стол\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7" y="4572008"/>
            <a:ext cx="2643206" cy="209932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103</TotalTime>
  <Words>147</Words>
  <Application>Microsoft Office PowerPoint</Application>
  <PresentationFormat>Экран (4:3)</PresentationFormat>
  <Paragraphs>30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Тиждень математики </vt:lpstr>
      <vt:lpstr>Означення</vt:lpstr>
      <vt:lpstr>    Піфагор</vt:lpstr>
      <vt:lpstr>Евклід</vt:lpstr>
      <vt:lpstr>Цифри народів світу </vt:lpstr>
      <vt:lpstr>Математичний кросворд</vt:lpstr>
      <vt:lpstr>Математичний кросворд</vt:lpstr>
      <vt:lpstr>Крилаті вислови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SamLab.ws</cp:lastModifiedBy>
  <cp:revision>13</cp:revision>
  <dcterms:modified xsi:type="dcterms:W3CDTF">2012-03-13T10:46:28Z</dcterms:modified>
</cp:coreProperties>
</file>